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111" r:id="rId2"/>
  </p:sldMasterIdLst>
  <p:notesMasterIdLst>
    <p:notesMasterId r:id="rId15"/>
  </p:notesMasterIdLst>
  <p:handoutMasterIdLst>
    <p:handoutMasterId r:id="rId16"/>
  </p:handoutMasterIdLst>
  <p:sldIdLst>
    <p:sldId id="886" r:id="rId3"/>
    <p:sldId id="888" r:id="rId4"/>
    <p:sldId id="889" r:id="rId5"/>
    <p:sldId id="891" r:id="rId6"/>
    <p:sldId id="892" r:id="rId7"/>
    <p:sldId id="893" r:id="rId8"/>
    <p:sldId id="894" r:id="rId9"/>
    <p:sldId id="895" r:id="rId10"/>
    <p:sldId id="896" r:id="rId11"/>
    <p:sldId id="897" r:id="rId12"/>
    <p:sldId id="899" r:id="rId13"/>
    <p:sldId id="900" r:id="rId14"/>
  </p:sldIdLst>
  <p:sldSz cx="9144000" cy="6858000" type="screen4x3"/>
  <p:notesSz cx="6797675" cy="9926638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80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80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80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80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8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00008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00008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00008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00008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0080"/>
    <a:srgbClr val="FF0000"/>
    <a:srgbClr val="FF3300"/>
    <a:srgbClr val="66FF99"/>
    <a:srgbClr val="DDDDDD"/>
    <a:srgbClr val="FF9900"/>
    <a:srgbClr val="00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79174" autoAdjust="0"/>
  </p:normalViewPr>
  <p:slideViewPr>
    <p:cSldViewPr snapToGrid="0">
      <p:cViewPr>
        <p:scale>
          <a:sx n="80" d="100"/>
          <a:sy n="80" d="100"/>
        </p:scale>
        <p:origin x="-166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80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275" cy="49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99" tIns="42799" rIns="85599" bIns="42799" numCol="1" anchor="t" anchorCtr="0" compatLnSpc="1">
            <a:prstTxWarp prst="textNoShape">
              <a:avLst/>
            </a:prstTxWarp>
          </a:bodyPr>
          <a:lstStyle>
            <a:lvl1pPr defTabSz="856343" eaLnBrk="1" hangingPunct="1">
              <a:lnSpc>
                <a:spcPct val="100000"/>
              </a:lnSpc>
              <a:spcBef>
                <a:spcPct val="0"/>
              </a:spcBef>
              <a:defRPr sz="11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1" y="1"/>
            <a:ext cx="2946275" cy="49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99" tIns="42799" rIns="85599" bIns="42799" numCol="1" anchor="t" anchorCtr="0" compatLnSpc="1">
            <a:prstTxWarp prst="textNoShape">
              <a:avLst/>
            </a:prstTxWarp>
          </a:bodyPr>
          <a:lstStyle>
            <a:lvl1pPr algn="r" defTabSz="856343" eaLnBrk="1" hangingPunct="1">
              <a:lnSpc>
                <a:spcPct val="100000"/>
              </a:lnSpc>
              <a:spcBef>
                <a:spcPct val="0"/>
              </a:spcBef>
              <a:defRPr sz="11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457"/>
            <a:ext cx="2946275" cy="4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99" tIns="42799" rIns="85599" bIns="42799" numCol="1" anchor="b" anchorCtr="0" compatLnSpc="1">
            <a:prstTxWarp prst="textNoShape">
              <a:avLst/>
            </a:prstTxWarp>
          </a:bodyPr>
          <a:lstStyle>
            <a:lvl1pPr defTabSz="856343" eaLnBrk="1" hangingPunct="1">
              <a:lnSpc>
                <a:spcPct val="100000"/>
              </a:lnSpc>
              <a:spcBef>
                <a:spcPct val="0"/>
              </a:spcBef>
              <a:defRPr sz="11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1" y="9429457"/>
            <a:ext cx="2946275" cy="4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99" tIns="42799" rIns="85599" bIns="42799" numCol="1" anchor="b" anchorCtr="0" compatLnSpc="1">
            <a:prstTxWarp prst="textNoShape">
              <a:avLst/>
            </a:prstTxWarp>
          </a:bodyPr>
          <a:lstStyle>
            <a:lvl1pPr algn="r" defTabSz="856343" eaLnBrk="1" hangingPunct="1">
              <a:defRPr sz="1100">
                <a:solidFill>
                  <a:schemeClr val="tx1"/>
                </a:solidFill>
              </a:defRPr>
            </a:lvl1pPr>
          </a:lstStyle>
          <a:p>
            <a:fld id="{265E148A-2525-4437-9441-2304D5137E68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508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275" cy="49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99" tIns="42799" rIns="85599" bIns="42799" numCol="1" anchor="t" anchorCtr="0" compatLnSpc="1">
            <a:prstTxWarp prst="textNoShape">
              <a:avLst/>
            </a:prstTxWarp>
          </a:bodyPr>
          <a:lstStyle>
            <a:lvl1pPr defTabSz="856343" eaLnBrk="1" hangingPunct="1">
              <a:lnSpc>
                <a:spcPct val="100000"/>
              </a:lnSpc>
              <a:spcBef>
                <a:spcPct val="0"/>
              </a:spcBef>
              <a:defRPr sz="11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01" y="1"/>
            <a:ext cx="2946275" cy="49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99" tIns="42799" rIns="85599" bIns="42799" numCol="1" anchor="t" anchorCtr="0" compatLnSpc="1">
            <a:prstTxWarp prst="textNoShape">
              <a:avLst/>
            </a:prstTxWarp>
          </a:bodyPr>
          <a:lstStyle>
            <a:lvl1pPr algn="r" defTabSz="856343" eaLnBrk="1" hangingPunct="1">
              <a:lnSpc>
                <a:spcPct val="100000"/>
              </a:lnSpc>
              <a:spcBef>
                <a:spcPct val="0"/>
              </a:spcBef>
              <a:defRPr sz="11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65" y="4715437"/>
            <a:ext cx="4984346" cy="446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99" tIns="42799" rIns="85599" bIns="42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noProof="0" smtClean="0"/>
              <a:t>Haga clic para modificar el estilo de texto del patrón</a:t>
            </a:r>
          </a:p>
          <a:p>
            <a:pPr lvl="1"/>
            <a:r>
              <a:rPr lang="es-CL" noProof="0" smtClean="0"/>
              <a:t>Segundo nivel</a:t>
            </a:r>
          </a:p>
          <a:p>
            <a:pPr lvl="2"/>
            <a:r>
              <a:rPr lang="es-CL" noProof="0" smtClean="0"/>
              <a:t>Tercer nivel</a:t>
            </a:r>
          </a:p>
          <a:p>
            <a:pPr lvl="3"/>
            <a:r>
              <a:rPr lang="es-CL" noProof="0" smtClean="0"/>
              <a:t>Cuarto nivel</a:t>
            </a:r>
          </a:p>
          <a:p>
            <a:pPr lvl="4"/>
            <a:r>
              <a:rPr lang="es-CL" noProof="0" smtClean="0"/>
              <a:t>Quinto nivel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457"/>
            <a:ext cx="2946275" cy="4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99" tIns="42799" rIns="85599" bIns="42799" numCol="1" anchor="b" anchorCtr="0" compatLnSpc="1">
            <a:prstTxWarp prst="textNoShape">
              <a:avLst/>
            </a:prstTxWarp>
          </a:bodyPr>
          <a:lstStyle>
            <a:lvl1pPr defTabSz="856343" eaLnBrk="1" hangingPunct="1">
              <a:lnSpc>
                <a:spcPct val="100000"/>
              </a:lnSpc>
              <a:spcBef>
                <a:spcPct val="0"/>
              </a:spcBef>
              <a:defRPr sz="11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01" y="9429457"/>
            <a:ext cx="2946275" cy="4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99" tIns="42799" rIns="85599" bIns="42799" numCol="1" anchor="b" anchorCtr="0" compatLnSpc="1">
            <a:prstTxWarp prst="textNoShape">
              <a:avLst/>
            </a:prstTxWarp>
          </a:bodyPr>
          <a:lstStyle>
            <a:lvl1pPr algn="r" defTabSz="856343" eaLnBrk="1" hangingPunct="1"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2D28AD6-CD71-4819-A2D4-59B02B62F017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1781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6343"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074" indent="-263490" defTabSz="856343"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3960" indent="-210792" defTabSz="856343"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5544" indent="-210792" defTabSz="856343"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7129" indent="-210792" defTabSz="856343">
              <a:defRPr sz="1100">
                <a:solidFill>
                  <a:schemeClr val="tx1"/>
                </a:solidFill>
                <a:latin typeface="Arial" charset="0"/>
              </a:defRPr>
            </a:lvl5pPr>
            <a:lvl6pPr marL="2318713" indent="-210792" defTabSz="85634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0297" indent="-210792" defTabSz="85634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1881" indent="-210792" defTabSz="85634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3465" indent="-210792" defTabSz="85634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BE6106-E45D-45D2-B06D-55942664B2DD}" type="slidenum">
              <a:rPr lang="es-CL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s-CL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19513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5" y="4715437"/>
            <a:ext cx="5439987" cy="446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s-CL" dirty="0" smtClean="0"/>
              <a:t>	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3031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6343"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074" indent="-263490" defTabSz="856343"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3960" indent="-210792" defTabSz="856343"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5544" indent="-210792" defTabSz="856343"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7129" indent="-210792" defTabSz="856343">
              <a:defRPr sz="1100">
                <a:solidFill>
                  <a:schemeClr val="tx1"/>
                </a:solidFill>
                <a:latin typeface="Arial" charset="0"/>
              </a:defRPr>
            </a:lvl5pPr>
            <a:lvl6pPr marL="2318713" indent="-210792" defTabSz="85634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0297" indent="-210792" defTabSz="85634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1881" indent="-210792" defTabSz="85634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3465" indent="-210792" defTabSz="85634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BE6106-E45D-45D2-B06D-55942664B2DD}" type="slidenum">
              <a:rPr lang="es-CL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lang="es-CL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19513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5" y="4715437"/>
            <a:ext cx="5439987" cy="446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s-CL" dirty="0" smtClean="0"/>
              <a:t>	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3031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ipridae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420813"/>
            <a:ext cx="817562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200" y="266065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_tradnl" sz="2400" b="1" baseline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DIPRIDA</a:t>
            </a:r>
            <a:endParaRPr lang="es-ES" sz="2400" b="1" baseline="20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048000"/>
            <a:ext cx="7239000" cy="1143000"/>
          </a:xfrm>
        </p:spPr>
        <p:txBody>
          <a:bodyPr/>
          <a:lstStyle>
            <a:lvl1pPr>
              <a:defRPr sz="4000" baseline="2000"/>
            </a:lvl1pPr>
          </a:lstStyle>
          <a:p>
            <a:r>
              <a:rPr lang="es-ES"/>
              <a:t>Haga clic para modificar el estilo de título de patrón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343400"/>
            <a:ext cx="6400800" cy="1828800"/>
          </a:xfrm>
        </p:spPr>
        <p:txBody>
          <a:bodyPr lIns="91440"/>
          <a:lstStyle>
            <a:lvl1pPr marL="0" indent="0" algn="ctr">
              <a:buFontTx/>
              <a:buNone/>
              <a:defRPr sz="3200" b="1" baseline="2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5943600"/>
            <a:ext cx="1219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200" b="1">
                <a:solidFill>
                  <a:srgbClr val="000066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B396117-F2DA-4020-9327-BB492C88BDD7}" type="datetime1">
              <a:rPr lang="es-ES"/>
              <a:pPr>
                <a:defRPr/>
              </a:pPr>
              <a:t>12/12/2016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2400" y="6477000"/>
            <a:ext cx="914400" cy="381000"/>
          </a:xfrm>
        </p:spPr>
        <p:txBody>
          <a:bodyPr/>
          <a:lstStyle>
            <a:lvl1pPr algn="ctr">
              <a:defRPr/>
            </a:lvl1pPr>
          </a:lstStyle>
          <a:p>
            <a:fld id="{91C0105A-0482-42F3-869C-9745E268598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288547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70876-8B9D-43B7-B4AD-EA47A535599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166213"/>
      </p:ext>
    </p:extLst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4163" y="152400"/>
            <a:ext cx="2147887" cy="6248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0500" y="152400"/>
            <a:ext cx="6291263" cy="6248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5888B-3165-4AC2-B2EE-A22B060E97E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328"/>
      </p:ext>
    </p:extLst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90500" y="152400"/>
            <a:ext cx="8591550" cy="6248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CB493-3EFB-4325-8573-0A550926E98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795687"/>
      </p:ext>
    </p:extLst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ipridae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420813"/>
            <a:ext cx="817562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200" y="266065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_tradnl" sz="2400" b="1" baseline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DIPRIDA</a:t>
            </a:r>
            <a:endParaRPr lang="es-ES" sz="2400" b="1" baseline="20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048000"/>
            <a:ext cx="7239000" cy="1143000"/>
          </a:xfrm>
        </p:spPr>
        <p:txBody>
          <a:bodyPr/>
          <a:lstStyle>
            <a:lvl1pPr>
              <a:defRPr sz="4000" baseline="2000"/>
            </a:lvl1pPr>
          </a:lstStyle>
          <a:p>
            <a:r>
              <a:rPr lang="es-ES"/>
              <a:t>Haga clic para modificar el estilo de título de patrón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343400"/>
            <a:ext cx="6400800" cy="1828800"/>
          </a:xfrm>
        </p:spPr>
        <p:txBody>
          <a:bodyPr lIns="91440"/>
          <a:lstStyle>
            <a:lvl1pPr marL="0" indent="0" algn="ctr">
              <a:buFontTx/>
              <a:buNone/>
              <a:defRPr sz="3200" b="1" baseline="2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5943600"/>
            <a:ext cx="1219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200" b="1">
                <a:solidFill>
                  <a:srgbClr val="000066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B396117-F2DA-4020-9327-BB492C88BDD7}" type="datetime1">
              <a:rPr lang="es-ES"/>
              <a:pPr>
                <a:defRPr/>
              </a:pPr>
              <a:t>12/12/2016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2400" y="6477000"/>
            <a:ext cx="914400" cy="381000"/>
          </a:xfrm>
        </p:spPr>
        <p:txBody>
          <a:bodyPr/>
          <a:lstStyle>
            <a:lvl1pPr algn="ctr">
              <a:defRPr/>
            </a:lvl1pPr>
          </a:lstStyle>
          <a:p>
            <a:fld id="{91C0105A-0482-42F3-869C-9745E268598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756047"/>
      </p:ext>
    </p:extLst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2F4F1-4A26-401D-8DD8-677FE727531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110724"/>
      </p:ext>
    </p:extLst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D9759-5FC7-4984-B67A-0BDD608CEAE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902188"/>
      </p:ext>
    </p:extLst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352A7-4AE7-4363-A293-6643EC7A1FE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741490"/>
      </p:ext>
    </p:extLst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B7335-D715-4ADD-BAE6-02066E2ED42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531918"/>
      </p:ext>
    </p:extLst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E1EC9-0C8B-4781-822B-D30ADE58333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9424"/>
      </p:ext>
    </p:extLst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D45F2-C2AC-43A6-9AF0-F721C20F555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052299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2F4F1-4A26-401D-8DD8-677FE727531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012661"/>
      </p:ext>
    </p:extLst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3BB5D-3EDF-4AB8-8217-D3D5F9BAD5C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28434"/>
      </p:ext>
    </p:extLst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04A82-47DE-415D-858F-A737DB68BCF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56807"/>
      </p:ext>
    </p:extLst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70876-8B9D-43B7-B4AD-EA47A535599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560548"/>
      </p:ext>
    </p:extLst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4163" y="152400"/>
            <a:ext cx="2147887" cy="6248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0500" y="152400"/>
            <a:ext cx="6291263" cy="6248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5888B-3165-4AC2-B2EE-A22B060E97E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179139"/>
      </p:ext>
    </p:extLst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90500" y="152400"/>
            <a:ext cx="8591550" cy="6248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CB493-3EFB-4325-8573-0A550926E98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786375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D9759-5FC7-4984-B67A-0BDD608CEAE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707938"/>
      </p:ext>
    </p:extLst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352A7-4AE7-4363-A293-6643EC7A1FE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755250"/>
      </p:ext>
    </p:extLst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B7335-D715-4ADD-BAE6-02066E2ED42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346511"/>
      </p:ext>
    </p:extLst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E1EC9-0C8B-4781-822B-D30ADE58333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911360"/>
      </p:ext>
    </p:extLst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D45F2-C2AC-43A6-9AF0-F721C20F555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200012"/>
      </p:ext>
    </p:extLst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3BB5D-3EDF-4AB8-8217-D3D5F9BAD5C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630349"/>
      </p:ext>
    </p:extLst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04A82-47DE-415D-858F-A737DB68BCF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275688"/>
      </p:ext>
    </p:extLst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52400"/>
            <a:ext cx="8591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s-ES"/>
              <a:t>2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000066"/>
                </a:solidFill>
                <a:latin typeface="Tahoma" pitchFamily="34" charset="0"/>
              </a:defRPr>
            </a:lvl1pPr>
          </a:lstStyle>
          <a:p>
            <a:fld id="{3B02E7CB-909A-4814-A524-CCF947C25E3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ransition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609600" indent="-609600" algn="just" rtl="0" eaLnBrk="0" fontAlgn="base" hangingPunct="0">
        <a:spcBef>
          <a:spcPct val="20000"/>
        </a:spcBef>
        <a:spcAft>
          <a:spcPct val="0"/>
        </a:spcAft>
        <a:buAutoNum type="arabicPeriod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965200" indent="-508000" algn="just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rgbClr val="000066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AutoNum type="romanLcPeriod"/>
        <a:defRPr sz="2400">
          <a:solidFill>
            <a:srgbClr val="000066"/>
          </a:solidFill>
          <a:latin typeface="+mn-lt"/>
        </a:defRPr>
      </a:lvl3pPr>
      <a:lvl4pPr marL="1828800" indent="-457200" algn="l" rtl="0" eaLnBrk="0" fontAlgn="base" hangingPunct="0">
        <a:spcBef>
          <a:spcPct val="20000"/>
        </a:spcBef>
        <a:spcAft>
          <a:spcPct val="0"/>
        </a:spcAft>
        <a:buAutoNum type="alphaLcParenR"/>
        <a:defRPr sz="2000">
          <a:solidFill>
            <a:srgbClr val="000066"/>
          </a:solidFill>
          <a:latin typeface="+mn-lt"/>
        </a:defRPr>
      </a:lvl4pPr>
      <a:lvl5pPr marL="2286000" indent="-457200" algn="l" rtl="0" eaLnBrk="0" fontAlgn="base" hangingPunct="0">
        <a:spcBef>
          <a:spcPct val="20000"/>
        </a:spcBef>
        <a:spcAft>
          <a:spcPct val="0"/>
        </a:spcAft>
        <a:buAutoNum type="romanLcPeriod"/>
        <a:defRPr sz="2000">
          <a:solidFill>
            <a:srgbClr val="000066"/>
          </a:solidFill>
          <a:latin typeface="+mn-lt"/>
        </a:defRPr>
      </a:lvl5pPr>
      <a:lvl6pPr marL="2743200" indent="-457200" algn="l" rtl="0" fontAlgn="base">
        <a:spcBef>
          <a:spcPct val="20000"/>
        </a:spcBef>
        <a:spcAft>
          <a:spcPct val="0"/>
        </a:spcAft>
        <a:buAutoNum type="romanLcPeriod"/>
        <a:defRPr>
          <a:solidFill>
            <a:srgbClr val="000066"/>
          </a:solidFill>
          <a:latin typeface="+mn-lt"/>
        </a:defRPr>
      </a:lvl6pPr>
      <a:lvl7pPr marL="3200400" indent="-457200" algn="l" rtl="0" fontAlgn="base">
        <a:spcBef>
          <a:spcPct val="20000"/>
        </a:spcBef>
        <a:spcAft>
          <a:spcPct val="0"/>
        </a:spcAft>
        <a:buAutoNum type="romanLcPeriod"/>
        <a:defRPr>
          <a:solidFill>
            <a:srgbClr val="000066"/>
          </a:solidFill>
          <a:latin typeface="+mn-lt"/>
        </a:defRPr>
      </a:lvl7pPr>
      <a:lvl8pPr marL="3657600" indent="-457200" algn="l" rtl="0" fontAlgn="base">
        <a:spcBef>
          <a:spcPct val="20000"/>
        </a:spcBef>
        <a:spcAft>
          <a:spcPct val="0"/>
        </a:spcAft>
        <a:buAutoNum type="romanLcPeriod"/>
        <a:defRPr>
          <a:solidFill>
            <a:srgbClr val="000066"/>
          </a:solidFill>
          <a:latin typeface="+mn-lt"/>
        </a:defRPr>
      </a:lvl8pPr>
      <a:lvl9pPr marL="4114800" indent="-457200" algn="l" rtl="0" fontAlgn="base">
        <a:spcBef>
          <a:spcPct val="20000"/>
        </a:spcBef>
        <a:spcAft>
          <a:spcPct val="0"/>
        </a:spcAft>
        <a:buAutoNum type="romanLcPeriod"/>
        <a:defRPr>
          <a:solidFill>
            <a:srgbClr val="000066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52400"/>
            <a:ext cx="8591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000066"/>
                </a:solidFill>
                <a:latin typeface="Tahoma" pitchFamily="34" charset="0"/>
              </a:defRPr>
            </a:lvl1pPr>
          </a:lstStyle>
          <a:p>
            <a:fld id="{3B02E7CB-909A-4814-A524-CCF947C25E3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61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transition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609600" indent="-609600" algn="just" rtl="0" eaLnBrk="0" fontAlgn="base" hangingPunct="0">
        <a:spcBef>
          <a:spcPct val="20000"/>
        </a:spcBef>
        <a:spcAft>
          <a:spcPct val="0"/>
        </a:spcAft>
        <a:buAutoNum type="arabicPeriod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965200" indent="-508000" algn="just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rgbClr val="000066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AutoNum type="romanLcPeriod"/>
        <a:defRPr sz="2400">
          <a:solidFill>
            <a:srgbClr val="000066"/>
          </a:solidFill>
          <a:latin typeface="+mn-lt"/>
        </a:defRPr>
      </a:lvl3pPr>
      <a:lvl4pPr marL="1828800" indent="-457200" algn="l" rtl="0" eaLnBrk="0" fontAlgn="base" hangingPunct="0">
        <a:spcBef>
          <a:spcPct val="20000"/>
        </a:spcBef>
        <a:spcAft>
          <a:spcPct val="0"/>
        </a:spcAft>
        <a:buAutoNum type="alphaLcParenR"/>
        <a:defRPr sz="2000">
          <a:solidFill>
            <a:srgbClr val="000066"/>
          </a:solidFill>
          <a:latin typeface="+mn-lt"/>
        </a:defRPr>
      </a:lvl4pPr>
      <a:lvl5pPr marL="2286000" indent="-457200" algn="l" rtl="0" eaLnBrk="0" fontAlgn="base" hangingPunct="0">
        <a:spcBef>
          <a:spcPct val="20000"/>
        </a:spcBef>
        <a:spcAft>
          <a:spcPct val="0"/>
        </a:spcAft>
        <a:buAutoNum type="romanLcPeriod"/>
        <a:defRPr sz="2000">
          <a:solidFill>
            <a:srgbClr val="000066"/>
          </a:solidFill>
          <a:latin typeface="+mn-lt"/>
        </a:defRPr>
      </a:lvl5pPr>
      <a:lvl6pPr marL="2743200" indent="-457200" algn="l" rtl="0" fontAlgn="base">
        <a:spcBef>
          <a:spcPct val="20000"/>
        </a:spcBef>
        <a:spcAft>
          <a:spcPct val="0"/>
        </a:spcAft>
        <a:buAutoNum type="romanLcPeriod"/>
        <a:defRPr>
          <a:solidFill>
            <a:srgbClr val="000066"/>
          </a:solidFill>
          <a:latin typeface="+mn-lt"/>
        </a:defRPr>
      </a:lvl6pPr>
      <a:lvl7pPr marL="3200400" indent="-457200" algn="l" rtl="0" fontAlgn="base">
        <a:spcBef>
          <a:spcPct val="20000"/>
        </a:spcBef>
        <a:spcAft>
          <a:spcPct val="0"/>
        </a:spcAft>
        <a:buAutoNum type="romanLcPeriod"/>
        <a:defRPr>
          <a:solidFill>
            <a:srgbClr val="000066"/>
          </a:solidFill>
          <a:latin typeface="+mn-lt"/>
        </a:defRPr>
      </a:lvl7pPr>
      <a:lvl8pPr marL="3657600" indent="-457200" algn="l" rtl="0" fontAlgn="base">
        <a:spcBef>
          <a:spcPct val="20000"/>
        </a:spcBef>
        <a:spcAft>
          <a:spcPct val="0"/>
        </a:spcAft>
        <a:buAutoNum type="romanLcPeriod"/>
        <a:defRPr>
          <a:solidFill>
            <a:srgbClr val="000066"/>
          </a:solidFill>
          <a:latin typeface="+mn-lt"/>
        </a:defRPr>
      </a:lvl8pPr>
      <a:lvl9pPr marL="4114800" indent="-457200" algn="l" rtl="0" fontAlgn="base">
        <a:spcBef>
          <a:spcPct val="20000"/>
        </a:spcBef>
        <a:spcAft>
          <a:spcPct val="0"/>
        </a:spcAft>
        <a:buAutoNum type="romanLcPeriod"/>
        <a:defRPr>
          <a:solidFill>
            <a:srgbClr val="000066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4.png"/><Relationship Id="rId7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4.png"/><Relationship Id="rId7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Marcador de número de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9pPr>
          </a:lstStyle>
          <a:p>
            <a:fld id="{D401254E-ED07-435E-918B-8B9B88D8E93B}" type="slidenum">
              <a:rPr lang="es-ES" sz="1200">
                <a:solidFill>
                  <a:srgbClr val="000066"/>
                </a:solidFill>
                <a:latin typeface="Tahoma" pitchFamily="34" charset="0"/>
              </a:rPr>
              <a:pPr/>
              <a:t>1</a:t>
            </a:fld>
            <a:endParaRPr lang="es-ES" sz="12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1143" y="1808163"/>
            <a:ext cx="75406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CL" sz="2200" b="1" dirty="0">
                <a:solidFill>
                  <a:srgbClr val="000080"/>
                </a:solidFill>
                <a:latin typeface="Tahoma"/>
              </a:rPr>
              <a:t>COMANDANCIA EN JEFE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CL" sz="2200" b="1" dirty="0">
                <a:solidFill>
                  <a:srgbClr val="000080"/>
                </a:solidFill>
                <a:latin typeface="Tahoma"/>
              </a:rPr>
              <a:t> DE LA PRIMERA ZONA NAVAL</a:t>
            </a:r>
            <a:endParaRPr lang="es-CL" sz="2000" b="1" dirty="0">
              <a:solidFill>
                <a:srgbClr val="000080"/>
              </a:solidFill>
              <a:latin typeface="Tahoma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15745" y="3336925"/>
            <a:ext cx="75406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27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TERCER </a:t>
            </a:r>
            <a:r>
              <a:rPr lang="es-CL" sz="27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CONSEJO DE BIENESTAR </a:t>
            </a:r>
            <a:r>
              <a:rPr lang="es-CL" sz="27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2016</a:t>
            </a:r>
            <a:endParaRPr lang="es-CL" sz="2700" b="1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-66580" y="126157"/>
            <a:ext cx="1451178" cy="5175051"/>
            <a:chOff x="-66580" y="126157"/>
            <a:chExt cx="1451178" cy="5175051"/>
          </a:xfrm>
        </p:grpSpPr>
        <p:sp>
          <p:nvSpPr>
            <p:cNvPr id="12" name="11 Elipse"/>
            <p:cNvSpPr/>
            <p:nvPr/>
          </p:nvSpPr>
          <p:spPr bwMode="auto">
            <a:xfrm>
              <a:off x="153033" y="126157"/>
              <a:ext cx="972108" cy="1080120"/>
            </a:xfrm>
            <a:prstGeom prst="ellipse">
              <a:avLst/>
            </a:prstGeom>
            <a:gradFill>
              <a:gsLst>
                <a:gs pos="1000">
                  <a:srgbClr val="FFFFCC"/>
                </a:gs>
                <a:gs pos="15000">
                  <a:srgbClr val="FFFFCC"/>
                </a:gs>
                <a:gs pos="68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s-CL" sz="2400" smtClean="0">
                <a:latin typeface="Times New Roman" pitchFamily="18" charset="0"/>
              </a:endParaRPr>
            </a:p>
          </p:txBody>
        </p: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447800"/>
              <a:ext cx="1106488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13 Imagen" descr="bienvalp_escud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6580" y="3469810"/>
              <a:ext cx="1451178" cy="1831398"/>
            </a:xfrm>
            <a:prstGeom prst="rect">
              <a:avLst/>
            </a:prstGeom>
          </p:spPr>
        </p:pic>
        <p:pic>
          <p:nvPicPr>
            <p:cNvPr id="15" name="14 Imagen" descr="armada_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753" y="131490"/>
              <a:ext cx="741362" cy="1080270"/>
            </a:xfrm>
            <a:prstGeom prst="rect">
              <a:avLst/>
            </a:prstGeom>
          </p:spPr>
        </p:pic>
      </p:grpSp>
      <p:sp>
        <p:nvSpPr>
          <p:cNvPr id="16" name="CuadroTexto 5"/>
          <p:cNvSpPr txBox="1">
            <a:spLocks noChangeArrowheads="1"/>
          </p:cNvSpPr>
          <p:nvPr/>
        </p:nvSpPr>
        <p:spPr bwMode="auto">
          <a:xfrm>
            <a:off x="6554787" y="6365966"/>
            <a:ext cx="2386013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CL" b="0" i="1" dirty="0" smtClean="0"/>
              <a:t>04 Noviembre </a:t>
            </a:r>
            <a:r>
              <a:rPr lang="es-CL" b="0" i="1" dirty="0"/>
              <a:t>de </a:t>
            </a:r>
            <a:r>
              <a:rPr lang="es-CL" b="0" i="1" dirty="0" smtClean="0"/>
              <a:t>2016</a:t>
            </a:r>
            <a:endParaRPr lang="es-CL" b="0" i="1" dirty="0"/>
          </a:p>
        </p:txBody>
      </p:sp>
    </p:spTree>
    <p:extLst>
      <p:ext uri="{BB962C8B-B14F-4D97-AF65-F5344CB8AC3E}">
        <p14:creationId xmlns:p14="http://schemas.microsoft.com/office/powerpoint/2010/main" val="2962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647113" y="65754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fld id="{3771195F-C8AE-40F7-9033-26DF9C02BBB8}" type="slidenum">
              <a:rPr lang="es-ES" sz="1000" b="1">
                <a:solidFill>
                  <a:srgbClr val="000080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10</a:t>
            </a:fld>
            <a:endParaRPr lang="es-ES" sz="1000" b="1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54013" y="6518275"/>
            <a:ext cx="8586787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10464" y="902370"/>
            <a:ext cx="8730336" cy="343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4500"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defTabSz="4445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lvl="0" algn="just" defTabSz="91440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CL" sz="1800" b="1" dirty="0">
                <a:latin typeface="Tahoma"/>
                <a:ea typeface="Calibri"/>
              </a:rPr>
              <a:t>Plan de Difusión</a:t>
            </a:r>
            <a:r>
              <a:rPr lang="es-CL" sz="1800" b="1" dirty="0" smtClean="0">
                <a:latin typeface="Tahoma"/>
                <a:ea typeface="Calibri"/>
              </a:rPr>
              <a:t>: </a:t>
            </a:r>
            <a:r>
              <a:rPr lang="es-CL" sz="1600" i="1" dirty="0" smtClean="0">
                <a:solidFill>
                  <a:srgbClr val="000080"/>
                </a:solidFill>
                <a:latin typeface="Tahoma"/>
                <a:ea typeface="Calibri"/>
              </a:rPr>
              <a:t>(</a:t>
            </a:r>
            <a:r>
              <a:rPr lang="es-CL" sz="1600" i="1" dirty="0" err="1">
                <a:solidFill>
                  <a:srgbClr val="000080"/>
                </a:solidFill>
                <a:latin typeface="Tahoma"/>
                <a:ea typeface="Calibri"/>
              </a:rPr>
              <a:t>cont</a:t>
            </a:r>
            <a:r>
              <a:rPr lang="es-CL" sz="1600" i="1" dirty="0" smtClean="0">
                <a:solidFill>
                  <a:srgbClr val="000080"/>
                </a:solidFill>
                <a:latin typeface="Tahoma"/>
                <a:ea typeface="Calibri"/>
              </a:rPr>
              <a:t>…)</a:t>
            </a:r>
            <a:endParaRPr lang="es-CL" sz="1800" b="1" dirty="0">
              <a:latin typeface="Tahoma"/>
              <a:ea typeface="Calibri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b="1" u="sng" dirty="0" smtClean="0">
                <a:latin typeface="Tahoma"/>
                <a:ea typeface="Calibri"/>
              </a:rPr>
              <a:t>E-</a:t>
            </a:r>
            <a:r>
              <a:rPr lang="es-CL" sz="1400" b="1" u="sng" dirty="0" err="1" smtClean="0">
                <a:latin typeface="Tahoma"/>
                <a:ea typeface="Calibri"/>
              </a:rPr>
              <a:t>mailing</a:t>
            </a:r>
            <a:r>
              <a:rPr lang="es-CL" sz="1400" b="1" u="sng" dirty="0" smtClean="0">
                <a:latin typeface="Tahoma"/>
                <a:ea typeface="Calibri"/>
              </a:rPr>
              <a:t> </a:t>
            </a:r>
            <a:r>
              <a:rPr lang="es-CL" sz="1400" b="1" u="sng" dirty="0">
                <a:latin typeface="Tahoma"/>
                <a:ea typeface="Calibri"/>
              </a:rPr>
              <a:t>BIENVALP:</a:t>
            </a:r>
            <a:r>
              <a:rPr lang="es-CL" sz="1400" dirty="0">
                <a:latin typeface="Tahoma"/>
                <a:ea typeface="Calibri"/>
              </a:rPr>
              <a:t> se enviará e-mail a la base de datos conformada por los usuarios que inscribieron su correo electrónico en nuestra página </a:t>
            </a:r>
            <a:r>
              <a:rPr lang="es-CL" sz="1400" dirty="0" smtClean="0">
                <a:latin typeface="Tahoma"/>
                <a:ea typeface="Calibri"/>
              </a:rPr>
              <a:t>WEB, </a:t>
            </a:r>
            <a:r>
              <a:rPr lang="es-CL" sz="1400" dirty="0">
                <a:latin typeface="Tahoma"/>
                <a:ea typeface="Calibri"/>
              </a:rPr>
              <a:t>informando sobre la </a:t>
            </a:r>
            <a:r>
              <a:rPr lang="es-CL" sz="1400" dirty="0" smtClean="0">
                <a:latin typeface="Tahoma"/>
                <a:ea typeface="Calibri"/>
              </a:rPr>
              <a:t>reapertura.</a:t>
            </a: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b="1" u="sng" dirty="0" smtClean="0">
                <a:latin typeface="Tahoma"/>
                <a:ea typeface="Calibri"/>
              </a:rPr>
              <a:t>Boletín </a:t>
            </a:r>
            <a:r>
              <a:rPr lang="es-CL" sz="1400" b="1" u="sng" dirty="0">
                <a:latin typeface="Tahoma"/>
                <a:ea typeface="Calibri"/>
              </a:rPr>
              <a:t>BIENVALP:</a:t>
            </a:r>
            <a:r>
              <a:rPr lang="es-CL" sz="1400" dirty="0">
                <a:latin typeface="Tahoma"/>
                <a:ea typeface="Calibri"/>
              </a:rPr>
              <a:t> en el próximo Boletín BIENVALP </a:t>
            </a:r>
            <a:r>
              <a:rPr lang="es-CL" sz="1400" dirty="0" smtClean="0">
                <a:latin typeface="Tahoma"/>
                <a:ea typeface="Calibri"/>
              </a:rPr>
              <a:t>(Diciembre</a:t>
            </a:r>
            <a:r>
              <a:rPr lang="es-CL" sz="1400" dirty="0">
                <a:latin typeface="Tahoma"/>
                <a:ea typeface="Calibri"/>
              </a:rPr>
              <a:t>, 5.000 ejemplares) se incluirá un artículo alusivo a los trabajos realizados, promociones </a:t>
            </a:r>
            <a:r>
              <a:rPr lang="es-CL" sz="1400" dirty="0" smtClean="0">
                <a:latin typeface="Tahoma"/>
                <a:ea typeface="Calibri"/>
              </a:rPr>
              <a:t>e información </a:t>
            </a:r>
            <a:r>
              <a:rPr lang="es-CL" sz="1400" dirty="0">
                <a:latin typeface="Tahoma"/>
                <a:ea typeface="Calibri"/>
              </a:rPr>
              <a:t>de interés relacionada con el C.R. “RALUNCO</a:t>
            </a:r>
            <a:r>
              <a:rPr lang="es-CL" sz="1400" dirty="0" smtClean="0">
                <a:latin typeface="Tahoma"/>
                <a:ea typeface="Calibri"/>
              </a:rPr>
              <a:t>”.</a:t>
            </a: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b="1" u="sng" dirty="0">
                <a:latin typeface="Tahoma"/>
                <a:ea typeface="Calibri"/>
              </a:rPr>
              <a:t>Pantallas de Difusión</a:t>
            </a:r>
            <a:r>
              <a:rPr lang="es-CL" sz="1400" b="1" u="sng" dirty="0" smtClean="0">
                <a:latin typeface="Tahoma"/>
                <a:ea typeface="Calibri"/>
              </a:rPr>
              <a:t>:</a:t>
            </a:r>
            <a:r>
              <a:rPr lang="es-CL" sz="1400" dirty="0" smtClean="0">
                <a:latin typeface="Tahoma"/>
                <a:ea typeface="Calibri"/>
              </a:rPr>
              <a:t> desde Octubre </a:t>
            </a:r>
            <a:r>
              <a:rPr lang="es-CL" sz="1400" dirty="0">
                <a:latin typeface="Tahoma"/>
                <a:ea typeface="Calibri"/>
              </a:rPr>
              <a:t>se </a:t>
            </a:r>
            <a:r>
              <a:rPr lang="es-CL" sz="1400" dirty="0" smtClean="0">
                <a:latin typeface="Tahoma"/>
                <a:ea typeface="Calibri"/>
              </a:rPr>
              <a:t>está presentando en </a:t>
            </a:r>
            <a:r>
              <a:rPr lang="es-CL" sz="1400" dirty="0">
                <a:latin typeface="Tahoma"/>
                <a:ea typeface="Calibri"/>
              </a:rPr>
              <a:t>las pantallas promocionales (19) una gráfica </a:t>
            </a:r>
            <a:r>
              <a:rPr lang="es-CL" sz="1400" dirty="0" smtClean="0">
                <a:latin typeface="Tahoma"/>
                <a:ea typeface="Calibri"/>
              </a:rPr>
              <a:t>que muestra </a:t>
            </a:r>
            <a:r>
              <a:rPr lang="es-CL" sz="1400" dirty="0">
                <a:latin typeface="Tahoma"/>
                <a:ea typeface="Calibri"/>
              </a:rPr>
              <a:t>las instalaciones de RALUNCO antes y después de los trabajos; estas pantallas están ubicadas en reparticiones navales que tienen una alta afluencia de personal naval, llegando a un público objetivo de 14.000 personas </a:t>
            </a:r>
            <a:r>
              <a:rPr lang="es-CL" sz="1400" dirty="0" smtClean="0">
                <a:latin typeface="Tahoma"/>
                <a:ea typeface="Calibri"/>
              </a:rPr>
              <a:t>aproximadamente.</a:t>
            </a: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b="1" u="sng" dirty="0" smtClean="0">
                <a:latin typeface="Tahoma"/>
                <a:ea typeface="Calibri"/>
              </a:rPr>
              <a:t>Afiches</a:t>
            </a:r>
            <a:r>
              <a:rPr lang="es-CL" sz="1400" b="1" u="sng" dirty="0">
                <a:latin typeface="Tahoma"/>
                <a:ea typeface="Calibri"/>
              </a:rPr>
              <a:t>:</a:t>
            </a:r>
            <a:r>
              <a:rPr lang="es-CL" sz="1400" dirty="0">
                <a:latin typeface="Tahoma"/>
                <a:ea typeface="Calibri"/>
              </a:rPr>
              <a:t> se colorarán afiches informativos y promocionales en los diferentes centros de beneficio y unidades de negocio del Bienestar Social (V).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" y="46548"/>
            <a:ext cx="490520" cy="68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64" y="80571"/>
            <a:ext cx="737394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76"/>
          <p:cNvSpPr txBox="1">
            <a:spLocks noChangeArrowheads="1"/>
          </p:cNvSpPr>
          <p:nvPr/>
        </p:nvSpPr>
        <p:spPr bwMode="auto">
          <a:xfrm>
            <a:off x="600075" y="78449"/>
            <a:ext cx="844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CENTRO RECREATIVO </a:t>
            </a:r>
            <a:r>
              <a:rPr lang="es-MX" sz="1800" b="1" dirty="0">
                <a:solidFill>
                  <a:srgbClr val="000080"/>
                </a:solidFill>
                <a:latin typeface="Tahoma"/>
              </a:rPr>
              <a:t>"</a:t>
            </a: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RALUNCO"</a:t>
            </a:r>
          </a:p>
          <a:p>
            <a:pPr algn="ctr" eaLnBrk="1" hangingPunct="1">
              <a:spcBef>
                <a:spcPts val="0"/>
              </a:spcBef>
            </a:pPr>
            <a:r>
              <a:rPr lang="es-CL" sz="1800" b="1" dirty="0">
                <a:solidFill>
                  <a:srgbClr val="000080"/>
                </a:solidFill>
                <a:latin typeface="Tahoma"/>
              </a:rPr>
              <a:t>CAMPAÑA </a:t>
            </a:r>
            <a:r>
              <a:rPr lang="es-CL" sz="1800" b="1" dirty="0" smtClean="0">
                <a:solidFill>
                  <a:srgbClr val="000080"/>
                </a:solidFill>
                <a:latin typeface="Tahoma"/>
              </a:rPr>
              <a:t>DE PROMOCIÓN</a:t>
            </a:r>
            <a:endParaRPr lang="es-CL" sz="1800" b="1" dirty="0">
              <a:solidFill>
                <a:srgbClr val="000080"/>
              </a:solidFill>
              <a:latin typeface="Tahoma"/>
            </a:endParaRPr>
          </a:p>
        </p:txBody>
      </p:sp>
      <p:pic>
        <p:nvPicPr>
          <p:cNvPr id="14338" name="Picture 2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6" y="4696516"/>
            <a:ext cx="2604164" cy="1734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71" y="4696253"/>
            <a:ext cx="2636875" cy="1756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71" y="4703113"/>
            <a:ext cx="2620242" cy="1745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647113" y="65754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fld id="{3771195F-C8AE-40F7-9033-26DF9C02BBB8}" type="slidenum">
              <a:rPr lang="es-ES" sz="1000" b="1">
                <a:solidFill>
                  <a:srgbClr val="000080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11</a:t>
            </a:fld>
            <a:endParaRPr lang="es-ES" sz="1000" b="1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54013" y="6518275"/>
            <a:ext cx="8586787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10464" y="902370"/>
            <a:ext cx="8828794" cy="21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4500"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defTabSz="4445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CL" sz="1800" b="1" dirty="0" smtClean="0">
                <a:latin typeface="Tahoma"/>
                <a:ea typeface="Calibri"/>
              </a:rPr>
              <a:t>Promociones:</a:t>
            </a:r>
            <a:endParaRPr lang="es-CL" sz="1800" b="1" dirty="0">
              <a:latin typeface="Tahoma"/>
              <a:ea typeface="Calibri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dirty="0">
                <a:latin typeface="Tahoma"/>
                <a:ea typeface="Calibri"/>
              </a:rPr>
              <a:t>A contar </a:t>
            </a:r>
            <a:r>
              <a:rPr lang="es-CL" sz="1400" dirty="0" smtClean="0">
                <a:latin typeface="Tahoma"/>
                <a:ea typeface="Calibri"/>
              </a:rPr>
              <a:t>de la inauguración hasta inicios del periodo estival, las cabañas tendrán </a:t>
            </a:r>
            <a:r>
              <a:rPr lang="es-CL" sz="1400" dirty="0">
                <a:latin typeface="Tahoma"/>
                <a:ea typeface="Calibri"/>
              </a:rPr>
              <a:t>un descuento promocional de </a:t>
            </a:r>
            <a:r>
              <a:rPr lang="es-CL" sz="1400" dirty="0" smtClean="0">
                <a:latin typeface="Tahoma"/>
                <a:ea typeface="Calibri"/>
              </a:rPr>
              <a:t>3x2.</a:t>
            </a: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dirty="0" smtClean="0">
                <a:latin typeface="Tahoma"/>
                <a:ea typeface="Calibri"/>
              </a:rPr>
              <a:t>Durante </a:t>
            </a:r>
            <a:r>
              <a:rPr lang="es-CL" sz="1400" dirty="0">
                <a:latin typeface="Tahoma"/>
                <a:ea typeface="Calibri"/>
              </a:rPr>
              <a:t>el mes de diciembre habrá una promoción de 50% de descuento para el uso de los nuevos quinchos.</a:t>
            </a:r>
            <a:endParaRPr lang="es-CL" sz="1400" dirty="0" smtClean="0">
              <a:latin typeface="Tahoma"/>
              <a:ea typeface="Calibri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dirty="0" smtClean="0">
                <a:latin typeface="Tahoma"/>
                <a:ea typeface="Calibri"/>
              </a:rPr>
              <a:t>Durante </a:t>
            </a:r>
            <a:r>
              <a:rPr lang="es-CL" sz="1400" dirty="0">
                <a:latin typeface="Tahoma"/>
                <a:ea typeface="Calibri"/>
              </a:rPr>
              <a:t>el mes de diciembre se promocionará el </a:t>
            </a:r>
            <a:r>
              <a:rPr lang="es-CL" sz="1400" dirty="0" smtClean="0">
                <a:latin typeface="Tahoma"/>
                <a:ea typeface="Calibri"/>
              </a:rPr>
              <a:t>“</a:t>
            </a:r>
            <a:r>
              <a:rPr lang="es-CL" sz="1400" dirty="0">
                <a:latin typeface="Tahoma"/>
                <a:ea typeface="Calibri"/>
              </a:rPr>
              <a:t>Club de </a:t>
            </a:r>
            <a:r>
              <a:rPr lang="es-CL" sz="1400" dirty="0" err="1">
                <a:latin typeface="Tahoma"/>
                <a:ea typeface="Calibri"/>
              </a:rPr>
              <a:t>Toby</a:t>
            </a:r>
            <a:r>
              <a:rPr lang="es-CL" sz="1400" dirty="0">
                <a:latin typeface="Tahoma"/>
                <a:ea typeface="Calibri"/>
              </a:rPr>
              <a:t>” para padres e hijos que deseen acampar en los remodelados sitios de camping con sus respectivos quinchos, con un 50% de </a:t>
            </a:r>
            <a:r>
              <a:rPr lang="es-CL" sz="1400" dirty="0" smtClean="0">
                <a:latin typeface="Tahoma"/>
                <a:ea typeface="Calibri"/>
              </a:rPr>
              <a:t>descuento</a:t>
            </a:r>
            <a:r>
              <a:rPr lang="es-CL" sz="1400" dirty="0">
                <a:latin typeface="Tahoma"/>
                <a:ea typeface="Calibri"/>
              </a:rPr>
              <a:t>.</a:t>
            </a:r>
            <a:endParaRPr lang="es-CL" sz="1400" dirty="0" smtClean="0">
              <a:latin typeface="Tahoma"/>
              <a:ea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" y="46548"/>
            <a:ext cx="490520" cy="68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64" y="80571"/>
            <a:ext cx="737394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76"/>
          <p:cNvSpPr txBox="1">
            <a:spLocks noChangeArrowheads="1"/>
          </p:cNvSpPr>
          <p:nvPr/>
        </p:nvSpPr>
        <p:spPr bwMode="auto">
          <a:xfrm>
            <a:off x="600075" y="78449"/>
            <a:ext cx="844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CENTRO RECREATIVO </a:t>
            </a:r>
            <a:r>
              <a:rPr lang="es-MX" sz="1800" b="1" dirty="0">
                <a:solidFill>
                  <a:srgbClr val="000080"/>
                </a:solidFill>
                <a:latin typeface="Tahoma"/>
              </a:rPr>
              <a:t>"</a:t>
            </a: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RALUNCO"</a:t>
            </a:r>
          </a:p>
          <a:p>
            <a:pPr algn="ctr" eaLnBrk="1" hangingPunct="1">
              <a:spcBef>
                <a:spcPts val="0"/>
              </a:spcBef>
            </a:pPr>
            <a:r>
              <a:rPr lang="es-CL" sz="1800" b="1" dirty="0">
                <a:solidFill>
                  <a:srgbClr val="000080"/>
                </a:solidFill>
                <a:latin typeface="Tahoma"/>
              </a:rPr>
              <a:t>CAMPAÑA </a:t>
            </a:r>
            <a:r>
              <a:rPr lang="es-CL" sz="1800" b="1" dirty="0" smtClean="0">
                <a:solidFill>
                  <a:srgbClr val="000080"/>
                </a:solidFill>
                <a:latin typeface="Tahoma"/>
              </a:rPr>
              <a:t>DE PROMOCIÓN</a:t>
            </a:r>
            <a:endParaRPr lang="es-CL" sz="1800" b="1" dirty="0">
              <a:solidFill>
                <a:srgbClr val="000080"/>
              </a:solidFill>
              <a:latin typeface="Tahom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3" y="3645481"/>
            <a:ext cx="3837579" cy="2556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87" y="3645481"/>
            <a:ext cx="3843522" cy="2560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647113" y="65754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fld id="{3771195F-C8AE-40F7-9033-26DF9C02BBB8}" type="slidenum">
              <a:rPr lang="es-ES" sz="1000" b="1">
                <a:solidFill>
                  <a:srgbClr val="000080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12</a:t>
            </a:fld>
            <a:endParaRPr lang="es-ES" sz="1000" b="1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54013" y="6518275"/>
            <a:ext cx="8586787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10464" y="902370"/>
            <a:ext cx="8730336" cy="19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4500"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defTabSz="4445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CL" sz="1800" b="1" dirty="0" smtClean="0">
                <a:latin typeface="Tahoma"/>
                <a:ea typeface="Calibri"/>
              </a:rPr>
              <a:t>Inauguración:</a:t>
            </a:r>
            <a:endParaRPr lang="es-CL" sz="1800" b="1" dirty="0">
              <a:latin typeface="Tahoma"/>
              <a:ea typeface="Calibri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dirty="0" smtClean="0">
                <a:latin typeface="Tahoma"/>
                <a:ea typeface="Calibri"/>
              </a:rPr>
              <a:t>En el mes </a:t>
            </a:r>
            <a:r>
              <a:rPr lang="es-CL" sz="1400" dirty="0">
                <a:latin typeface="Tahoma"/>
                <a:ea typeface="Calibri"/>
              </a:rPr>
              <a:t>de noviembre con invitados especiales y delegaciones</a:t>
            </a:r>
            <a:r>
              <a:rPr lang="es-CL" sz="1400" dirty="0" smtClean="0">
                <a:latin typeface="Tahoma"/>
                <a:ea typeface="Calibri"/>
              </a:rPr>
              <a:t>.</a:t>
            </a: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dirty="0" smtClean="0">
                <a:latin typeface="Tahoma"/>
                <a:ea typeface="Calibri"/>
              </a:rPr>
              <a:t>Se </a:t>
            </a:r>
            <a:r>
              <a:rPr lang="es-CL" sz="1400" dirty="0">
                <a:latin typeface="Tahoma"/>
                <a:ea typeface="Calibri"/>
              </a:rPr>
              <a:t>enviarán invitaciones al Sr. Director General del Personal de Armada, al Sr. Comandante en Jefe de la Ira. Z.N., al Sr. Director de Bienestar Social de la Armada y al Sr. Director de Recursos </a:t>
            </a:r>
            <a:r>
              <a:rPr lang="es-CL" sz="1400" dirty="0" smtClean="0">
                <a:latin typeface="Tahoma"/>
                <a:ea typeface="Calibri"/>
              </a:rPr>
              <a:t>Humanos.</a:t>
            </a: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dirty="0" smtClean="0">
                <a:latin typeface="Tahoma"/>
                <a:ea typeface="Calibri"/>
              </a:rPr>
              <a:t>Se invitarán </a:t>
            </a:r>
            <a:r>
              <a:rPr lang="es-CL" sz="1400" dirty="0">
                <a:latin typeface="Tahoma"/>
                <a:ea typeface="Calibri"/>
              </a:rPr>
              <a:t>a delegaciones de Oficiales y personal de Gente de Mar dependientes de la C.J.I.Z.N., incluyendo a Segundos Comandantes y Condestables </a:t>
            </a:r>
            <a:r>
              <a:rPr lang="es-CL" sz="1400" dirty="0" smtClean="0">
                <a:latin typeface="Tahoma"/>
                <a:ea typeface="Calibri"/>
              </a:rPr>
              <a:t>Mayores.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" y="46548"/>
            <a:ext cx="490520" cy="68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64" y="80571"/>
            <a:ext cx="737394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0464" y="3649114"/>
            <a:ext cx="8730336" cy="156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4500"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defTabSz="4445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CL" sz="1800" b="1" dirty="0" smtClean="0">
                <a:latin typeface="Tahoma"/>
                <a:ea typeface="Calibri"/>
              </a:rPr>
              <a:t>Medidas de Control:</a:t>
            </a:r>
            <a:endParaRPr lang="es-CL" sz="1800" b="1" dirty="0">
              <a:latin typeface="Tahoma"/>
              <a:ea typeface="Calibri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dirty="0">
                <a:latin typeface="Tahoma"/>
                <a:ea typeface="Calibri"/>
              </a:rPr>
              <a:t>Las medidas de control serán monitoreadas a través del SISBIEN (TI); en esta plataforma se controlarán todas las reservas y usos de los sitios de camping y </a:t>
            </a:r>
            <a:r>
              <a:rPr lang="es-CL" sz="1400" dirty="0" smtClean="0">
                <a:latin typeface="Tahoma"/>
                <a:ea typeface="Calibri"/>
              </a:rPr>
              <a:t>cabañas.</a:t>
            </a: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dirty="0">
                <a:latin typeface="Tahoma"/>
                <a:ea typeface="Calibri"/>
              </a:rPr>
              <a:t>En cuanto a las metas por </a:t>
            </a:r>
            <a:r>
              <a:rPr lang="es-CL" sz="1400" dirty="0" smtClean="0">
                <a:latin typeface="Tahoma"/>
                <a:ea typeface="Calibri"/>
              </a:rPr>
              <a:t>alcanzar para </a:t>
            </a:r>
            <a:r>
              <a:rPr lang="es-CL" sz="1400" dirty="0">
                <a:latin typeface="Tahoma"/>
                <a:ea typeface="Calibri"/>
              </a:rPr>
              <a:t>el año </a:t>
            </a:r>
            <a:r>
              <a:rPr lang="es-CL" sz="1400" dirty="0" smtClean="0">
                <a:latin typeface="Tahoma"/>
                <a:ea typeface="Calibri"/>
              </a:rPr>
              <a:t>2017: </a:t>
            </a:r>
            <a:r>
              <a:rPr lang="es-CL" sz="1400" dirty="0">
                <a:latin typeface="Tahoma"/>
                <a:ea typeface="Calibri"/>
              </a:rPr>
              <a:t>se </a:t>
            </a:r>
            <a:r>
              <a:rPr lang="es-CL" sz="1400" dirty="0" smtClean="0">
                <a:latin typeface="Tahoma"/>
                <a:ea typeface="Calibri"/>
              </a:rPr>
              <a:t>duplique la </a:t>
            </a:r>
            <a:r>
              <a:rPr lang="es-CL" sz="1400" dirty="0">
                <a:latin typeface="Tahoma"/>
                <a:ea typeface="Calibri"/>
              </a:rPr>
              <a:t>tasa de ocupación respecto al año </a:t>
            </a:r>
            <a:r>
              <a:rPr lang="es-CL" sz="1400" dirty="0" smtClean="0">
                <a:latin typeface="Tahoma"/>
                <a:ea typeface="Calibri"/>
              </a:rPr>
              <a:t>2015 de un 8 % (sitios/día 2.474) </a:t>
            </a:r>
            <a:r>
              <a:rPr lang="es-CL" sz="1400" dirty="0">
                <a:latin typeface="Tahoma"/>
                <a:ea typeface="Calibri"/>
              </a:rPr>
              <a:t>y </a:t>
            </a:r>
            <a:r>
              <a:rPr lang="es-CL" sz="1400" dirty="0" smtClean="0">
                <a:latin typeface="Tahoma"/>
                <a:ea typeface="Calibri"/>
              </a:rPr>
              <a:t>se incremente la tasa de las cabañas a un 30%.</a:t>
            </a:r>
          </a:p>
        </p:txBody>
      </p:sp>
      <p:sp>
        <p:nvSpPr>
          <p:cNvPr id="10" name="Text Box 476"/>
          <p:cNvSpPr txBox="1">
            <a:spLocks noChangeArrowheads="1"/>
          </p:cNvSpPr>
          <p:nvPr/>
        </p:nvSpPr>
        <p:spPr bwMode="auto">
          <a:xfrm>
            <a:off x="600075" y="78449"/>
            <a:ext cx="844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CENTRO RECREATIVO </a:t>
            </a:r>
            <a:r>
              <a:rPr lang="es-MX" sz="1800" b="1" dirty="0">
                <a:solidFill>
                  <a:srgbClr val="000080"/>
                </a:solidFill>
                <a:latin typeface="Tahoma"/>
              </a:rPr>
              <a:t>"</a:t>
            </a: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RALUNCO"</a:t>
            </a:r>
          </a:p>
          <a:p>
            <a:pPr algn="ctr" eaLnBrk="1" hangingPunct="1">
              <a:spcBef>
                <a:spcPts val="0"/>
              </a:spcBef>
            </a:pPr>
            <a:r>
              <a:rPr lang="es-CL" sz="1800" b="1" dirty="0">
                <a:solidFill>
                  <a:srgbClr val="000080"/>
                </a:solidFill>
                <a:latin typeface="Tahoma"/>
              </a:rPr>
              <a:t>CAMPAÑA </a:t>
            </a:r>
            <a:r>
              <a:rPr lang="es-CL" sz="1800" b="1" dirty="0" smtClean="0">
                <a:solidFill>
                  <a:srgbClr val="000080"/>
                </a:solidFill>
                <a:latin typeface="Tahoma"/>
              </a:rPr>
              <a:t>DE PROMOCIÓN</a:t>
            </a:r>
            <a:endParaRPr lang="es-CL" sz="1800" b="1" dirty="0">
              <a:solidFill>
                <a:srgbClr val="00008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107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42281" b="22978"/>
          <a:stretch>
            <a:fillRect/>
          </a:stretch>
        </p:blipFill>
        <p:spPr bwMode="auto">
          <a:xfrm>
            <a:off x="3456463" y="4287520"/>
            <a:ext cx="3618548" cy="14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Marcador de número de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80"/>
                </a:solidFill>
                <a:latin typeface="Arial" charset="0"/>
                <a:cs typeface="Arial" charset="0"/>
              </a:defRPr>
            </a:lvl9pPr>
          </a:lstStyle>
          <a:p>
            <a:fld id="{D401254E-ED07-435E-918B-8B9B88D8E93B}" type="slidenum">
              <a:rPr lang="es-ES" sz="1200">
                <a:solidFill>
                  <a:srgbClr val="000066"/>
                </a:solidFill>
                <a:latin typeface="Tahoma" pitchFamily="34" charset="0"/>
              </a:rPr>
              <a:pPr/>
              <a:t>2</a:t>
            </a:fld>
            <a:endParaRPr lang="es-ES" sz="1200">
              <a:solidFill>
                <a:srgbClr val="000066"/>
              </a:solidFill>
              <a:latin typeface="Tahoma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-66580" y="126157"/>
            <a:ext cx="1451178" cy="5175051"/>
            <a:chOff x="-66580" y="126157"/>
            <a:chExt cx="1451178" cy="5175051"/>
          </a:xfrm>
        </p:grpSpPr>
        <p:sp>
          <p:nvSpPr>
            <p:cNvPr id="8" name="7 Elipse"/>
            <p:cNvSpPr/>
            <p:nvPr/>
          </p:nvSpPr>
          <p:spPr bwMode="auto">
            <a:xfrm>
              <a:off x="153033" y="126157"/>
              <a:ext cx="972108" cy="1080120"/>
            </a:xfrm>
            <a:prstGeom prst="ellipse">
              <a:avLst/>
            </a:prstGeom>
            <a:gradFill>
              <a:gsLst>
                <a:gs pos="1000">
                  <a:srgbClr val="FFFFCC"/>
                </a:gs>
                <a:gs pos="15000">
                  <a:srgbClr val="FFFFCC"/>
                </a:gs>
                <a:gs pos="68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s-CL" sz="2400" smtClean="0">
                <a:latin typeface="Times New Roman" pitchFamily="18" charset="0"/>
              </a:endParaRP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447800"/>
              <a:ext cx="1106488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11 Imagen" descr="bienvalp_escud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6580" y="3469810"/>
              <a:ext cx="1451178" cy="1831398"/>
            </a:xfrm>
            <a:prstGeom prst="rect">
              <a:avLst/>
            </a:prstGeom>
          </p:spPr>
        </p:pic>
        <p:pic>
          <p:nvPicPr>
            <p:cNvPr id="13" name="12 Imagen" descr="armada_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753" y="131490"/>
              <a:ext cx="741362" cy="1080270"/>
            </a:xfrm>
            <a:prstGeom prst="rect">
              <a:avLst/>
            </a:prstGeom>
          </p:spPr>
        </p:pic>
      </p:grp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95425" y="2341733"/>
            <a:ext cx="7540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sz="2000" b="1" dirty="0">
                <a:solidFill>
                  <a:srgbClr val="000080"/>
                </a:solidFill>
                <a:latin typeface="Tahoma"/>
              </a:rPr>
              <a:t>ESTADO DE AVANCE TRABAJOS PRIMERA FASE “RALUNCO” Y CAMPAÑA DE PROMOCIÓN USO INSTALACIONES</a:t>
            </a:r>
          </a:p>
        </p:txBody>
      </p:sp>
      <p:pic>
        <p:nvPicPr>
          <p:cNvPr id="18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4" y="1212268"/>
            <a:ext cx="7531489" cy="77805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folHlink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882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16674"/>
            <a:ext cx="2094548" cy="139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20" y="3204913"/>
            <a:ext cx="2094548" cy="139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20" y="5301208"/>
            <a:ext cx="2094548" cy="139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01207"/>
            <a:ext cx="2094548" cy="139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647113" y="65754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fld id="{3771195F-C8AE-40F7-9033-26DF9C02BBB8}" type="slidenum">
              <a:rPr lang="es-ES" sz="1000" b="1">
                <a:solidFill>
                  <a:srgbClr val="000080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3</a:t>
            </a:fld>
            <a:endParaRPr lang="es-ES" sz="1000" b="1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54013" y="6518275"/>
            <a:ext cx="8586787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10464" y="902370"/>
            <a:ext cx="8730336" cy="74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4500"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defTabSz="4445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CL" sz="1800" b="1" dirty="0" smtClean="0">
                <a:latin typeface="Tahoma"/>
                <a:ea typeface="Calibri"/>
              </a:rPr>
              <a:t>Mejoramiento </a:t>
            </a:r>
            <a:r>
              <a:rPr lang="es-CL" sz="1800" b="1" dirty="0">
                <a:latin typeface="Tahoma"/>
                <a:ea typeface="Calibri"/>
              </a:rPr>
              <a:t>sistema de agua </a:t>
            </a:r>
            <a:r>
              <a:rPr lang="es-CL" sz="1800" b="1" dirty="0" smtClean="0">
                <a:latin typeface="Tahoma"/>
                <a:ea typeface="Calibri"/>
              </a:rPr>
              <a:t>potable:</a:t>
            </a:r>
            <a:endParaRPr lang="es-CL" sz="1800" b="1" dirty="0">
              <a:latin typeface="Tahoma"/>
              <a:ea typeface="Calibri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dirty="0" smtClean="0">
                <a:latin typeface="Tahoma"/>
                <a:ea typeface="Calibri"/>
              </a:rPr>
              <a:t>Cambio de </a:t>
            </a:r>
            <a:r>
              <a:rPr lang="es-CL" sz="1400" dirty="0">
                <a:latin typeface="Tahoma"/>
                <a:ea typeface="Calibri"/>
              </a:rPr>
              <a:t>medidor de agua y </a:t>
            </a:r>
            <a:r>
              <a:rPr lang="es-CL" sz="1400" dirty="0" smtClean="0">
                <a:latin typeface="Tahoma"/>
                <a:ea typeface="Calibri"/>
              </a:rPr>
              <a:t>aumento del </a:t>
            </a:r>
            <a:r>
              <a:rPr lang="es-CL" sz="1400" dirty="0">
                <a:latin typeface="Tahoma"/>
                <a:ea typeface="Calibri"/>
              </a:rPr>
              <a:t>arranque de </a:t>
            </a:r>
            <a:r>
              <a:rPr lang="es-CL" sz="1400" dirty="0" smtClean="0">
                <a:latin typeface="Tahoma"/>
                <a:ea typeface="Calibri"/>
              </a:rPr>
              <a:t>40  a 70 </a:t>
            </a:r>
            <a:r>
              <a:rPr lang="es-CL" sz="1400" dirty="0" err="1" smtClean="0">
                <a:latin typeface="Tahoma"/>
                <a:ea typeface="Calibri"/>
              </a:rPr>
              <a:t>mm</a:t>
            </a:r>
            <a:r>
              <a:rPr lang="es-CL" sz="1400" dirty="0" err="1">
                <a:latin typeface="Tahoma"/>
                <a:ea typeface="Calibri"/>
              </a:rPr>
              <a:t>.</a:t>
            </a:r>
            <a:r>
              <a:rPr lang="es-CL" sz="1400" dirty="0">
                <a:latin typeface="Tahoma"/>
                <a:ea typeface="Calibri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" y="46548"/>
            <a:ext cx="490520" cy="68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64" y="80571"/>
            <a:ext cx="737394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X:\009 TRANSITORIA\06 ASISTENCIA RECREATIVA\30.9.2016 FOTOS RALUNCO\30.9.2016 NEMOTEC\IMG_4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93" y="1821612"/>
            <a:ext cx="2128997" cy="2625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6" name="15 Imagen" descr="Cañeria alimentacion Et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" y="1768605"/>
            <a:ext cx="2233324" cy="2678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 Box 476"/>
          <p:cNvSpPr txBox="1">
            <a:spLocks noChangeArrowheads="1"/>
          </p:cNvSpPr>
          <p:nvPr/>
        </p:nvSpPr>
        <p:spPr bwMode="auto">
          <a:xfrm>
            <a:off x="600075" y="78449"/>
            <a:ext cx="844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CENTRO RECREATIVO </a:t>
            </a:r>
            <a:r>
              <a:rPr lang="es-MX" sz="1800" b="1" dirty="0">
                <a:solidFill>
                  <a:srgbClr val="000080"/>
                </a:solidFill>
                <a:latin typeface="Tahoma"/>
              </a:rPr>
              <a:t>"</a:t>
            </a: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RALUNCO"</a:t>
            </a:r>
          </a:p>
          <a:p>
            <a:pPr algn="ctr" eaLnBrk="1" hangingPunct="1">
              <a:spcBef>
                <a:spcPts val="0"/>
              </a:spcBef>
            </a:pPr>
            <a:r>
              <a:rPr lang="es-CL" sz="1800" b="1" dirty="0" smtClean="0">
                <a:solidFill>
                  <a:srgbClr val="000080"/>
                </a:solidFill>
                <a:latin typeface="Tahoma"/>
              </a:rPr>
              <a:t>TRABAJOS PRIMERA FASE</a:t>
            </a:r>
            <a:endParaRPr lang="es-CL" sz="1800" b="1" dirty="0">
              <a:solidFill>
                <a:srgbClr val="000080"/>
              </a:solidFill>
              <a:latin typeface="Tahoma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3333501" y="1801819"/>
            <a:ext cx="2324890" cy="2645617"/>
            <a:chOff x="3169226" y="2272879"/>
            <a:chExt cx="2294503" cy="2953748"/>
          </a:xfrm>
        </p:grpSpPr>
        <p:pic>
          <p:nvPicPr>
            <p:cNvPr id="15" name="Picture 2" descr="X:\009 TRANSITORIA\06 ASISTENCIA RECREATIVA\14.10.2016 RALUNCO\IMG_494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226" y="2272879"/>
              <a:ext cx="2294503" cy="29537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17 Elipse"/>
            <p:cNvSpPr/>
            <p:nvPr/>
          </p:nvSpPr>
          <p:spPr>
            <a:xfrm rot="2433596">
              <a:off x="3966361" y="3109512"/>
              <a:ext cx="390885" cy="19115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028" name="Picture 4" descr="X:\009 TRANSITORIA\06 ASISTENCIA RECREATIVA\14.10.2016 RALUNCO\IMG_48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01" y="4579471"/>
            <a:ext cx="2324890" cy="1780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93" y="4580141"/>
            <a:ext cx="2128997" cy="1798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X:\004 ASISTENCIA RECREATIVA\FOTOS VARIAS CENTROS\FOTOS AREA RECREATIVA\Fotos centros\fotos Ralunco\P104026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4580141"/>
            <a:ext cx="2246387" cy="1798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647113" y="65754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fld id="{3771195F-C8AE-40F7-9033-26DF9C02BBB8}" type="slidenum">
              <a:rPr lang="es-ES" sz="1000" b="1">
                <a:solidFill>
                  <a:srgbClr val="000080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4</a:t>
            </a:fld>
            <a:endParaRPr lang="es-ES" sz="1000" b="1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54013" y="6518275"/>
            <a:ext cx="8586787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10464" y="902370"/>
            <a:ext cx="873033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4500"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defTabSz="4445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CL" sz="1800" b="1" dirty="0">
                <a:latin typeface="Tahoma"/>
                <a:ea typeface="Calibri"/>
              </a:rPr>
              <a:t>Mejoramiento sistema eléctrico:</a:t>
            </a: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dirty="0" smtClean="0">
                <a:latin typeface="Tahoma"/>
                <a:ea typeface="Calibri"/>
              </a:rPr>
              <a:t>Reemplazo del </a:t>
            </a:r>
            <a:r>
              <a:rPr lang="es-CL" sz="1400" dirty="0">
                <a:latin typeface="Tahoma"/>
                <a:ea typeface="Calibri"/>
              </a:rPr>
              <a:t>conductor eléctrico del troncal por uno de mayor </a:t>
            </a:r>
            <a:r>
              <a:rPr lang="es-CL" sz="1400" dirty="0" smtClean="0">
                <a:latin typeface="Tahoma"/>
                <a:ea typeface="Calibri"/>
              </a:rPr>
              <a:t>diámetro</a:t>
            </a:r>
            <a:r>
              <a:rPr lang="es-CL" sz="1400" dirty="0">
                <a:latin typeface="Tahoma"/>
                <a:ea typeface="Calibri"/>
              </a:rPr>
              <a:t> </a:t>
            </a:r>
            <a:r>
              <a:rPr lang="es-CL" sz="1400" dirty="0" smtClean="0">
                <a:latin typeface="Tahoma"/>
                <a:ea typeface="Calibri"/>
              </a:rPr>
              <a:t>y cambio de postes del tendido eléctrico y cambio </a:t>
            </a:r>
            <a:r>
              <a:rPr lang="es-CL" sz="1400" dirty="0">
                <a:latin typeface="Tahoma"/>
                <a:ea typeface="Calibri"/>
              </a:rPr>
              <a:t>de transformador de 100 </a:t>
            </a:r>
            <a:r>
              <a:rPr lang="es-CL" sz="1400" dirty="0" smtClean="0">
                <a:latin typeface="Tahoma"/>
                <a:ea typeface="Calibri"/>
              </a:rPr>
              <a:t>KVA por uno de </a:t>
            </a:r>
            <a:r>
              <a:rPr lang="es-CL" sz="1400" dirty="0">
                <a:latin typeface="Tahoma"/>
                <a:ea typeface="Calibri"/>
              </a:rPr>
              <a:t>300 </a:t>
            </a:r>
            <a:r>
              <a:rPr lang="es-CL" sz="1400" dirty="0" smtClean="0">
                <a:latin typeface="Tahoma"/>
                <a:ea typeface="Calibri"/>
              </a:rPr>
              <a:t>KVA.</a:t>
            </a:r>
            <a:endParaRPr lang="es-CL" dirty="0">
              <a:latin typeface="Tahoma"/>
              <a:ea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" y="46548"/>
            <a:ext cx="490520" cy="68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64" y="80571"/>
            <a:ext cx="737394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X:\009 TRANSITORIA\06 ASISTENCIA RECREATIVA\30.9.2016 FOTOS RALUNCO\30.9.2016 PROGENER\IMG_4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22" y="1959551"/>
            <a:ext cx="1581154" cy="2008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9" name="Picture 4" descr="X:\009 TRANSITORIA\06 ASISTENCIA RECREATIVA\30.9.2016 FOTOS RALUNCO\30.9.2016 PROGENER\IMG_47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8" y="4225204"/>
            <a:ext cx="2753591" cy="2076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" name="Picture 5" descr="X:\009 TRANSITORIA\06 ASISTENCIA RECREATIVA\30.9.2016 FOTOS RALUNCO\30.9.2016 PROGENER\IMG_4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5" y="4225204"/>
            <a:ext cx="2913623" cy="2029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3" name="Text Box 476"/>
          <p:cNvSpPr txBox="1">
            <a:spLocks noChangeArrowheads="1"/>
          </p:cNvSpPr>
          <p:nvPr/>
        </p:nvSpPr>
        <p:spPr bwMode="auto">
          <a:xfrm>
            <a:off x="600075" y="78449"/>
            <a:ext cx="844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CENTRO RECREATIVO </a:t>
            </a:r>
            <a:r>
              <a:rPr lang="es-MX" sz="1800" b="1" dirty="0">
                <a:solidFill>
                  <a:srgbClr val="000080"/>
                </a:solidFill>
                <a:latin typeface="Tahoma"/>
              </a:rPr>
              <a:t>"</a:t>
            </a: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RALUNCO"</a:t>
            </a:r>
          </a:p>
          <a:p>
            <a:pPr algn="ctr" eaLnBrk="1" hangingPunct="1">
              <a:spcBef>
                <a:spcPts val="0"/>
              </a:spcBef>
            </a:pPr>
            <a:r>
              <a:rPr lang="es-CL" sz="1800" b="1" dirty="0" smtClean="0">
                <a:solidFill>
                  <a:srgbClr val="000080"/>
                </a:solidFill>
                <a:latin typeface="Tahoma"/>
              </a:rPr>
              <a:t>TRABAJOS PRIMERA FASE</a:t>
            </a:r>
            <a:endParaRPr lang="es-CL" sz="1800" b="1" dirty="0">
              <a:solidFill>
                <a:srgbClr val="000080"/>
              </a:solidFill>
              <a:latin typeface="Tahoma"/>
            </a:endParaRPr>
          </a:p>
        </p:txBody>
      </p:sp>
      <p:pic>
        <p:nvPicPr>
          <p:cNvPr id="3074" name="Picture 19" descr="Descripción: Foto-02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5" y="2004001"/>
            <a:ext cx="2913623" cy="202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X:\009 TRANSITORIA\06 ASISTENCIA RECREATIVA\14.10.2016 RALUNCO\IMG_48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22" y="4248943"/>
            <a:ext cx="1581154" cy="2029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X:\009 TRANSITORIA\06 ASISTENCIA RECREATIVA\FOTOS 16.9.2016\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7" y="1968708"/>
            <a:ext cx="2753591" cy="2056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647113" y="65754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fld id="{3771195F-C8AE-40F7-9033-26DF9C02BBB8}" type="slidenum">
              <a:rPr lang="es-ES" sz="1000" b="1">
                <a:solidFill>
                  <a:srgbClr val="000080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5</a:t>
            </a:fld>
            <a:endParaRPr lang="es-ES" sz="1000" b="1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54013" y="6518275"/>
            <a:ext cx="8586787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10464" y="902370"/>
            <a:ext cx="873033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4500"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defTabSz="4445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CL" sz="1800" b="1" dirty="0">
                <a:latin typeface="Tahoma"/>
                <a:ea typeface="Calibri"/>
              </a:rPr>
              <a:t>Mejoramiento sitios de camping:</a:t>
            </a: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dirty="0" smtClean="0">
                <a:latin typeface="Tahoma"/>
                <a:ea typeface="Calibri"/>
              </a:rPr>
              <a:t>Construcción de 40 </a:t>
            </a:r>
            <a:r>
              <a:rPr lang="es-CL" sz="1400" dirty="0">
                <a:latin typeface="Tahoma"/>
                <a:ea typeface="Calibri"/>
              </a:rPr>
              <a:t>quinchos </a:t>
            </a:r>
            <a:r>
              <a:rPr lang="es-CL" sz="1400" dirty="0" smtClean="0">
                <a:latin typeface="Tahoma"/>
                <a:ea typeface="Calibri"/>
              </a:rPr>
              <a:t>completos en los sitios de camping e instalación de lavaderos en los sitios de camping.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" y="46548"/>
            <a:ext cx="490520" cy="68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64" y="80571"/>
            <a:ext cx="737394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X:\009 TRANSITORIA\06 ASISTENCIA RECREATIVA\30.9.2016 FOTOS RALUNCO\30.9.2016 EPT\IMG_4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27" y="2015515"/>
            <a:ext cx="2277918" cy="4387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9" name="Picture 5" descr="X:\009 TRANSITORIA\06 ASISTENCIA RECREATIVA\RALUNCO\FOTOS CAMPING RALUNCO\IMG-20160309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0" y="2005126"/>
            <a:ext cx="2942577" cy="2350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0" name="Text Box 476"/>
          <p:cNvSpPr txBox="1">
            <a:spLocks noChangeArrowheads="1"/>
          </p:cNvSpPr>
          <p:nvPr/>
        </p:nvSpPr>
        <p:spPr bwMode="auto">
          <a:xfrm>
            <a:off x="600075" y="78449"/>
            <a:ext cx="844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CENTRO RECREATIVO </a:t>
            </a:r>
            <a:r>
              <a:rPr lang="es-MX" sz="1800" b="1" dirty="0">
                <a:solidFill>
                  <a:srgbClr val="000080"/>
                </a:solidFill>
                <a:latin typeface="Tahoma"/>
              </a:rPr>
              <a:t>"</a:t>
            </a: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RALUNCO"</a:t>
            </a:r>
          </a:p>
          <a:p>
            <a:pPr algn="ctr" eaLnBrk="1" hangingPunct="1">
              <a:spcBef>
                <a:spcPts val="0"/>
              </a:spcBef>
            </a:pPr>
            <a:r>
              <a:rPr lang="es-CL" sz="1800" b="1" dirty="0" smtClean="0">
                <a:solidFill>
                  <a:srgbClr val="000080"/>
                </a:solidFill>
                <a:latin typeface="Tahoma"/>
              </a:rPr>
              <a:t>TRABAJOS PRIMERA FASE</a:t>
            </a:r>
            <a:endParaRPr lang="es-CL" sz="1800" b="1" dirty="0">
              <a:solidFill>
                <a:srgbClr val="000080"/>
              </a:solidFill>
              <a:latin typeface="Tahoma"/>
            </a:endParaRPr>
          </a:p>
        </p:txBody>
      </p:sp>
      <p:pic>
        <p:nvPicPr>
          <p:cNvPr id="4098" name="Picture 2" descr="X:\009 TRANSITORIA\06 ASISTENCIA RECREATIVA\RALUNCO\DSCF06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50" y="2015515"/>
            <a:ext cx="3030341" cy="2350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X:\009 TRANSITORIA\06 ASISTENCIA RECREATIVA\RALUNCO\FOTOS CAMPING RALUNCO\IMG-20160309-WA0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4572000"/>
            <a:ext cx="2929514" cy="1883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X:\009 TRANSITORIA\06 ASISTENCIA RECREATIVA\30.9.2016 FOTOS RALUNCO\30.9.2016 EPT\IMG_47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50" y="4523493"/>
            <a:ext cx="3030341" cy="1932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647113" y="65754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fld id="{3771195F-C8AE-40F7-9033-26DF9C02BBB8}" type="slidenum">
              <a:rPr lang="es-ES" sz="1000" b="1">
                <a:solidFill>
                  <a:srgbClr val="000080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6</a:t>
            </a:fld>
            <a:endParaRPr lang="es-ES" sz="1000" b="1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54013" y="6518275"/>
            <a:ext cx="8586787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10464" y="902370"/>
            <a:ext cx="8730336" cy="74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4500"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defTabSz="4445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CL" sz="1800" b="1" dirty="0">
                <a:latin typeface="Tahoma"/>
                <a:ea typeface="Calibri"/>
              </a:rPr>
              <a:t>Reacondicionamiento de los </a:t>
            </a:r>
            <a:r>
              <a:rPr lang="es-CL" sz="1800" b="1" dirty="0" smtClean="0">
                <a:latin typeface="Tahoma"/>
                <a:ea typeface="Calibri"/>
              </a:rPr>
              <a:t>6 baños generales:</a:t>
            </a:r>
            <a:endParaRPr lang="es-CL" sz="1800" b="1" dirty="0">
              <a:latin typeface="Tahoma"/>
              <a:ea typeface="Calibri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dirty="0" smtClean="0">
                <a:latin typeface="Tahoma"/>
                <a:ea typeface="Calibri"/>
              </a:rPr>
              <a:t>Cambio </a:t>
            </a:r>
            <a:r>
              <a:rPr lang="es-CL" sz="1400" dirty="0">
                <a:latin typeface="Tahoma"/>
                <a:ea typeface="Calibri"/>
              </a:rPr>
              <a:t>de </a:t>
            </a:r>
            <a:r>
              <a:rPr lang="es-CL" sz="1400" dirty="0" smtClean="0">
                <a:latin typeface="Tahoma"/>
                <a:ea typeface="Calibri"/>
              </a:rPr>
              <a:t>techumbre. Habilitación de dos baños para personas con capacidades diferentes.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" y="46548"/>
            <a:ext cx="490520" cy="68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64" y="80571"/>
            <a:ext cx="737394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476"/>
          <p:cNvSpPr txBox="1">
            <a:spLocks noChangeArrowheads="1"/>
          </p:cNvSpPr>
          <p:nvPr/>
        </p:nvSpPr>
        <p:spPr bwMode="auto">
          <a:xfrm>
            <a:off x="600075" y="78449"/>
            <a:ext cx="844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CENTRO RECREATIVO </a:t>
            </a:r>
            <a:r>
              <a:rPr lang="es-MX" sz="1800" b="1" dirty="0">
                <a:solidFill>
                  <a:srgbClr val="000080"/>
                </a:solidFill>
                <a:latin typeface="Tahoma"/>
              </a:rPr>
              <a:t>"</a:t>
            </a: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RALUNCO"</a:t>
            </a:r>
          </a:p>
          <a:p>
            <a:pPr algn="ctr" eaLnBrk="1" hangingPunct="1">
              <a:spcBef>
                <a:spcPts val="0"/>
              </a:spcBef>
            </a:pPr>
            <a:r>
              <a:rPr lang="es-CL" sz="1800" b="1" dirty="0" smtClean="0">
                <a:solidFill>
                  <a:srgbClr val="000080"/>
                </a:solidFill>
                <a:latin typeface="Tahoma"/>
              </a:rPr>
              <a:t>TRABAJOS PRIMERA FASE</a:t>
            </a:r>
            <a:endParaRPr lang="es-CL" sz="1800" b="1" dirty="0">
              <a:solidFill>
                <a:srgbClr val="000080"/>
              </a:solidFill>
              <a:latin typeface="Tahoma"/>
            </a:endParaRPr>
          </a:p>
        </p:txBody>
      </p:sp>
      <p:pic>
        <p:nvPicPr>
          <p:cNvPr id="2050" name="Picture 2" descr="100_56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0" y="1886052"/>
            <a:ext cx="3172623" cy="1963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009 TRANSITORIA\06 ASISTENCIA RECREATIVA\RALUNCO\RALUCO FOTOA PARA PAGINA WEB\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7" y="1886052"/>
            <a:ext cx="2847254" cy="1963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60" y="4010890"/>
            <a:ext cx="2862431" cy="2369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 descr="X:\004 ASISTENCIA RECREATIVA\FOTOS VARIAS CENTROS\FOTOS AREA RECREATIVA\Fotos centros\fotos Ralunco\P10402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4010889"/>
            <a:ext cx="3158757" cy="2297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647113" y="65754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fld id="{3771195F-C8AE-40F7-9033-26DF9C02BBB8}" type="slidenum">
              <a:rPr lang="es-ES" sz="1000" b="1">
                <a:solidFill>
                  <a:srgbClr val="000080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7</a:t>
            </a:fld>
            <a:endParaRPr lang="es-ES" sz="1000" b="1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54013" y="6518275"/>
            <a:ext cx="8586787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10464" y="1040599"/>
            <a:ext cx="8730336" cy="181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4500"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defTabSz="4445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600" dirty="0" smtClean="0">
                <a:latin typeface="Tahoma"/>
                <a:ea typeface="Calibri"/>
              </a:rPr>
              <a:t>El </a:t>
            </a:r>
            <a:r>
              <a:rPr lang="es-CL" sz="1600" dirty="0">
                <a:latin typeface="Tahoma"/>
                <a:ea typeface="Calibri"/>
              </a:rPr>
              <a:t>Plan de Campaña “RALUNCO” consiste </a:t>
            </a:r>
            <a:r>
              <a:rPr lang="es-CL" sz="1600" dirty="0" smtClean="0">
                <a:latin typeface="Tahoma"/>
                <a:ea typeface="Calibri"/>
              </a:rPr>
              <a:t>en la promoción </a:t>
            </a:r>
            <a:r>
              <a:rPr lang="es-CL" sz="1600" dirty="0">
                <a:latin typeface="Tahoma"/>
                <a:ea typeface="Calibri"/>
              </a:rPr>
              <a:t>de </a:t>
            </a:r>
            <a:r>
              <a:rPr lang="es-CL" sz="1600" dirty="0" smtClean="0">
                <a:latin typeface="Tahoma"/>
                <a:ea typeface="Calibri"/>
              </a:rPr>
              <a:t>los trabajos de mejoramiento, empleando </a:t>
            </a:r>
            <a:r>
              <a:rPr lang="es-CL" sz="1600" dirty="0">
                <a:latin typeface="Tahoma"/>
                <a:ea typeface="Calibri"/>
              </a:rPr>
              <a:t>prioritariamente las plataformas y herramientas de </a:t>
            </a:r>
            <a:r>
              <a:rPr lang="es-CL" sz="1600" dirty="0" smtClean="0">
                <a:latin typeface="Tahoma"/>
                <a:ea typeface="Calibri"/>
              </a:rPr>
              <a:t>promoción </a:t>
            </a:r>
            <a:r>
              <a:rPr lang="es-CL" sz="1600" dirty="0">
                <a:latin typeface="Tahoma"/>
                <a:ea typeface="Calibri"/>
              </a:rPr>
              <a:t>con que cuenta el Bienestar Social (</a:t>
            </a:r>
            <a:r>
              <a:rPr lang="es-CL" sz="1600" dirty="0" smtClean="0">
                <a:latin typeface="Tahoma"/>
                <a:ea typeface="Calibri"/>
              </a:rPr>
              <a:t>V.).</a:t>
            </a: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600" dirty="0" smtClean="0">
                <a:latin typeface="Tahoma"/>
                <a:ea typeface="Calibri"/>
              </a:rPr>
              <a:t>Presentación </a:t>
            </a:r>
            <a:r>
              <a:rPr lang="es-CL" sz="1600" dirty="0">
                <a:latin typeface="Tahoma"/>
                <a:ea typeface="Calibri"/>
              </a:rPr>
              <a:t>del Proyecto</a:t>
            </a:r>
            <a:r>
              <a:rPr lang="es-CL" sz="1600" dirty="0" smtClean="0">
                <a:latin typeface="Tahoma"/>
                <a:ea typeface="Calibri"/>
              </a:rPr>
              <a:t>: el 01 </a:t>
            </a:r>
            <a:r>
              <a:rPr lang="es-CL" sz="1600" dirty="0">
                <a:latin typeface="Tahoma"/>
                <a:ea typeface="Calibri"/>
              </a:rPr>
              <a:t>de septiembre se realizó un almuerzo con los Segundos </a:t>
            </a:r>
            <a:r>
              <a:rPr lang="es-CL" sz="1600" dirty="0" smtClean="0">
                <a:latin typeface="Tahoma"/>
                <a:ea typeface="Calibri"/>
              </a:rPr>
              <a:t>Comandantes </a:t>
            </a:r>
            <a:r>
              <a:rPr lang="es-CL" sz="1600" dirty="0">
                <a:latin typeface="Tahoma"/>
                <a:ea typeface="Calibri"/>
              </a:rPr>
              <a:t>y Condestables de UU.RR. de la Primera Zona Naval, orientado a difundir los trabajos que se </a:t>
            </a:r>
            <a:r>
              <a:rPr lang="es-CL" sz="1600" dirty="0" smtClean="0">
                <a:latin typeface="Tahoma"/>
                <a:ea typeface="Calibri"/>
              </a:rPr>
              <a:t>estaban </a:t>
            </a:r>
            <a:r>
              <a:rPr lang="es-CL" sz="1600" dirty="0">
                <a:latin typeface="Tahoma"/>
                <a:ea typeface="Calibri"/>
              </a:rPr>
              <a:t>realizando en el Centro Recreativo “RALUNCO</a:t>
            </a:r>
            <a:r>
              <a:rPr lang="es-CL" sz="1600" dirty="0" smtClean="0">
                <a:latin typeface="Tahoma"/>
                <a:ea typeface="Calibri"/>
              </a:rPr>
              <a:t>”.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" y="46548"/>
            <a:ext cx="490520" cy="68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64" y="80571"/>
            <a:ext cx="737394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76"/>
          <p:cNvSpPr txBox="1">
            <a:spLocks noChangeArrowheads="1"/>
          </p:cNvSpPr>
          <p:nvPr/>
        </p:nvSpPr>
        <p:spPr bwMode="auto">
          <a:xfrm>
            <a:off x="600075" y="78449"/>
            <a:ext cx="844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CENTRO RECREATIVO </a:t>
            </a:r>
            <a:r>
              <a:rPr lang="es-MX" sz="1800" b="1" dirty="0">
                <a:solidFill>
                  <a:srgbClr val="000080"/>
                </a:solidFill>
                <a:latin typeface="Tahoma"/>
              </a:rPr>
              <a:t>"</a:t>
            </a: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RALUNCO"</a:t>
            </a:r>
          </a:p>
          <a:p>
            <a:pPr algn="ctr" eaLnBrk="1" hangingPunct="1">
              <a:spcBef>
                <a:spcPts val="0"/>
              </a:spcBef>
            </a:pPr>
            <a:r>
              <a:rPr lang="es-CL" sz="1800" b="1" dirty="0">
                <a:solidFill>
                  <a:srgbClr val="000080"/>
                </a:solidFill>
                <a:latin typeface="Tahoma"/>
              </a:rPr>
              <a:t>CAMPAÑA </a:t>
            </a:r>
            <a:r>
              <a:rPr lang="es-CL" sz="1800" b="1" dirty="0" smtClean="0">
                <a:solidFill>
                  <a:srgbClr val="000080"/>
                </a:solidFill>
                <a:latin typeface="Tahoma"/>
              </a:rPr>
              <a:t>DE PROMOCIÓN</a:t>
            </a:r>
            <a:endParaRPr lang="es-CL" sz="1800" b="1" dirty="0">
              <a:solidFill>
                <a:srgbClr val="000080"/>
              </a:solidFill>
              <a:latin typeface="Tahoma"/>
            </a:endParaRPr>
          </a:p>
        </p:txBody>
      </p:sp>
      <p:pic>
        <p:nvPicPr>
          <p:cNvPr id="17" name="16 Imagen" descr="C:\Users\90761064.BIENVALP\Desktop\image0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9" y="2975012"/>
            <a:ext cx="3193399" cy="1724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17 Imagen" descr="C:\Users\90761064.BIENVALP\Desktop\image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65" y="2975012"/>
            <a:ext cx="3193399" cy="1724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18 Imagen" descr="C:\Users\90761064.BIENVALP\Desktop\image00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06" y="4928190"/>
            <a:ext cx="5901461" cy="1515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8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647113" y="65754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fld id="{3771195F-C8AE-40F7-9033-26DF9C02BBB8}" type="slidenum">
              <a:rPr lang="es-ES" sz="1000" b="1">
                <a:solidFill>
                  <a:srgbClr val="000080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8</a:t>
            </a:fld>
            <a:endParaRPr lang="es-ES" sz="1000" b="1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54013" y="6518275"/>
            <a:ext cx="8586787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10464" y="902370"/>
            <a:ext cx="8730336" cy="20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4500"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defTabSz="4445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CL" sz="1800" b="1" dirty="0">
                <a:latin typeface="Tahoma"/>
                <a:ea typeface="Calibri"/>
              </a:rPr>
              <a:t>Plan de Difusión:</a:t>
            </a: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b="1" u="sng" dirty="0" smtClean="0">
                <a:latin typeface="Tahoma"/>
                <a:ea typeface="Calibri"/>
              </a:rPr>
              <a:t>Mensaje Naval:</a:t>
            </a:r>
            <a:r>
              <a:rPr lang="es-CL" sz="1400" dirty="0" smtClean="0">
                <a:latin typeface="Tahoma"/>
                <a:ea typeface="Calibri"/>
              </a:rPr>
              <a:t> se </a:t>
            </a:r>
            <a:r>
              <a:rPr lang="es-CL" sz="1400" dirty="0">
                <a:latin typeface="Tahoma"/>
                <a:ea typeface="Calibri"/>
              </a:rPr>
              <a:t>enviará mensaje naval informando la reapertura del Centro Recreativo </a:t>
            </a:r>
            <a:r>
              <a:rPr lang="es-CL" sz="1400" dirty="0" smtClean="0">
                <a:latin typeface="Tahoma"/>
                <a:ea typeface="Calibri"/>
              </a:rPr>
              <a:t> “</a:t>
            </a:r>
            <a:r>
              <a:rPr lang="es-CL" sz="1400" dirty="0">
                <a:latin typeface="Tahoma"/>
                <a:ea typeface="Calibri"/>
              </a:rPr>
              <a:t>RALUNCO”.</a:t>
            </a:r>
            <a:endParaRPr lang="es-CL" sz="1400" dirty="0" smtClean="0">
              <a:latin typeface="Tahoma"/>
              <a:ea typeface="Calibri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b="1" u="sng" dirty="0" smtClean="0">
                <a:latin typeface="Tahoma"/>
                <a:ea typeface="Calibri"/>
              </a:rPr>
              <a:t>Página WEB:</a:t>
            </a:r>
            <a:r>
              <a:rPr lang="es-CL" sz="1400" dirty="0" smtClean="0">
                <a:latin typeface="Tahoma"/>
                <a:ea typeface="Calibri"/>
              </a:rPr>
              <a:t> en </a:t>
            </a:r>
            <a:r>
              <a:rPr lang="es-CL" sz="1400" dirty="0">
                <a:latin typeface="Tahoma"/>
                <a:ea typeface="Calibri"/>
              </a:rPr>
              <a:t>la página WEB BIENVALP se levantó información en formato Slider (posición destacada en el </a:t>
            </a:r>
            <a:r>
              <a:rPr lang="es-CL" sz="1400" dirty="0" smtClean="0">
                <a:latin typeface="Tahoma"/>
                <a:ea typeface="Calibri"/>
              </a:rPr>
              <a:t>Home), </a:t>
            </a:r>
            <a:r>
              <a:rPr lang="es-CL" sz="1400" dirty="0">
                <a:latin typeface="Tahoma"/>
                <a:ea typeface="Calibri"/>
              </a:rPr>
              <a:t>indicando el cierre temporal del </a:t>
            </a:r>
            <a:r>
              <a:rPr lang="es-CL" sz="1400" dirty="0" smtClean="0">
                <a:latin typeface="Tahoma"/>
                <a:ea typeface="Calibri"/>
              </a:rPr>
              <a:t>C.R. “RALUNCO</a:t>
            </a:r>
            <a:r>
              <a:rPr lang="es-CL" sz="1400" dirty="0">
                <a:latin typeface="Tahoma"/>
                <a:ea typeface="Calibri"/>
              </a:rPr>
              <a:t>”, creando la expectativa sobre las mejoras y trabajos realizados. Por este mismo medio, se informará la reapertura del centro, con gráfica alusiva e información relevante.</a:t>
            </a:r>
            <a:endParaRPr lang="es-CL" dirty="0">
              <a:latin typeface="Tahoma"/>
              <a:ea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" y="46548"/>
            <a:ext cx="490520" cy="68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64" y="80571"/>
            <a:ext cx="737394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12 Imagen" descr=":slider_rec_cierre16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931" y="3232298"/>
            <a:ext cx="7713630" cy="2945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Box 476"/>
          <p:cNvSpPr txBox="1">
            <a:spLocks noChangeArrowheads="1"/>
          </p:cNvSpPr>
          <p:nvPr/>
        </p:nvSpPr>
        <p:spPr bwMode="auto">
          <a:xfrm>
            <a:off x="600075" y="78449"/>
            <a:ext cx="844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CENTRO RECREATIVO </a:t>
            </a:r>
            <a:r>
              <a:rPr lang="es-MX" sz="1800" b="1" dirty="0">
                <a:solidFill>
                  <a:srgbClr val="000080"/>
                </a:solidFill>
                <a:latin typeface="Tahoma"/>
              </a:rPr>
              <a:t>"</a:t>
            </a: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RALUNCO"</a:t>
            </a:r>
          </a:p>
          <a:p>
            <a:pPr algn="ctr" eaLnBrk="1" hangingPunct="1">
              <a:spcBef>
                <a:spcPts val="0"/>
              </a:spcBef>
            </a:pPr>
            <a:r>
              <a:rPr lang="es-CL" sz="1800" b="1" dirty="0">
                <a:solidFill>
                  <a:srgbClr val="000080"/>
                </a:solidFill>
                <a:latin typeface="Tahoma"/>
              </a:rPr>
              <a:t>CAMPAÑA </a:t>
            </a:r>
            <a:r>
              <a:rPr lang="es-CL" sz="1800" b="1" dirty="0" smtClean="0">
                <a:solidFill>
                  <a:srgbClr val="000080"/>
                </a:solidFill>
                <a:latin typeface="Tahoma"/>
              </a:rPr>
              <a:t>DE PROMOCIÓN</a:t>
            </a:r>
            <a:endParaRPr lang="es-CL" sz="1800" b="1" dirty="0">
              <a:solidFill>
                <a:srgbClr val="00008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646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647113" y="65754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fld id="{3771195F-C8AE-40F7-9033-26DF9C02BBB8}" type="slidenum">
              <a:rPr lang="es-ES" sz="1000" b="1">
                <a:solidFill>
                  <a:srgbClr val="000080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9</a:t>
            </a:fld>
            <a:endParaRPr lang="es-ES" sz="1000" b="1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54013" y="6518275"/>
            <a:ext cx="8586787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10464" y="902370"/>
            <a:ext cx="8730336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4500"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defTabSz="4445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defTabSz="4445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defTabSz="4445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CL" sz="1800" b="1" dirty="0">
                <a:latin typeface="Tahoma"/>
                <a:ea typeface="Calibri"/>
              </a:rPr>
              <a:t>Plan de Difusión</a:t>
            </a:r>
            <a:r>
              <a:rPr lang="es-CL" sz="1800" b="1" dirty="0" smtClean="0">
                <a:latin typeface="Tahoma"/>
                <a:ea typeface="Calibri"/>
              </a:rPr>
              <a:t>: </a:t>
            </a:r>
            <a:r>
              <a:rPr lang="es-CL" sz="1600" i="1" dirty="0" smtClean="0">
                <a:latin typeface="Tahoma"/>
                <a:ea typeface="Calibri"/>
              </a:rPr>
              <a:t>(</a:t>
            </a:r>
            <a:r>
              <a:rPr lang="es-CL" sz="1600" i="1" dirty="0" err="1" smtClean="0">
                <a:latin typeface="Tahoma"/>
                <a:ea typeface="Calibri"/>
              </a:rPr>
              <a:t>cont</a:t>
            </a:r>
            <a:r>
              <a:rPr lang="es-CL" sz="1600" i="1" dirty="0" smtClean="0">
                <a:latin typeface="Tahoma"/>
                <a:ea typeface="Calibri"/>
              </a:rPr>
              <a:t>…)</a:t>
            </a:r>
            <a:endParaRPr lang="es-CL" sz="1600" i="1" dirty="0">
              <a:latin typeface="Tahoma"/>
              <a:ea typeface="Calibri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CL" sz="1400" b="1" u="sng" dirty="0" smtClean="0">
                <a:latin typeface="Tahoma"/>
                <a:ea typeface="Calibri"/>
              </a:rPr>
              <a:t>Noticias </a:t>
            </a:r>
            <a:r>
              <a:rPr lang="es-CL" sz="1400" b="1" u="sng" dirty="0">
                <a:latin typeface="Tahoma"/>
                <a:ea typeface="Calibri"/>
              </a:rPr>
              <a:t>en la WEB:</a:t>
            </a:r>
            <a:r>
              <a:rPr lang="es-CL" sz="1400" dirty="0">
                <a:latin typeface="Tahoma"/>
                <a:ea typeface="Calibri"/>
              </a:rPr>
              <a:t> el día 22 de septiembre se publicó un artículo indicando las características de las mejoras y objetivos de los trabajos; de esta forma, se logra mantener informados a los más de 6.000 usuarios que visitan mensualmente la página WEB BIENVALP</a:t>
            </a:r>
            <a:r>
              <a:rPr lang="es-CL" sz="1400" dirty="0" smtClean="0">
                <a:latin typeface="Tahoma"/>
                <a:ea typeface="Calibri"/>
              </a:rPr>
              <a:t>.</a:t>
            </a:r>
            <a:endParaRPr lang="es-CL" dirty="0">
              <a:latin typeface="Tahoma"/>
              <a:ea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" y="46548"/>
            <a:ext cx="490520" cy="68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64" y="80571"/>
            <a:ext cx="737394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 descr=":Captura de pantalla 2016-09-28 a la(s) 9.39.4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8408" y="2224413"/>
            <a:ext cx="5052015" cy="4200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Box 476"/>
          <p:cNvSpPr txBox="1">
            <a:spLocks noChangeArrowheads="1"/>
          </p:cNvSpPr>
          <p:nvPr/>
        </p:nvSpPr>
        <p:spPr bwMode="auto">
          <a:xfrm>
            <a:off x="600075" y="78449"/>
            <a:ext cx="844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hangingPunct="0"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CENTRO RECREATIVO </a:t>
            </a:r>
            <a:r>
              <a:rPr lang="es-MX" sz="1800" b="1" dirty="0">
                <a:solidFill>
                  <a:srgbClr val="000080"/>
                </a:solidFill>
                <a:latin typeface="Tahoma"/>
              </a:rPr>
              <a:t>"</a:t>
            </a:r>
            <a:r>
              <a:rPr lang="es-MX" sz="1800" b="1" dirty="0" smtClean="0">
                <a:solidFill>
                  <a:srgbClr val="000080"/>
                </a:solidFill>
                <a:latin typeface="Tahoma"/>
              </a:rPr>
              <a:t>RALUNCO"</a:t>
            </a:r>
          </a:p>
          <a:p>
            <a:pPr algn="ctr" eaLnBrk="1" hangingPunct="1">
              <a:spcBef>
                <a:spcPts val="0"/>
              </a:spcBef>
            </a:pPr>
            <a:r>
              <a:rPr lang="es-CL" sz="1800" b="1" dirty="0">
                <a:solidFill>
                  <a:srgbClr val="000080"/>
                </a:solidFill>
                <a:latin typeface="Tahoma"/>
              </a:rPr>
              <a:t>CAMPAÑA </a:t>
            </a:r>
            <a:r>
              <a:rPr lang="es-CL" sz="1800" b="1" dirty="0" smtClean="0">
                <a:solidFill>
                  <a:srgbClr val="000080"/>
                </a:solidFill>
                <a:latin typeface="Tahoma"/>
              </a:rPr>
              <a:t>DE PROMOCIÓN</a:t>
            </a:r>
            <a:endParaRPr lang="es-CL" sz="1800" b="1" dirty="0">
              <a:solidFill>
                <a:srgbClr val="00008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882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Plantilla exposDIPRIDA">
  <a:themeElements>
    <a:clrScheme name="1_Plantilla exposDIPRID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lantilla exposDIPRID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2400" b="0" i="0" u="none" strike="noStrike" cap="none" normalizeH="0" baseline="0" smtClean="0">
            <a:ln>
              <a:noFill/>
            </a:ln>
            <a:solidFill>
              <a:srgbClr val="000080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2400" b="0" i="0" u="none" strike="noStrike" cap="none" normalizeH="0" baseline="0" smtClean="0">
            <a:ln>
              <a:noFill/>
            </a:ln>
            <a:solidFill>
              <a:srgbClr val="000080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Plantilla exposDIPRID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exposDIPRID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exposDIPRID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exposDIPRID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exposDIPRID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exposDIPRID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exposDIPRID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lantilla exposDIPRIDA">
  <a:themeElements>
    <a:clrScheme name="1_Plantilla exposDIPRID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lantilla exposDIPRID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2400" b="0" i="0" u="none" strike="noStrike" cap="none" normalizeH="0" baseline="0" smtClean="0">
            <a:ln>
              <a:noFill/>
            </a:ln>
            <a:solidFill>
              <a:srgbClr val="000080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2400" b="0" i="0" u="none" strike="noStrike" cap="none" normalizeH="0" baseline="0" smtClean="0">
            <a:ln>
              <a:noFill/>
            </a:ln>
            <a:solidFill>
              <a:srgbClr val="000080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Plantilla exposDIPRID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exposDIPRID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exposDIPRID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exposDIPRID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exposDIPRID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exposDIPRID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exposDIPRID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37780</TotalTime>
  <Words>836</Words>
  <Application>Microsoft Office PowerPoint</Application>
  <PresentationFormat>Presentación en pantalla (4:3)</PresentationFormat>
  <Paragraphs>72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1_Plantilla exposDIPRIDA</vt:lpstr>
      <vt:lpstr>2_Plantilla exposDIPRIDA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 DIPRIDA Coples Sep 2004</dc:title>
  <dc:subject>Evaluación Pro Danubio IV</dc:subject>
  <dc:creator>CN J. Chandía C.</dc:creator>
  <cp:lastModifiedBy>Veronica Perez</cp:lastModifiedBy>
  <cp:revision>2286</cp:revision>
  <cp:lastPrinted>2016-07-05T16:48:13Z</cp:lastPrinted>
  <dcterms:created xsi:type="dcterms:W3CDTF">2002-12-23T13:32:24Z</dcterms:created>
  <dcterms:modified xsi:type="dcterms:W3CDTF">2016-12-12T13:51:19Z</dcterms:modified>
</cp:coreProperties>
</file>