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38"/>
  </p:notes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80" r:id="rId13"/>
    <p:sldId id="268" r:id="rId14"/>
    <p:sldId id="269" r:id="rId15"/>
    <p:sldId id="281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2" r:id="rId26"/>
    <p:sldId id="290" r:id="rId27"/>
    <p:sldId id="283" r:id="rId28"/>
    <p:sldId id="284" r:id="rId29"/>
    <p:sldId id="285" r:id="rId30"/>
    <p:sldId id="286" r:id="rId31"/>
    <p:sldId id="288" r:id="rId32"/>
    <p:sldId id="289" r:id="rId33"/>
    <p:sldId id="293" r:id="rId34"/>
    <p:sldId id="291" r:id="rId35"/>
    <p:sldId id="292" r:id="rId36"/>
    <p:sldId id="294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F9C4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-4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676F76-BB06-480F-8DEB-52A36BE9F6E7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BD7B26BD-D7DD-4A0B-B229-9F0D45A0294D}">
      <dgm:prSet phldrT="[Texto]" custT="1"/>
      <dgm:spPr/>
      <dgm:t>
        <a:bodyPr/>
        <a:lstStyle/>
        <a:p>
          <a:r>
            <a:rPr lang="es-ES" sz="2500" dirty="0"/>
            <a:t>Observar</a:t>
          </a:r>
        </a:p>
      </dgm:t>
    </dgm:pt>
    <dgm:pt modelId="{AD375627-EFB1-4E59-80F6-C6783924827B}" type="parTrans" cxnId="{2ED44D7C-C398-45DC-856A-4BF7F8A26673}">
      <dgm:prSet/>
      <dgm:spPr/>
      <dgm:t>
        <a:bodyPr/>
        <a:lstStyle/>
        <a:p>
          <a:endParaRPr lang="es-ES"/>
        </a:p>
      </dgm:t>
    </dgm:pt>
    <dgm:pt modelId="{948F9EF7-69A0-4DAF-ABA4-CA7FA4BC21A6}" type="sibTrans" cxnId="{2ED44D7C-C398-45DC-856A-4BF7F8A26673}">
      <dgm:prSet/>
      <dgm:spPr/>
      <dgm:t>
        <a:bodyPr/>
        <a:lstStyle/>
        <a:p>
          <a:endParaRPr lang="es-ES"/>
        </a:p>
      </dgm:t>
    </dgm:pt>
    <dgm:pt modelId="{B17DFDCD-3AE8-466E-AEA0-6321102D2119}">
      <dgm:prSet phldrT="[Texto]" custT="1"/>
      <dgm:spPr/>
      <dgm:t>
        <a:bodyPr/>
        <a:lstStyle/>
        <a:p>
          <a:r>
            <a:rPr lang="es-ES" sz="2300" dirty="0"/>
            <a:t>Reflexionar</a:t>
          </a:r>
        </a:p>
      </dgm:t>
    </dgm:pt>
    <dgm:pt modelId="{AC838E3A-2C57-407E-928F-5D9E0F8200AB}" type="parTrans" cxnId="{81DBA28E-9F65-410C-83F5-1B6A9D39B24D}">
      <dgm:prSet/>
      <dgm:spPr/>
      <dgm:t>
        <a:bodyPr/>
        <a:lstStyle/>
        <a:p>
          <a:endParaRPr lang="es-ES"/>
        </a:p>
      </dgm:t>
    </dgm:pt>
    <dgm:pt modelId="{6662D6BE-DB2E-404F-A662-3FF0DEDA9D6A}" type="sibTrans" cxnId="{81DBA28E-9F65-410C-83F5-1B6A9D39B24D}">
      <dgm:prSet/>
      <dgm:spPr/>
      <dgm:t>
        <a:bodyPr/>
        <a:lstStyle/>
        <a:p>
          <a:endParaRPr lang="es-ES"/>
        </a:p>
      </dgm:t>
    </dgm:pt>
    <dgm:pt modelId="{AD456B8C-B1C6-48B4-89B0-8D3BEB4094DB}">
      <dgm:prSet phldrT="[Texto]"/>
      <dgm:spPr/>
      <dgm:t>
        <a:bodyPr/>
        <a:lstStyle/>
        <a:p>
          <a:r>
            <a:rPr lang="es-ES" dirty="0"/>
            <a:t>Planear</a:t>
          </a:r>
        </a:p>
      </dgm:t>
    </dgm:pt>
    <dgm:pt modelId="{DA2B70D7-C27D-4D32-AAD3-338448317CF4}" type="parTrans" cxnId="{10BFB087-0822-4530-BED3-30D2031A682B}">
      <dgm:prSet/>
      <dgm:spPr/>
      <dgm:t>
        <a:bodyPr/>
        <a:lstStyle/>
        <a:p>
          <a:endParaRPr lang="es-ES"/>
        </a:p>
      </dgm:t>
    </dgm:pt>
    <dgm:pt modelId="{AEECB92E-F9CA-40E2-9E32-A4597696C3B1}" type="sibTrans" cxnId="{10BFB087-0822-4530-BED3-30D2031A682B}">
      <dgm:prSet/>
      <dgm:spPr/>
      <dgm:t>
        <a:bodyPr/>
        <a:lstStyle/>
        <a:p>
          <a:endParaRPr lang="es-ES"/>
        </a:p>
      </dgm:t>
    </dgm:pt>
    <dgm:pt modelId="{0E361F6C-8275-4FB6-BD41-D82EF897207C}">
      <dgm:prSet phldrT="[Texto]"/>
      <dgm:spPr/>
      <dgm:t>
        <a:bodyPr/>
        <a:lstStyle/>
        <a:p>
          <a:r>
            <a:rPr lang="es-ES" dirty="0"/>
            <a:t>Actuar</a:t>
          </a:r>
        </a:p>
      </dgm:t>
    </dgm:pt>
    <dgm:pt modelId="{24DCE710-2333-47D1-8AC3-2EEBC11DDA84}" type="parTrans" cxnId="{FE3DC156-10D2-49FA-BF8E-B5E345B2C601}">
      <dgm:prSet/>
      <dgm:spPr/>
      <dgm:t>
        <a:bodyPr/>
        <a:lstStyle/>
        <a:p>
          <a:endParaRPr lang="es-ES"/>
        </a:p>
      </dgm:t>
    </dgm:pt>
    <dgm:pt modelId="{13D74F57-3352-4FA4-84D1-C4798608AC1B}" type="sibTrans" cxnId="{FE3DC156-10D2-49FA-BF8E-B5E345B2C601}">
      <dgm:prSet/>
      <dgm:spPr/>
      <dgm:t>
        <a:bodyPr/>
        <a:lstStyle/>
        <a:p>
          <a:endParaRPr lang="es-ES"/>
        </a:p>
      </dgm:t>
    </dgm:pt>
    <dgm:pt modelId="{2F2C4BAB-07BF-4836-AF58-496824B123E3}" type="pres">
      <dgm:prSet presAssocID="{A5676F76-BB06-480F-8DEB-52A36BE9F6E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AC64430-87C7-4615-BEFB-14502482DFBD}" type="pres">
      <dgm:prSet presAssocID="{BD7B26BD-D7DD-4A0B-B229-9F0D45A0294D}" presName="node" presStyleLbl="node1" presStyleIdx="0" presStyleCnt="4" custScaleX="124356" custScaleY="12435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AA92EC2-6A32-4262-9815-6732AFD6EEA0}" type="pres">
      <dgm:prSet presAssocID="{948F9EF7-69A0-4DAF-ABA4-CA7FA4BC21A6}" presName="sibTrans" presStyleLbl="sibTrans2D1" presStyleIdx="0" presStyleCnt="4"/>
      <dgm:spPr/>
      <dgm:t>
        <a:bodyPr/>
        <a:lstStyle/>
        <a:p>
          <a:endParaRPr lang="es-CL"/>
        </a:p>
      </dgm:t>
    </dgm:pt>
    <dgm:pt modelId="{5561A2D6-E1CE-4EBF-A2DD-5A884AEFB1A9}" type="pres">
      <dgm:prSet presAssocID="{948F9EF7-69A0-4DAF-ABA4-CA7FA4BC21A6}" presName="connectorText" presStyleLbl="sibTrans2D1" presStyleIdx="0" presStyleCnt="4"/>
      <dgm:spPr/>
      <dgm:t>
        <a:bodyPr/>
        <a:lstStyle/>
        <a:p>
          <a:endParaRPr lang="es-CL"/>
        </a:p>
      </dgm:t>
    </dgm:pt>
    <dgm:pt modelId="{E339B5B3-C0D8-4002-ADDB-81EC51EF75E5}" type="pres">
      <dgm:prSet presAssocID="{B17DFDCD-3AE8-466E-AEA0-6321102D2119}" presName="node" presStyleLbl="node1" presStyleIdx="1" presStyleCnt="4" custScaleX="138239" custScaleY="13822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B1337A7-AAB1-4CAF-9DCD-73BE9B77378F}" type="pres">
      <dgm:prSet presAssocID="{6662D6BE-DB2E-404F-A662-3FF0DEDA9D6A}" presName="sibTrans" presStyleLbl="sibTrans2D1" presStyleIdx="1" presStyleCnt="4"/>
      <dgm:spPr/>
      <dgm:t>
        <a:bodyPr/>
        <a:lstStyle/>
        <a:p>
          <a:endParaRPr lang="es-CL"/>
        </a:p>
      </dgm:t>
    </dgm:pt>
    <dgm:pt modelId="{1D784972-D2AA-4799-891E-D1745C9389F7}" type="pres">
      <dgm:prSet presAssocID="{6662D6BE-DB2E-404F-A662-3FF0DEDA9D6A}" presName="connectorText" presStyleLbl="sibTrans2D1" presStyleIdx="1" presStyleCnt="4"/>
      <dgm:spPr/>
      <dgm:t>
        <a:bodyPr/>
        <a:lstStyle/>
        <a:p>
          <a:endParaRPr lang="es-CL"/>
        </a:p>
      </dgm:t>
    </dgm:pt>
    <dgm:pt modelId="{462180E8-206C-49BF-869F-DDC88ED34CCA}" type="pres">
      <dgm:prSet presAssocID="{AD456B8C-B1C6-48B4-89B0-8D3BEB4094DB}" presName="node" presStyleLbl="node1" presStyleIdx="2" presStyleCnt="4" custScaleX="124356" custScaleY="12435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2640223-9BBD-42B5-AC01-D385239B7EE4}" type="pres">
      <dgm:prSet presAssocID="{AEECB92E-F9CA-40E2-9E32-A4597696C3B1}" presName="sibTrans" presStyleLbl="sibTrans2D1" presStyleIdx="2" presStyleCnt="4"/>
      <dgm:spPr/>
      <dgm:t>
        <a:bodyPr/>
        <a:lstStyle/>
        <a:p>
          <a:endParaRPr lang="es-CL"/>
        </a:p>
      </dgm:t>
    </dgm:pt>
    <dgm:pt modelId="{107DE4DD-2482-4C59-9238-64A5C4D3E5A7}" type="pres">
      <dgm:prSet presAssocID="{AEECB92E-F9CA-40E2-9E32-A4597696C3B1}" presName="connectorText" presStyleLbl="sibTrans2D1" presStyleIdx="2" presStyleCnt="4"/>
      <dgm:spPr/>
      <dgm:t>
        <a:bodyPr/>
        <a:lstStyle/>
        <a:p>
          <a:endParaRPr lang="es-CL"/>
        </a:p>
      </dgm:t>
    </dgm:pt>
    <dgm:pt modelId="{C7D2AC86-00C7-4A5E-8E61-EBD5EB346113}" type="pres">
      <dgm:prSet presAssocID="{0E361F6C-8275-4FB6-BD41-D82EF897207C}" presName="node" presStyleLbl="node1" presStyleIdx="3" presStyleCnt="4" custScaleX="124356" custScaleY="12435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E9D747A-8845-4CD9-91D0-FFB4D4554BEE}" type="pres">
      <dgm:prSet presAssocID="{13D74F57-3352-4FA4-84D1-C4798608AC1B}" presName="sibTrans" presStyleLbl="sibTrans2D1" presStyleIdx="3" presStyleCnt="4"/>
      <dgm:spPr/>
      <dgm:t>
        <a:bodyPr/>
        <a:lstStyle/>
        <a:p>
          <a:endParaRPr lang="es-CL"/>
        </a:p>
      </dgm:t>
    </dgm:pt>
    <dgm:pt modelId="{F888F2BC-54B3-4BF9-A285-0DC93F0F05D5}" type="pres">
      <dgm:prSet presAssocID="{13D74F57-3352-4FA4-84D1-C4798608AC1B}" presName="connectorText" presStyleLbl="sibTrans2D1" presStyleIdx="3" presStyleCnt="4"/>
      <dgm:spPr/>
      <dgm:t>
        <a:bodyPr/>
        <a:lstStyle/>
        <a:p>
          <a:endParaRPr lang="es-CL"/>
        </a:p>
      </dgm:t>
    </dgm:pt>
  </dgm:ptLst>
  <dgm:cxnLst>
    <dgm:cxn modelId="{04AB2ED4-EAEE-4723-AA41-9A08A1701011}" type="presOf" srcId="{AEECB92E-F9CA-40E2-9E32-A4597696C3B1}" destId="{D2640223-9BBD-42B5-AC01-D385239B7EE4}" srcOrd="0" destOrd="0" presId="urn:microsoft.com/office/officeart/2005/8/layout/cycle2"/>
    <dgm:cxn modelId="{484B9E3E-F101-4BF6-A548-27846BA34751}" type="presOf" srcId="{BD7B26BD-D7DD-4A0B-B229-9F0D45A0294D}" destId="{4AC64430-87C7-4615-BEFB-14502482DFBD}" srcOrd="0" destOrd="0" presId="urn:microsoft.com/office/officeart/2005/8/layout/cycle2"/>
    <dgm:cxn modelId="{FE3DC156-10D2-49FA-BF8E-B5E345B2C601}" srcId="{A5676F76-BB06-480F-8DEB-52A36BE9F6E7}" destId="{0E361F6C-8275-4FB6-BD41-D82EF897207C}" srcOrd="3" destOrd="0" parTransId="{24DCE710-2333-47D1-8AC3-2EEBC11DDA84}" sibTransId="{13D74F57-3352-4FA4-84D1-C4798608AC1B}"/>
    <dgm:cxn modelId="{3F36683A-A8D6-4306-A267-8B253E52A248}" type="presOf" srcId="{13D74F57-3352-4FA4-84D1-C4798608AC1B}" destId="{7E9D747A-8845-4CD9-91D0-FFB4D4554BEE}" srcOrd="0" destOrd="0" presId="urn:microsoft.com/office/officeart/2005/8/layout/cycle2"/>
    <dgm:cxn modelId="{87D2C1FE-8FE8-48F0-BC31-8AF21D58D43D}" type="presOf" srcId="{948F9EF7-69A0-4DAF-ABA4-CA7FA4BC21A6}" destId="{5561A2D6-E1CE-4EBF-A2DD-5A884AEFB1A9}" srcOrd="1" destOrd="0" presId="urn:microsoft.com/office/officeart/2005/8/layout/cycle2"/>
    <dgm:cxn modelId="{027CFB1F-2DAD-4F5B-9871-7E9752032B7B}" type="presOf" srcId="{948F9EF7-69A0-4DAF-ABA4-CA7FA4BC21A6}" destId="{CAA92EC2-6A32-4262-9815-6732AFD6EEA0}" srcOrd="0" destOrd="0" presId="urn:microsoft.com/office/officeart/2005/8/layout/cycle2"/>
    <dgm:cxn modelId="{10BFB087-0822-4530-BED3-30D2031A682B}" srcId="{A5676F76-BB06-480F-8DEB-52A36BE9F6E7}" destId="{AD456B8C-B1C6-48B4-89B0-8D3BEB4094DB}" srcOrd="2" destOrd="0" parTransId="{DA2B70D7-C27D-4D32-AAD3-338448317CF4}" sibTransId="{AEECB92E-F9CA-40E2-9E32-A4597696C3B1}"/>
    <dgm:cxn modelId="{35C4E63E-0259-40AF-970C-DA4BA78CB966}" type="presOf" srcId="{0E361F6C-8275-4FB6-BD41-D82EF897207C}" destId="{C7D2AC86-00C7-4A5E-8E61-EBD5EB346113}" srcOrd="0" destOrd="0" presId="urn:microsoft.com/office/officeart/2005/8/layout/cycle2"/>
    <dgm:cxn modelId="{B975EBE1-1325-4997-BD25-1A0CD436F0AE}" type="presOf" srcId="{AEECB92E-F9CA-40E2-9E32-A4597696C3B1}" destId="{107DE4DD-2482-4C59-9238-64A5C4D3E5A7}" srcOrd="1" destOrd="0" presId="urn:microsoft.com/office/officeart/2005/8/layout/cycle2"/>
    <dgm:cxn modelId="{4ED19F8D-8BAB-4B11-815F-485F1CEF025D}" type="presOf" srcId="{6662D6BE-DB2E-404F-A662-3FF0DEDA9D6A}" destId="{1D784972-D2AA-4799-891E-D1745C9389F7}" srcOrd="1" destOrd="0" presId="urn:microsoft.com/office/officeart/2005/8/layout/cycle2"/>
    <dgm:cxn modelId="{25115735-1C3C-4149-8D0F-FDEBCDA57A11}" type="presOf" srcId="{13D74F57-3352-4FA4-84D1-C4798608AC1B}" destId="{F888F2BC-54B3-4BF9-A285-0DC93F0F05D5}" srcOrd="1" destOrd="0" presId="urn:microsoft.com/office/officeart/2005/8/layout/cycle2"/>
    <dgm:cxn modelId="{81DBA28E-9F65-410C-83F5-1B6A9D39B24D}" srcId="{A5676F76-BB06-480F-8DEB-52A36BE9F6E7}" destId="{B17DFDCD-3AE8-466E-AEA0-6321102D2119}" srcOrd="1" destOrd="0" parTransId="{AC838E3A-2C57-407E-928F-5D9E0F8200AB}" sibTransId="{6662D6BE-DB2E-404F-A662-3FF0DEDA9D6A}"/>
    <dgm:cxn modelId="{B066D959-9A54-4AF6-B6A1-4F021FEB6C6E}" type="presOf" srcId="{6662D6BE-DB2E-404F-A662-3FF0DEDA9D6A}" destId="{5B1337A7-AAB1-4CAF-9DCD-73BE9B77378F}" srcOrd="0" destOrd="0" presId="urn:microsoft.com/office/officeart/2005/8/layout/cycle2"/>
    <dgm:cxn modelId="{08775751-FDEC-47F3-B91C-D3D95889EFFC}" type="presOf" srcId="{AD456B8C-B1C6-48B4-89B0-8D3BEB4094DB}" destId="{462180E8-206C-49BF-869F-DDC88ED34CCA}" srcOrd="0" destOrd="0" presId="urn:microsoft.com/office/officeart/2005/8/layout/cycle2"/>
    <dgm:cxn modelId="{F504EAFD-D78A-475C-A283-86EBAA01C6CE}" type="presOf" srcId="{A5676F76-BB06-480F-8DEB-52A36BE9F6E7}" destId="{2F2C4BAB-07BF-4836-AF58-496824B123E3}" srcOrd="0" destOrd="0" presId="urn:microsoft.com/office/officeart/2005/8/layout/cycle2"/>
    <dgm:cxn modelId="{86371580-BA02-41DD-A673-19E39BE80885}" type="presOf" srcId="{B17DFDCD-3AE8-466E-AEA0-6321102D2119}" destId="{E339B5B3-C0D8-4002-ADDB-81EC51EF75E5}" srcOrd="0" destOrd="0" presId="urn:microsoft.com/office/officeart/2005/8/layout/cycle2"/>
    <dgm:cxn modelId="{2ED44D7C-C398-45DC-856A-4BF7F8A26673}" srcId="{A5676F76-BB06-480F-8DEB-52A36BE9F6E7}" destId="{BD7B26BD-D7DD-4A0B-B229-9F0D45A0294D}" srcOrd="0" destOrd="0" parTransId="{AD375627-EFB1-4E59-80F6-C6783924827B}" sibTransId="{948F9EF7-69A0-4DAF-ABA4-CA7FA4BC21A6}"/>
    <dgm:cxn modelId="{148EE828-C61C-4C59-93F0-0ADA6DDB184B}" type="presParOf" srcId="{2F2C4BAB-07BF-4836-AF58-496824B123E3}" destId="{4AC64430-87C7-4615-BEFB-14502482DFBD}" srcOrd="0" destOrd="0" presId="urn:microsoft.com/office/officeart/2005/8/layout/cycle2"/>
    <dgm:cxn modelId="{ADE09767-E81A-4F24-970F-9D428D86DE08}" type="presParOf" srcId="{2F2C4BAB-07BF-4836-AF58-496824B123E3}" destId="{CAA92EC2-6A32-4262-9815-6732AFD6EEA0}" srcOrd="1" destOrd="0" presId="urn:microsoft.com/office/officeart/2005/8/layout/cycle2"/>
    <dgm:cxn modelId="{9362F45B-EB4A-4A5D-A338-370593B121A3}" type="presParOf" srcId="{CAA92EC2-6A32-4262-9815-6732AFD6EEA0}" destId="{5561A2D6-E1CE-4EBF-A2DD-5A884AEFB1A9}" srcOrd="0" destOrd="0" presId="urn:microsoft.com/office/officeart/2005/8/layout/cycle2"/>
    <dgm:cxn modelId="{AA45982A-6389-4A96-8143-0BD38669F657}" type="presParOf" srcId="{2F2C4BAB-07BF-4836-AF58-496824B123E3}" destId="{E339B5B3-C0D8-4002-ADDB-81EC51EF75E5}" srcOrd="2" destOrd="0" presId="urn:microsoft.com/office/officeart/2005/8/layout/cycle2"/>
    <dgm:cxn modelId="{B4B5E81F-B979-4D3E-AA98-C1ACAFD1DCAB}" type="presParOf" srcId="{2F2C4BAB-07BF-4836-AF58-496824B123E3}" destId="{5B1337A7-AAB1-4CAF-9DCD-73BE9B77378F}" srcOrd="3" destOrd="0" presId="urn:microsoft.com/office/officeart/2005/8/layout/cycle2"/>
    <dgm:cxn modelId="{60D2B5BE-434A-4CB3-9616-ECFE70F49937}" type="presParOf" srcId="{5B1337A7-AAB1-4CAF-9DCD-73BE9B77378F}" destId="{1D784972-D2AA-4799-891E-D1745C9389F7}" srcOrd="0" destOrd="0" presId="urn:microsoft.com/office/officeart/2005/8/layout/cycle2"/>
    <dgm:cxn modelId="{A0AB5CF3-C656-4D18-A0D3-8EBAD5FF4546}" type="presParOf" srcId="{2F2C4BAB-07BF-4836-AF58-496824B123E3}" destId="{462180E8-206C-49BF-869F-DDC88ED34CCA}" srcOrd="4" destOrd="0" presId="urn:microsoft.com/office/officeart/2005/8/layout/cycle2"/>
    <dgm:cxn modelId="{ADDB4EFF-E2AF-4D43-8F85-A659E440851F}" type="presParOf" srcId="{2F2C4BAB-07BF-4836-AF58-496824B123E3}" destId="{D2640223-9BBD-42B5-AC01-D385239B7EE4}" srcOrd="5" destOrd="0" presId="urn:microsoft.com/office/officeart/2005/8/layout/cycle2"/>
    <dgm:cxn modelId="{2A034619-F1E2-4138-B45B-BA54CFB60EEA}" type="presParOf" srcId="{D2640223-9BBD-42B5-AC01-D385239B7EE4}" destId="{107DE4DD-2482-4C59-9238-64A5C4D3E5A7}" srcOrd="0" destOrd="0" presId="urn:microsoft.com/office/officeart/2005/8/layout/cycle2"/>
    <dgm:cxn modelId="{C7E502AD-0B97-4D72-9A23-AE0036DE11F7}" type="presParOf" srcId="{2F2C4BAB-07BF-4836-AF58-496824B123E3}" destId="{C7D2AC86-00C7-4A5E-8E61-EBD5EB346113}" srcOrd="6" destOrd="0" presId="urn:microsoft.com/office/officeart/2005/8/layout/cycle2"/>
    <dgm:cxn modelId="{4FBDE8F4-C762-47EC-96B1-3545D791D965}" type="presParOf" srcId="{2F2C4BAB-07BF-4836-AF58-496824B123E3}" destId="{7E9D747A-8845-4CD9-91D0-FFB4D4554BEE}" srcOrd="7" destOrd="0" presId="urn:microsoft.com/office/officeart/2005/8/layout/cycle2"/>
    <dgm:cxn modelId="{D8B68A5D-93F0-4AED-9693-19256B063DE2}" type="presParOf" srcId="{7E9D747A-8845-4CD9-91D0-FFB4D4554BEE}" destId="{F888F2BC-54B3-4BF9-A285-0DC93F0F05D5}" srcOrd="0" destOrd="0" presId="urn:microsoft.com/office/officeart/2005/8/layout/cycle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C64430-87C7-4615-BEFB-14502482DFBD}">
      <dsp:nvSpPr>
        <dsp:cNvPr id="0" name=""/>
        <dsp:cNvSpPr/>
      </dsp:nvSpPr>
      <dsp:spPr>
        <a:xfrm>
          <a:off x="2517294" y="-175524"/>
          <a:ext cx="1800290" cy="18002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/>
            <a:t>Observar</a:t>
          </a:r>
        </a:p>
      </dsp:txBody>
      <dsp:txXfrm>
        <a:off x="2517294" y="-175524"/>
        <a:ext cx="1800290" cy="1800290"/>
      </dsp:txXfrm>
    </dsp:sp>
    <dsp:sp modelId="{CAA92EC2-6A32-4262-9815-6732AFD6EEA0}">
      <dsp:nvSpPr>
        <dsp:cNvPr id="0" name=""/>
        <dsp:cNvSpPr/>
      </dsp:nvSpPr>
      <dsp:spPr>
        <a:xfrm rot="2700000">
          <a:off x="4075387" y="1211188"/>
          <a:ext cx="145836" cy="4885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2700000">
        <a:off x="4075387" y="1211188"/>
        <a:ext cx="145836" cy="488595"/>
      </dsp:txXfrm>
    </dsp:sp>
    <dsp:sp modelId="{E339B5B3-C0D8-4002-ADDB-81EC51EF75E5}">
      <dsp:nvSpPr>
        <dsp:cNvPr id="0" name=""/>
        <dsp:cNvSpPr/>
      </dsp:nvSpPr>
      <dsp:spPr>
        <a:xfrm>
          <a:off x="3955383" y="1262694"/>
          <a:ext cx="2001273" cy="20010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/>
            <a:t>Reflexionar</a:t>
          </a:r>
        </a:p>
      </dsp:txBody>
      <dsp:txXfrm>
        <a:off x="3955383" y="1262694"/>
        <a:ext cx="2001273" cy="2001013"/>
      </dsp:txXfrm>
    </dsp:sp>
    <dsp:sp modelId="{5B1337A7-AAB1-4CAF-9DCD-73BE9B77378F}">
      <dsp:nvSpPr>
        <dsp:cNvPr id="0" name=""/>
        <dsp:cNvSpPr/>
      </dsp:nvSpPr>
      <dsp:spPr>
        <a:xfrm rot="8100000">
          <a:off x="4081224" y="2820780"/>
          <a:ext cx="145836" cy="4885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8100000">
        <a:off x="4081224" y="2820780"/>
        <a:ext cx="145836" cy="488595"/>
      </dsp:txXfrm>
    </dsp:sp>
    <dsp:sp modelId="{462180E8-206C-49BF-869F-DDC88ED34CCA}">
      <dsp:nvSpPr>
        <dsp:cNvPr id="0" name=""/>
        <dsp:cNvSpPr/>
      </dsp:nvSpPr>
      <dsp:spPr>
        <a:xfrm>
          <a:off x="2517294" y="2901635"/>
          <a:ext cx="1800290" cy="18002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Planear</a:t>
          </a:r>
        </a:p>
      </dsp:txBody>
      <dsp:txXfrm>
        <a:off x="2517294" y="2901635"/>
        <a:ext cx="1800290" cy="1800290"/>
      </dsp:txXfrm>
    </dsp:sp>
    <dsp:sp modelId="{D2640223-9BBD-42B5-AC01-D385239B7EE4}">
      <dsp:nvSpPr>
        <dsp:cNvPr id="0" name=""/>
        <dsp:cNvSpPr/>
      </dsp:nvSpPr>
      <dsp:spPr>
        <a:xfrm rot="13500000">
          <a:off x="2552602" y="2792176"/>
          <a:ext cx="199062" cy="4885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3500000">
        <a:off x="2552602" y="2792176"/>
        <a:ext cx="199062" cy="488595"/>
      </dsp:txXfrm>
    </dsp:sp>
    <dsp:sp modelId="{C7D2AC86-00C7-4A5E-8E61-EBD5EB346113}">
      <dsp:nvSpPr>
        <dsp:cNvPr id="0" name=""/>
        <dsp:cNvSpPr/>
      </dsp:nvSpPr>
      <dsp:spPr>
        <a:xfrm>
          <a:off x="978714" y="1363055"/>
          <a:ext cx="1800290" cy="18002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Actuar</a:t>
          </a:r>
        </a:p>
      </dsp:txBody>
      <dsp:txXfrm>
        <a:off x="978714" y="1363055"/>
        <a:ext cx="1800290" cy="1800290"/>
      </dsp:txXfrm>
    </dsp:sp>
    <dsp:sp modelId="{7E9D747A-8845-4CD9-91D0-FFB4D4554BEE}">
      <dsp:nvSpPr>
        <dsp:cNvPr id="0" name=""/>
        <dsp:cNvSpPr/>
      </dsp:nvSpPr>
      <dsp:spPr>
        <a:xfrm rot="18900000">
          <a:off x="2544635" y="1253596"/>
          <a:ext cx="199062" cy="4885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8900000">
        <a:off x="2544635" y="1253596"/>
        <a:ext cx="199062" cy="488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8C97C-BC1A-43EC-AE14-8A39C0BB4304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F67EC-0465-4214-BFD9-0ABB3F16795E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024941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65B0C-5646-4135-9229-1BF28C784ADD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84549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EEC31-E02A-49AB-A78C-9CE91DFCAFA4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80524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EEC31-E02A-49AB-A78C-9CE91DFCAFA4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14157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5CB10-6A6C-40E8-8D42-6B26E98D19EF}" type="slidenum">
              <a:rPr lang="es-ES" smtClean="0"/>
              <a:pPr/>
              <a:t>29</a:t>
            </a:fld>
            <a:endParaRPr lang="es-E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86714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5CB10-6A6C-40E8-8D42-6B26E98D19EF}" type="slidenum">
              <a:rPr lang="es-ES" smtClean="0"/>
              <a:pPr/>
              <a:t>30</a:t>
            </a:fld>
            <a:endParaRPr lang="es-E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88666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5CB10-6A6C-40E8-8D42-6B26E98D19EF}" type="slidenum">
              <a:rPr lang="es-ES" smtClean="0"/>
              <a:pPr/>
              <a:t>31</a:t>
            </a:fld>
            <a:endParaRPr lang="es-E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77496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5CB10-6A6C-40E8-8D42-6B26E98D19EF}" type="slidenum">
              <a:rPr lang="es-ES" smtClean="0"/>
              <a:pPr/>
              <a:t>32</a:t>
            </a:fld>
            <a:endParaRPr lang="es-E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7915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EEC31-E02A-49AB-A78C-9CE91DFCAFA4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4302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EEC31-E02A-49AB-A78C-9CE91DFCAFA4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547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EEC31-E02A-49AB-A78C-9CE91DFCAFA4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25536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EEC31-E02A-49AB-A78C-9CE91DFCAFA4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78980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EEC31-E02A-49AB-A78C-9CE91DFCAFA4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55901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EEC31-E02A-49AB-A78C-9CE91DFCAFA4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03784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EEC31-E02A-49AB-A78C-9CE91DFCAFA4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46385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EEC31-E02A-49AB-A78C-9CE91DFCAFA4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0088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0487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02180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01856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92800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5670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69817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5361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32151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85015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56965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20632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CCF930-2822-4A9D-BFF6-945F3F59800C}" type="datetimeFigureOut">
              <a:rPr lang="es-CO" smtClean="0"/>
              <a:pPr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4CE213-9D70-4392-887F-232204E7A5D4}" type="slidenum">
              <a:rPr lang="es-CO" smtClean="0"/>
              <a:pPr/>
              <a:t>‹#›</a:t>
            </a:fld>
            <a:endParaRPr lang="es-C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2582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9941781" cy="3097431"/>
          </a:xfrm>
        </p:spPr>
        <p:txBody>
          <a:bodyPr>
            <a:normAutofit/>
          </a:bodyPr>
          <a:lstStyle/>
          <a:p>
            <a:r>
              <a:rPr lang="es-CO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Una herramienta para formarnos como educadores del pensamiento crítico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cap="none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Andrés Mejía D.</a:t>
            </a:r>
          </a:p>
          <a:p>
            <a:r>
              <a:rPr lang="es-CO" cap="none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25/07/2017</a:t>
            </a:r>
          </a:p>
        </p:txBody>
      </p:sp>
    </p:spTree>
    <p:extLst>
      <p:ext uri="{BB962C8B-B14F-4D97-AF65-F5344CB8AC3E}">
        <p14:creationId xmlns:p14="http://schemas.microsoft.com/office/powerpoint/2010/main" xmlns="" val="9019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54081"/>
            <a:ext cx="10058400" cy="1450757"/>
          </a:xfrm>
        </p:spPr>
        <p:txBody>
          <a:bodyPr/>
          <a:lstStyle/>
          <a:p>
            <a:r>
              <a:rPr lang="es-CO" dirty="0">
                <a:latin typeface="Candara" panose="020E0502030303020204" pitchFamily="34" charset="0"/>
              </a:rPr>
              <a:t>Algunos puntos de partida para el pensamiento crítico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>
                <a:latin typeface="Candara" panose="020E0502030303020204" pitchFamily="34" charset="0"/>
              </a:rPr>
              <a:t>El pensamiento crítico tiene que ver con:</a:t>
            </a:r>
          </a:p>
          <a:p>
            <a:pPr lvl="1"/>
            <a:r>
              <a:rPr lang="es-CO" sz="3000" dirty="0">
                <a:latin typeface="Candara" panose="020E0502030303020204" pitchFamily="34" charset="0"/>
              </a:rPr>
              <a:t>pensar por sí mismo,</a:t>
            </a:r>
          </a:p>
          <a:p>
            <a:pPr lvl="1"/>
            <a:r>
              <a:rPr lang="es-CO" sz="3000" dirty="0">
                <a:latin typeface="Candara" panose="020E0502030303020204" pitchFamily="34" charset="0"/>
              </a:rPr>
              <a:t>“no tragar entero” o “no comer cuento”,</a:t>
            </a:r>
          </a:p>
          <a:p>
            <a:pPr lvl="1"/>
            <a:r>
              <a:rPr lang="es-CO" sz="3000" dirty="0">
                <a:latin typeface="Candara" panose="020E0502030303020204" pitchFamily="34" charset="0"/>
              </a:rPr>
              <a:t>pensar antes de actuar,</a:t>
            </a:r>
          </a:p>
          <a:p>
            <a:pPr lvl="1"/>
            <a:r>
              <a:rPr lang="es-CO" sz="3000" dirty="0">
                <a:latin typeface="Candara" panose="020E0502030303020204" pitchFamily="34" charset="0"/>
              </a:rPr>
              <a:t>ir más allá de lo evidente,</a:t>
            </a:r>
          </a:p>
          <a:p>
            <a:pPr lvl="1"/>
            <a:r>
              <a:rPr lang="es-CO" sz="3000" dirty="0">
                <a:latin typeface="Candara" panose="020E0502030303020204" pitchFamily="34" charset="0"/>
              </a:rPr>
              <a:t>revelar lo que se encuentra implícito</a:t>
            </a:r>
            <a:r>
              <a:rPr lang="es-CO" sz="3000" dirty="0" smtClean="0">
                <a:latin typeface="Candara" panose="020E0502030303020204" pitchFamily="34" charset="0"/>
              </a:rPr>
              <a:t>,</a:t>
            </a:r>
            <a:endParaRPr lang="es-CO" sz="3000" dirty="0">
              <a:latin typeface="Candara" panose="020E0502030303020204" pitchFamily="34" charset="0"/>
            </a:endParaRPr>
          </a:p>
          <a:p>
            <a:pPr lvl="1"/>
            <a:r>
              <a:rPr lang="es-CO" sz="3000" dirty="0">
                <a:latin typeface="Candara" panose="020E0502030303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xmlns="" val="27085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54081"/>
            <a:ext cx="10058400" cy="1450757"/>
          </a:xfrm>
        </p:spPr>
        <p:txBody>
          <a:bodyPr/>
          <a:lstStyle/>
          <a:p>
            <a:r>
              <a:rPr lang="es-CO" dirty="0">
                <a:latin typeface="Candara" panose="020E0502030303020204" pitchFamily="34" charset="0"/>
              </a:rPr>
              <a:t>Algunos puntos de partida para el pensamiento crítico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>
                <a:latin typeface="Candara" panose="020E0502030303020204" pitchFamily="34" charset="0"/>
              </a:rPr>
              <a:t>El pensamiento crítico no es absoluto sino relativo a situaciones: somos más críticos en unos contextos que en otros, en unas situaciones que en otras.</a:t>
            </a:r>
          </a:p>
          <a:p>
            <a:r>
              <a:rPr lang="es-CO" sz="3200" dirty="0">
                <a:latin typeface="Candara" panose="020E0502030303020204" pitchFamily="34" charset="0"/>
              </a:rPr>
              <a:t>Sin conocimientos, contenidos, ideas, usados creativamente, no puede haber pensamiento crítico</a:t>
            </a:r>
          </a:p>
          <a:p>
            <a:r>
              <a:rPr lang="es-CO" sz="3200" dirty="0">
                <a:latin typeface="Candara" panose="020E0502030303020204" pitchFamily="34" charset="0"/>
              </a:rPr>
              <a:t>Es racional y emocional al mismo tiempo</a:t>
            </a:r>
            <a:endParaRPr lang="es-CO" sz="3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54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54081"/>
            <a:ext cx="10058400" cy="1450757"/>
          </a:xfrm>
        </p:spPr>
        <p:txBody>
          <a:bodyPr/>
          <a:lstStyle/>
          <a:p>
            <a:r>
              <a:rPr lang="es-CO" dirty="0">
                <a:latin typeface="Candara" panose="020E0502030303020204" pitchFamily="34" charset="0"/>
              </a:rPr>
              <a:t>Dos principios para la educación del pensamiento crítico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6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1. Forma: ¿cómo se conversa en clase?</a:t>
            </a:r>
            <a:r>
              <a:rPr lang="es-CO" sz="3600" dirty="0">
                <a:latin typeface="Candara" panose="020E0502030303020204" pitchFamily="34" charset="0"/>
              </a:rPr>
              <a:t/>
            </a:r>
            <a:br>
              <a:rPr lang="es-CO" sz="3600" dirty="0">
                <a:latin typeface="Candara" panose="020E0502030303020204" pitchFamily="34" charset="0"/>
              </a:rPr>
            </a:br>
            <a:endParaRPr lang="es-CO" sz="3600" dirty="0">
              <a:latin typeface="Candara" panose="020E0502030303020204" pitchFamily="34" charset="0"/>
            </a:endParaRPr>
          </a:p>
          <a:p>
            <a:r>
              <a:rPr lang="es-CO" sz="2800" dirty="0">
                <a:latin typeface="Candara" panose="020E0502030303020204" pitchFamily="34" charset="0"/>
              </a:rPr>
              <a:t>Se necesita que los estudiantes tengan múltiples oportunidades de presentar ideas, de responder a cuestionamientos a sus ideas, y de cuestionar ideas de otros.</a:t>
            </a:r>
          </a:p>
        </p:txBody>
      </p:sp>
    </p:spTree>
    <p:extLst>
      <p:ext uri="{BB962C8B-B14F-4D97-AF65-F5344CB8AC3E}">
        <p14:creationId xmlns:p14="http://schemas.microsoft.com/office/powerpoint/2010/main" xmlns="" val="13021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54081"/>
            <a:ext cx="10058400" cy="1450757"/>
          </a:xfrm>
        </p:spPr>
        <p:txBody>
          <a:bodyPr/>
          <a:lstStyle/>
          <a:p>
            <a:r>
              <a:rPr lang="es-CO" dirty="0">
                <a:latin typeface="Candara" panose="020E0502030303020204" pitchFamily="34" charset="0"/>
              </a:rPr>
              <a:t>Dos principios para la educación del pensamiento crítico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6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2. Contenido: ¿acerca de qué se conversa en clase?</a:t>
            </a:r>
            <a:r>
              <a:rPr lang="es-CO" sz="3600" dirty="0">
                <a:latin typeface="Candara" panose="020E0502030303020204" pitchFamily="34" charset="0"/>
              </a:rPr>
              <a:t/>
            </a:r>
            <a:br>
              <a:rPr lang="es-CO" sz="3600" dirty="0">
                <a:latin typeface="Candara" panose="020E0502030303020204" pitchFamily="34" charset="0"/>
              </a:rPr>
            </a:br>
            <a:endParaRPr lang="es-CO" sz="3600" dirty="0">
              <a:latin typeface="Candara" panose="020E0502030303020204" pitchFamily="34" charset="0"/>
            </a:endParaRPr>
          </a:p>
          <a:p>
            <a:r>
              <a:rPr lang="es-CO" sz="3000" dirty="0">
                <a:latin typeface="Candara" panose="020E0502030303020204" pitchFamily="34" charset="0"/>
              </a:rPr>
              <a:t>Se necesita que los estudiantes tengan acceso a contenidos que les permitan hacer conexiones e imaginar alternativas a las ideas que se presentan cotidianamente.</a:t>
            </a:r>
          </a:p>
        </p:txBody>
      </p:sp>
    </p:spTree>
    <p:extLst>
      <p:ext uri="{BB962C8B-B14F-4D97-AF65-F5344CB8AC3E}">
        <p14:creationId xmlns:p14="http://schemas.microsoft.com/office/powerpoint/2010/main" xmlns="" val="225397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3. ¿Cómo se conversa en clase?</a:t>
            </a:r>
            <a:br>
              <a:rPr 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</a:br>
            <a:r>
              <a:rPr 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Los géneros conversacionales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1298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54081"/>
            <a:ext cx="10058400" cy="1450757"/>
          </a:xfrm>
        </p:spPr>
        <p:txBody>
          <a:bodyPr/>
          <a:lstStyle/>
          <a:p>
            <a:r>
              <a:rPr lang="es-CO" dirty="0">
                <a:latin typeface="Candara" panose="020E0502030303020204" pitchFamily="34" charset="0"/>
              </a:rPr>
              <a:t>La idea de </a:t>
            </a:r>
            <a:r>
              <a:rPr lang="es-CO" i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género conversacional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sz="3000" dirty="0">
              <a:latin typeface="Candara" panose="020E0502030303020204" pitchFamily="34" charset="0"/>
            </a:endParaRPr>
          </a:p>
          <a:p>
            <a:r>
              <a:rPr lang="es-CO" sz="3000" dirty="0">
                <a:latin typeface="Candara" panose="020E0502030303020204" pitchFamily="34" charset="0"/>
              </a:rPr>
              <a:t>Recurrencia, expectativas y roles en nuestras conversaciones</a:t>
            </a:r>
          </a:p>
          <a:p>
            <a:r>
              <a:rPr lang="es-CO" sz="3000" dirty="0">
                <a:latin typeface="Candara" panose="020E0502030303020204" pitchFamily="34" charset="0"/>
              </a:rPr>
              <a:t>Géneros conversacionales en el aula de clases</a:t>
            </a:r>
          </a:p>
          <a:p>
            <a:r>
              <a:rPr lang="es-CO" sz="3000" dirty="0">
                <a:latin typeface="Candara" panose="020E0502030303020204" pitchFamily="34" charset="0"/>
              </a:rPr>
              <a:t>¿Quién está siendo crítico? – Géneros que promueven u obstaculizan en mayor o menor medida el desarrollo de un pensamiento crítico</a:t>
            </a:r>
          </a:p>
          <a:p>
            <a:r>
              <a:rPr lang="es-CO" sz="3000" dirty="0">
                <a:latin typeface="Candara" panose="020E0502030303020204" pitchFamily="34" charset="0"/>
              </a:rPr>
              <a:t>Una herramienta para autoobservación</a:t>
            </a:r>
          </a:p>
        </p:txBody>
      </p:sp>
    </p:spTree>
    <p:extLst>
      <p:ext uri="{BB962C8B-B14F-4D97-AF65-F5344CB8AC3E}">
        <p14:creationId xmlns:p14="http://schemas.microsoft.com/office/powerpoint/2010/main" xmlns="" val="386667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CO" sz="4400" dirty="0">
                <a:latin typeface="Candara" panose="020E0502030303020204" pitchFamily="34" charset="0"/>
              </a:rPr>
              <a:t>Algunos géneros propuestos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45734"/>
            <a:ext cx="5528603" cy="4023360"/>
          </a:xfrm>
        </p:spPr>
        <p:txBody>
          <a:bodyPr>
            <a:normAutofit/>
          </a:bodyPr>
          <a:lstStyle/>
          <a:p>
            <a:pPr lvl="1"/>
            <a:endParaRPr lang="es-CO" sz="2800" dirty="0">
              <a:latin typeface="Candara" panose="020E0502030303020204" pitchFamily="34" charset="0"/>
            </a:endParaRPr>
          </a:p>
          <a:p>
            <a:pPr lvl="1"/>
            <a:r>
              <a:rPr lang="es-CO" sz="2800" dirty="0">
                <a:latin typeface="Candara" panose="020E0502030303020204" pitchFamily="34" charset="0"/>
              </a:rPr>
              <a:t>Qué saben los estudiantes</a:t>
            </a:r>
          </a:p>
          <a:p>
            <a:pPr lvl="1"/>
            <a:r>
              <a:rPr lang="es-CO" sz="2800" dirty="0">
                <a:latin typeface="Candara" panose="020E0502030303020204" pitchFamily="34" charset="0"/>
              </a:rPr>
              <a:t>Adivinen lo que piensa el profesor</a:t>
            </a:r>
          </a:p>
          <a:p>
            <a:pPr lvl="1"/>
            <a:r>
              <a:rPr lang="es-CO" sz="2800" dirty="0">
                <a:latin typeface="Candara" panose="020E0502030303020204" pitchFamily="34" charset="0"/>
              </a:rPr>
              <a:t>Razonen hacia la respuesta del profesor</a:t>
            </a:r>
          </a:p>
          <a:p>
            <a:pPr lvl="1"/>
            <a:r>
              <a:rPr lang="es-CO" sz="2800" dirty="0">
                <a:latin typeface="Candara" panose="020E0502030303020204" pitchFamily="34" charset="0"/>
              </a:rPr>
              <a:t>Dígame la verdad</a:t>
            </a:r>
          </a:p>
          <a:p>
            <a:pPr lvl="1"/>
            <a:r>
              <a:rPr lang="es-CO" sz="2800" dirty="0">
                <a:latin typeface="Candara" panose="020E0502030303020204" pitchFamily="34" charset="0"/>
              </a:rPr>
              <a:t>El </a:t>
            </a:r>
            <a:r>
              <a:rPr lang="es-CO" sz="2800" dirty="0" err="1">
                <a:latin typeface="Candara" panose="020E0502030303020204" pitchFamily="34" charset="0"/>
              </a:rPr>
              <a:t>opinadero</a:t>
            </a:r>
            <a:endParaRPr lang="es-CO" sz="2800" dirty="0">
              <a:latin typeface="Candara" panose="020E0502030303020204" pitchFamily="34" charset="0"/>
            </a:endParaRPr>
          </a:p>
          <a:p>
            <a:pPr lvl="1"/>
            <a:r>
              <a:rPr lang="es-CO" sz="2800" dirty="0">
                <a:latin typeface="Candara" panose="020E0502030303020204" pitchFamily="34" charset="0"/>
              </a:rPr>
              <a:t>Conversación discursiva</a:t>
            </a:r>
          </a:p>
        </p:txBody>
      </p:sp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5883" y="1845734"/>
            <a:ext cx="5162843" cy="406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32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5132" y="245135"/>
            <a:ext cx="10058400" cy="753671"/>
          </a:xfrm>
        </p:spPr>
        <p:txBody>
          <a:bodyPr>
            <a:normAutofit/>
          </a:bodyPr>
          <a:lstStyle/>
          <a:p>
            <a:pPr algn="ctr"/>
            <a:r>
              <a:rPr lang="es-CO" sz="40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Qué saben los estudiantes (QSLE)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84960" y="1480503"/>
            <a:ext cx="10058400" cy="4022725"/>
          </a:xfrm>
        </p:spPr>
        <p:txBody>
          <a:bodyPr/>
          <a:lstStyle/>
          <a:p>
            <a:r>
              <a:rPr lang="es-CO" sz="2800" dirty="0">
                <a:latin typeface="Candara" panose="020E0502030303020204" pitchFamily="34" charset="0"/>
              </a:rPr>
              <a:t>P: ¿Cuáles fueron los temas de la vez pasada?</a:t>
            </a:r>
          </a:p>
          <a:p>
            <a:r>
              <a:rPr lang="es-CO" sz="2800" dirty="0">
                <a:latin typeface="Candara" panose="020E0502030303020204" pitchFamily="34" charset="0"/>
              </a:rPr>
              <a:t>E: La revolución</a:t>
            </a:r>
          </a:p>
          <a:p>
            <a:r>
              <a:rPr lang="es-CO" sz="2800" dirty="0">
                <a:latin typeface="Candara" panose="020E0502030303020204" pitchFamily="34" charset="0"/>
              </a:rPr>
              <a:t>P: Paola, ¿qué revolución?</a:t>
            </a:r>
          </a:p>
          <a:p>
            <a:r>
              <a:rPr lang="es-CO" sz="2800" dirty="0">
                <a:latin typeface="Candara" panose="020E0502030303020204" pitchFamily="34" charset="0"/>
              </a:rPr>
              <a:t>E: La revolución rusa</a:t>
            </a:r>
          </a:p>
          <a:p>
            <a:r>
              <a:rPr lang="es-CO" sz="2800" dirty="0">
                <a:latin typeface="Candara" panose="020E0502030303020204" pitchFamily="34" charset="0"/>
              </a:rPr>
              <a:t>P: ¿En qué consistió la revolución rusa?</a:t>
            </a:r>
          </a:p>
          <a:p>
            <a:r>
              <a:rPr lang="es-CO" sz="2800" dirty="0">
                <a:latin typeface="Candara" panose="020E0502030303020204" pitchFamily="34" charset="0"/>
              </a:rPr>
              <a:t>E: La de los zares</a:t>
            </a:r>
          </a:p>
          <a:p>
            <a:r>
              <a:rPr lang="es-CO" sz="2800" dirty="0">
                <a:latin typeface="Candara" panose="020E0502030303020204" pitchFamily="34" charset="0"/>
              </a:rPr>
              <a:t>P: ¿Cuántos partidos políticos había? (...)</a:t>
            </a:r>
          </a:p>
        </p:txBody>
      </p:sp>
    </p:spTree>
    <p:extLst>
      <p:ext uri="{BB962C8B-B14F-4D97-AF65-F5344CB8AC3E}">
        <p14:creationId xmlns:p14="http://schemas.microsoft.com/office/powerpoint/2010/main" xmlns="" val="39680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19396" y="276006"/>
            <a:ext cx="10058400" cy="697400"/>
          </a:xfrm>
        </p:spPr>
        <p:txBody>
          <a:bodyPr>
            <a:normAutofit/>
          </a:bodyPr>
          <a:lstStyle/>
          <a:p>
            <a:pPr algn="ctr"/>
            <a:r>
              <a:rPr lang="es-CO" sz="40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Adivinen lo que piensa el profesor (ALPEP)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19396" y="1308295"/>
            <a:ext cx="10431706" cy="4695874"/>
          </a:xfrm>
        </p:spPr>
        <p:txBody>
          <a:bodyPr numCol="2">
            <a:normAutofit/>
          </a:bodyPr>
          <a:lstStyle/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P: ¿Para qué sirve el lenguaje?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E: Para hablar.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P: Para hablar…, pero ¿para qué más?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E: ¿Para dialogar?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E: ¿Escribir?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P: Para dialogar, muy bien. ¿Pero qué es lo que hacemos cuando dialogamos?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E: …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P: A ver, comienza por “C”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E: Conversar.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P: Estamos cerca…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E: Comunicación.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P: ¡Muy bien! Ahora pongámoslo en forma de verbo.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E: Comunicarnos.</a:t>
            </a:r>
          </a:p>
          <a:p>
            <a:pPr>
              <a:lnSpc>
                <a:spcPct val="80000"/>
              </a:lnSpc>
            </a:pPr>
            <a:r>
              <a:rPr lang="es-ES" sz="2800" i="1" dirty="0">
                <a:latin typeface="Candara" panose="020E0502030303020204" pitchFamily="34" charset="0"/>
              </a:rPr>
              <a:t>P: Bien hecho. Para comunicarnos</a:t>
            </a:r>
            <a:r>
              <a:rPr lang="es-ES" sz="2800" i="1" dirty="0"/>
              <a:t>.</a:t>
            </a:r>
          </a:p>
          <a:p>
            <a:pPr>
              <a:lnSpc>
                <a:spcPct val="80000"/>
              </a:lnSpc>
            </a:pPr>
            <a:endParaRPr lang="es-ES" i="1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5950634" y="1308295"/>
            <a:ext cx="42203" cy="4360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604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1686" y="202933"/>
            <a:ext cx="10058400" cy="6270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CO" sz="40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Razone hacia la respuesta del profesor (RHRP)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62707" y="1038228"/>
            <a:ext cx="11296358" cy="29098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CO" sz="2600" dirty="0"/>
              <a:t>(El profesor le pide a un estudiante que le dicte un número cualquiera de cinco dígitos, y éste le dicta 25.930. El profesor escribe en el tablero, a la izquierda, 225.928. Luego le pide que le dicte otro, y el estudiante dice 35.820, el profesor lo escribe, y justo debajo, pone 64.719. Por último le pide otro número, y el estudiante dice 28.419. El profesor lo escribe, y justo debajo pone 71.580. Luego les pide que sumen y el resultado es 225.928.)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103949" y="3495167"/>
            <a:ext cx="305885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CO" sz="2400" dirty="0"/>
              <a:t>225.928		 25.930</a:t>
            </a:r>
          </a:p>
          <a:p>
            <a:pPr algn="r"/>
            <a:r>
              <a:rPr lang="es-CO" sz="2400" dirty="0"/>
              <a:t>35.280</a:t>
            </a:r>
          </a:p>
          <a:p>
            <a:pPr algn="r"/>
            <a:r>
              <a:rPr lang="es-CO" sz="2400" dirty="0"/>
              <a:t>64.719</a:t>
            </a:r>
          </a:p>
          <a:p>
            <a:pPr algn="r"/>
            <a:r>
              <a:rPr lang="es-CO" sz="2400" dirty="0"/>
              <a:t>28.419</a:t>
            </a:r>
          </a:p>
          <a:p>
            <a:pPr algn="r"/>
            <a:r>
              <a:rPr lang="es-CO" sz="2400" u="sng" dirty="0"/>
              <a:t>71.580</a:t>
            </a:r>
          </a:p>
          <a:p>
            <a:pPr algn="r"/>
            <a:r>
              <a:rPr lang="es-CO" sz="2400" dirty="0"/>
              <a:t>225.928</a:t>
            </a:r>
          </a:p>
        </p:txBody>
      </p:sp>
    </p:spTree>
    <p:extLst>
      <p:ext uri="{BB962C8B-B14F-4D97-AF65-F5344CB8AC3E}">
        <p14:creationId xmlns:p14="http://schemas.microsoft.com/office/powerpoint/2010/main" xmlns="" val="146017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54081"/>
            <a:ext cx="10058400" cy="1450757"/>
          </a:xfrm>
        </p:spPr>
        <p:txBody>
          <a:bodyPr/>
          <a:lstStyle/>
          <a:p>
            <a:r>
              <a:rPr lang="es-CO" dirty="0">
                <a:latin typeface="Candara" panose="020E0502030303020204" pitchFamily="34" charset="0"/>
              </a:rPr>
              <a:t>Esta sesión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O" sz="3200" dirty="0">
                <a:latin typeface="Candara" panose="020E0502030303020204" pitchFamily="34" charset="0"/>
              </a:rPr>
              <a:t>Sobre la propuesta formativa docente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3200" dirty="0">
                <a:latin typeface="Candara" panose="020E0502030303020204" pitchFamily="34" charset="0"/>
              </a:rPr>
              <a:t>Sobre la idea de pensamiento crítico: forma y contenido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3200" dirty="0">
                <a:latin typeface="Candara" panose="020E0502030303020204" pitchFamily="34" charset="0"/>
              </a:rPr>
              <a:t>¿Cómo se conversa en clase? - Los géneros conversacionales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3200" dirty="0">
                <a:latin typeface="Candara" panose="020E0502030303020204" pitchFamily="34" charset="0"/>
              </a:rPr>
              <a:t>¿Acerca de qué se conversa en clase? - El análisis de </a:t>
            </a:r>
            <a:r>
              <a:rPr lang="es-CO" sz="3200" dirty="0" smtClean="0">
                <a:latin typeface="Candara" panose="020E0502030303020204" pitchFamily="34" charset="0"/>
              </a:rPr>
              <a:t>contenidos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3200" dirty="0" smtClean="0">
                <a:latin typeface="Candara" panose="020E0502030303020204" pitchFamily="34" charset="0"/>
              </a:rPr>
              <a:t>5. Cierre</a:t>
            </a:r>
            <a:endParaRPr lang="es-CO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61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57237" y="259117"/>
            <a:ext cx="10058400" cy="6270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CO" sz="40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Razone hacia la respuesta del profesor (RHRP)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48384" y="1091124"/>
            <a:ext cx="10476107" cy="5068888"/>
          </a:xfrm>
        </p:spPr>
        <p:txBody>
          <a:bodyPr numCol="2">
            <a:noAutofit/>
          </a:bodyPr>
          <a:lstStyle/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E: Da el resultado de allá ¿cómo sabe?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P: ¿Qué pasó? Lo mismo que hice allá explica esta relación. ¿Qué fue lo que</a:t>
            </a:r>
            <a:br>
              <a:rPr lang="es-ES" sz="2400" i="1" dirty="0">
                <a:latin typeface="Candara" panose="020E0502030303020204" pitchFamily="34" charset="0"/>
              </a:rPr>
            </a:br>
            <a:r>
              <a:rPr lang="es-ES" sz="2400" i="1" dirty="0">
                <a:latin typeface="Candara" panose="020E0502030303020204" pitchFamily="34" charset="0"/>
              </a:rPr>
              <a:t>hice con esos números?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E: Restarles los que usted puso. Por ejemplo 25.930+35.820 y luego le resto 64.179.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P: Este número (señala) fue el que dictó Javier. ¿Cómo hice yo para sacar este 6, este 4, este 1, este 7 y este 9? Javier me dictó 35.820 y yo escribí 64.179. ¿Qué</a:t>
            </a:r>
            <a:br>
              <a:rPr lang="es-ES" sz="2400" i="1" dirty="0">
                <a:latin typeface="Candara" panose="020E0502030303020204" pitchFamily="34" charset="0"/>
              </a:rPr>
            </a:br>
            <a:r>
              <a:rPr lang="es-ES" sz="2400" i="1" dirty="0">
                <a:latin typeface="Candara" panose="020E0502030303020204" pitchFamily="34" charset="0"/>
              </a:rPr>
              <a:t>hice?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E: Cogió el número que le dio Javier y le restó dos al 30 y le da 28 y luego le añade 2 adelante.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P: Muy bien Jenny. Pero ¿qué hice con cada uno de los dígitos?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E: Usted le colocó los números que le faltan.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P: A cada cifra para qué.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E: Que el profesor escribía los que le faltaban. El profesor muestra cómo los escribió. Por aquí el 9 y aquí el 6. A ver, observen.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E: Por los pares e impares.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E: Pero así Javier no los dictó.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P: Miremos.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i="1" dirty="0">
                <a:latin typeface="Candara" panose="020E0502030303020204" pitchFamily="34" charset="0"/>
              </a:rPr>
              <a:t>E: Que cuando los sumamos da 9, pues mire 6+3, 5+4, 8+1, 7+2, 0+9.</a:t>
            </a:r>
            <a:r>
              <a:rPr lang="es-CO" sz="2400" dirty="0">
                <a:latin typeface="Candara" panose="020E0502030303020204" pitchFamily="34" charset="0"/>
              </a:rPr>
              <a:t> 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5950634" y="1308295"/>
            <a:ext cx="0" cy="4851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108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8294" y="259202"/>
            <a:ext cx="10058400" cy="852145"/>
          </a:xfrm>
        </p:spPr>
        <p:txBody>
          <a:bodyPr>
            <a:normAutofit/>
          </a:bodyPr>
          <a:lstStyle/>
          <a:p>
            <a:pPr algn="ctr"/>
            <a:r>
              <a:rPr lang="es-CO" sz="44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El </a:t>
            </a:r>
            <a:r>
              <a:rPr lang="es-CO" sz="4400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opinadero</a:t>
            </a:r>
            <a:r>
              <a:rPr lang="es-CO" sz="44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 (EO)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28467" y="1350498"/>
            <a:ext cx="10438227" cy="45721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CO" sz="2800" dirty="0">
                <a:latin typeface="Candara" panose="020E0502030303020204" pitchFamily="34" charset="0"/>
              </a:rPr>
              <a:t>(El siguiente fragmento corresponde a las respuestas dadas por los estudiantes a la pregunta “¿Qué es el hombre?” que había sido discutida inicialmente en grupos como parte de una guía de trabajo.)</a:t>
            </a:r>
          </a:p>
          <a:p>
            <a:pPr>
              <a:lnSpc>
                <a:spcPct val="80000"/>
              </a:lnSpc>
            </a:pPr>
            <a:endParaRPr lang="es-CO" sz="2800" dirty="0">
              <a:latin typeface="Candara" panose="020E0502030303020204" pitchFamily="34" charset="0"/>
            </a:endParaRPr>
          </a:p>
          <a:p>
            <a:pPr>
              <a:lnSpc>
                <a:spcPct val="80000"/>
              </a:lnSpc>
            </a:pPr>
            <a:r>
              <a:rPr lang="es-CO" sz="2800" i="1" dirty="0">
                <a:latin typeface="Candara" panose="020E0502030303020204" pitchFamily="34" charset="0"/>
              </a:rPr>
              <a:t>Grupo 1: El hombre es un ser que le ha hecho mucho bien a la Tierra.</a:t>
            </a:r>
          </a:p>
          <a:p>
            <a:pPr>
              <a:lnSpc>
                <a:spcPct val="80000"/>
              </a:lnSpc>
            </a:pPr>
            <a:r>
              <a:rPr lang="es-CO" sz="2800" i="1" dirty="0">
                <a:latin typeface="Candara" panose="020E0502030303020204" pitchFamily="34" charset="0"/>
              </a:rPr>
              <a:t>Grupo 2: Es un ser semejante a los animales.</a:t>
            </a:r>
          </a:p>
          <a:p>
            <a:pPr>
              <a:lnSpc>
                <a:spcPct val="80000"/>
              </a:lnSpc>
            </a:pPr>
            <a:r>
              <a:rPr lang="es-CO" sz="2800" i="1" dirty="0">
                <a:latin typeface="Candara" panose="020E0502030303020204" pitchFamily="34" charset="0"/>
              </a:rPr>
              <a:t>Grupo 3: Es una raza superior a la de los animales (….)</a:t>
            </a:r>
          </a:p>
          <a:p>
            <a:pPr>
              <a:lnSpc>
                <a:spcPct val="80000"/>
              </a:lnSpc>
            </a:pPr>
            <a:r>
              <a:rPr lang="es-CO" sz="2800" i="1" dirty="0">
                <a:latin typeface="Candara" panose="020E0502030303020204" pitchFamily="34" charset="0"/>
              </a:rPr>
              <a:t>Grupo 4: Es un ser creado a la semejanza de Dios.</a:t>
            </a:r>
          </a:p>
          <a:p>
            <a:pPr>
              <a:lnSpc>
                <a:spcPct val="80000"/>
              </a:lnSpc>
            </a:pPr>
            <a:r>
              <a:rPr lang="es-CO" sz="2800" i="1" dirty="0">
                <a:latin typeface="Candara" panose="020E0502030303020204" pitchFamily="34" charset="0"/>
              </a:rPr>
              <a:t>P: La mayoría de los que han hablado han dicho que es un ser natural creado por un ser sobrenatural. Segunda pregunta.</a:t>
            </a:r>
          </a:p>
        </p:txBody>
      </p:sp>
    </p:spTree>
    <p:extLst>
      <p:ext uri="{BB962C8B-B14F-4D97-AF65-F5344CB8AC3E}">
        <p14:creationId xmlns:p14="http://schemas.microsoft.com/office/powerpoint/2010/main" xmlns="" val="3171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2929" y="202932"/>
            <a:ext cx="10058400" cy="669265"/>
          </a:xfrm>
        </p:spPr>
        <p:txBody>
          <a:bodyPr>
            <a:normAutofit/>
          </a:bodyPr>
          <a:lstStyle/>
          <a:p>
            <a:pPr algn="ctr"/>
            <a:r>
              <a:rPr lang="es-CO" sz="40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Dígame la verdad (DV)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8356" y="990454"/>
            <a:ext cx="10949355" cy="51117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CO" sz="2600" i="1" dirty="0"/>
              <a:t>P: Esta concepción de la estructura psicosomática del ser humano hizo tránsito en todo Occidente y cuando se hablaba del ser humano, se concebía como dotado de una parte mental y una parte corporal. (…)En cuanto a lo somático, todos los hombres tenemos una estructura corporal realizada ontológicamente…</a:t>
            </a:r>
          </a:p>
          <a:p>
            <a:pPr>
              <a:lnSpc>
                <a:spcPct val="80000"/>
              </a:lnSpc>
            </a:pPr>
            <a:r>
              <a:rPr lang="es-CO" sz="2600" i="1" dirty="0"/>
              <a:t>E: ¿“Ontológicamente” es ser?</a:t>
            </a:r>
          </a:p>
          <a:p>
            <a:pPr>
              <a:lnSpc>
                <a:spcPct val="80000"/>
              </a:lnSpc>
            </a:pPr>
            <a:r>
              <a:rPr lang="es-CO" sz="2600" i="1" dirty="0"/>
              <a:t>P: “</a:t>
            </a:r>
            <a:r>
              <a:rPr lang="es-CO" sz="2600" i="1" dirty="0" err="1"/>
              <a:t>Onto</a:t>
            </a:r>
            <a:r>
              <a:rPr lang="es-CO" sz="2600" i="1" dirty="0"/>
              <a:t>” es la concepción ser… Entonces se expresa a través de todas las formas de acción. (…) Entonces “psicología” viene de “psiquis”: alma, espíritu, soplo y del conocimiento: “logos”.</a:t>
            </a:r>
          </a:p>
          <a:p>
            <a:pPr>
              <a:lnSpc>
                <a:spcPct val="80000"/>
              </a:lnSpc>
            </a:pPr>
            <a:r>
              <a:rPr lang="es-CO" sz="2600" i="1" dirty="0"/>
              <a:t>E: ¿“Psiquis”?</a:t>
            </a:r>
          </a:p>
          <a:p>
            <a:pPr>
              <a:lnSpc>
                <a:spcPct val="80000"/>
              </a:lnSpc>
            </a:pPr>
            <a:r>
              <a:rPr lang="es-CO" sz="2600" i="1" dirty="0"/>
              <a:t>P: “Psiquis”: Alma, soplo. Recuerden que Dios sopló una pelota de barro y la convirtió.</a:t>
            </a:r>
          </a:p>
          <a:p>
            <a:pPr>
              <a:lnSpc>
                <a:spcPct val="80000"/>
              </a:lnSpc>
            </a:pPr>
            <a:r>
              <a:rPr lang="es-CO" sz="2600" i="1" dirty="0"/>
              <a:t>E: ¿“Logos” es qué?</a:t>
            </a:r>
          </a:p>
          <a:p>
            <a:pPr>
              <a:lnSpc>
                <a:spcPct val="80000"/>
              </a:lnSpc>
            </a:pPr>
            <a:r>
              <a:rPr lang="es-CO" sz="2600" i="1" dirty="0"/>
              <a:t>P: “Logos”: Doctrina, estudio. Recuerde: biología, estudio de los seres vivos. (…)</a:t>
            </a:r>
            <a:r>
              <a:rPr lang="es-CO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259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3945" y="160729"/>
            <a:ext cx="10058400" cy="655197"/>
          </a:xfrm>
        </p:spPr>
        <p:txBody>
          <a:bodyPr>
            <a:normAutofit/>
          </a:bodyPr>
          <a:lstStyle/>
          <a:p>
            <a:pPr algn="ctr"/>
            <a:r>
              <a:rPr lang="es-CO" sz="40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Conversación discursiva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05961" y="942534"/>
            <a:ext cx="10626384" cy="5261317"/>
          </a:xfrm>
        </p:spPr>
        <p:txBody>
          <a:bodyPr numCol="2">
            <a:noAutofit/>
          </a:bodyPr>
          <a:lstStyle/>
          <a:p>
            <a:pPr>
              <a:lnSpc>
                <a:spcPct val="80000"/>
              </a:lnSpc>
            </a:pPr>
            <a:r>
              <a:rPr lang="es-CO" sz="2400" i="1" dirty="0">
                <a:latin typeface="Candara" panose="020E0502030303020204" pitchFamily="34" charset="0"/>
              </a:rPr>
              <a:t>P: ¿El agua sola? ¿Esta agua tiene vida? (Señala el frasco que tiene en la mano.) ¿Esta agua de aquí del frasco tiene vida? Voy a tomar vida. ¿El agua sola tiene</a:t>
            </a:r>
            <a:br>
              <a:rPr lang="es-CO" sz="2400" i="1" dirty="0">
                <a:latin typeface="Candara" panose="020E0502030303020204" pitchFamily="34" charset="0"/>
              </a:rPr>
            </a:br>
            <a:r>
              <a:rPr lang="es-CO" sz="2400" i="1" dirty="0">
                <a:latin typeface="Candara" panose="020E0502030303020204" pitchFamily="34" charset="0"/>
              </a:rPr>
              <a:t>vida? Si me tomo la vida, ¿qué me pasa?</a:t>
            </a:r>
          </a:p>
          <a:p>
            <a:pPr>
              <a:lnSpc>
                <a:spcPct val="80000"/>
              </a:lnSpc>
            </a:pPr>
            <a:r>
              <a:rPr lang="es-CO" sz="2400" i="1" dirty="0">
                <a:latin typeface="Candara" panose="020E0502030303020204" pitchFamily="34" charset="0"/>
              </a:rPr>
              <a:t>E: Tiene más vida.</a:t>
            </a:r>
          </a:p>
          <a:p>
            <a:pPr>
              <a:lnSpc>
                <a:spcPct val="80000"/>
              </a:lnSpc>
            </a:pPr>
            <a:r>
              <a:rPr lang="es-CO" sz="2400" i="1" dirty="0">
                <a:latin typeface="Candara" panose="020E0502030303020204" pitchFamily="34" charset="0"/>
              </a:rPr>
              <a:t>P: Si me tomo el agua tengo más vidas que un gato. ¿El agua sola tiene vida? </a:t>
            </a:r>
          </a:p>
          <a:p>
            <a:pPr>
              <a:lnSpc>
                <a:spcPct val="80000"/>
              </a:lnSpc>
            </a:pPr>
            <a:r>
              <a:rPr lang="es-CO" sz="2400" i="1" dirty="0">
                <a:latin typeface="Candara" panose="020E0502030303020204" pitchFamily="34" charset="0"/>
              </a:rPr>
              <a:t>E: Una planta le echa agua y le da vida, el agua es un método de vida.</a:t>
            </a:r>
          </a:p>
          <a:p>
            <a:pPr>
              <a:lnSpc>
                <a:spcPct val="80000"/>
              </a:lnSpc>
            </a:pPr>
            <a:r>
              <a:rPr lang="es-CO" sz="2400" i="1" dirty="0">
                <a:latin typeface="Candara" panose="020E0502030303020204" pitchFamily="34" charset="0"/>
              </a:rPr>
              <a:t>P: Tú dices que el agua es un método de </a:t>
            </a:r>
            <a:r>
              <a:rPr lang="es-CO" sz="2400" i="1" dirty="0" smtClean="0">
                <a:latin typeface="Candara" panose="020E0502030303020204" pitchFamily="34" charset="0"/>
              </a:rPr>
              <a:t>vida, </a:t>
            </a:r>
            <a:r>
              <a:rPr lang="es-CO" sz="2400" i="1" dirty="0">
                <a:latin typeface="Candara" panose="020E0502030303020204" pitchFamily="34" charset="0"/>
              </a:rPr>
              <a:t>¿sí? Bueno ¿y qué es un método? Un método es una forma de hacer las cosas. No he dicho que están equivocados. Tú me estás diciendo que el agua es una</a:t>
            </a:r>
            <a:br>
              <a:rPr lang="es-CO" sz="2400" i="1" dirty="0">
                <a:latin typeface="Candara" panose="020E0502030303020204" pitchFamily="34" charset="0"/>
              </a:rPr>
            </a:br>
            <a:r>
              <a:rPr lang="es-CO" sz="2400" i="1" dirty="0">
                <a:latin typeface="Candara" panose="020E0502030303020204" pitchFamily="34" charset="0"/>
              </a:rPr>
              <a:t/>
            </a:r>
            <a:br>
              <a:rPr lang="es-CO" sz="2400" i="1" dirty="0">
                <a:latin typeface="Candara" panose="020E0502030303020204" pitchFamily="34" charset="0"/>
              </a:rPr>
            </a:br>
            <a:r>
              <a:rPr lang="es-CO" sz="2400" i="1" dirty="0">
                <a:latin typeface="Candara" panose="020E0502030303020204" pitchFamily="34" charset="0"/>
              </a:rPr>
              <a:t>forma de darle vida a las plantas. ¿Quién de aquí sí cree que el agua tiene vida por sí sola?</a:t>
            </a:r>
          </a:p>
          <a:p>
            <a:pPr>
              <a:lnSpc>
                <a:spcPct val="80000"/>
              </a:lnSpc>
            </a:pPr>
            <a:r>
              <a:rPr lang="es-CO" sz="2400" i="1" dirty="0">
                <a:latin typeface="Candara" panose="020E0502030303020204" pitchFamily="34" charset="0"/>
              </a:rPr>
              <a:t>E: Todos esos microbios, el agua tiene muchas cosas.</a:t>
            </a:r>
          </a:p>
          <a:p>
            <a:pPr>
              <a:lnSpc>
                <a:spcPct val="80000"/>
              </a:lnSpc>
            </a:pPr>
            <a:r>
              <a:rPr lang="es-CO" sz="2400" i="1" dirty="0">
                <a:latin typeface="Candara" panose="020E0502030303020204" pitchFamily="34" charset="0"/>
              </a:rPr>
              <a:t>P: Un momento, pero si estamos hablando que el agua tiene hidrógeno y oxígeno, tú me estás hablando que el agua tiene varias cosas.</a:t>
            </a:r>
          </a:p>
          <a:p>
            <a:pPr>
              <a:lnSpc>
                <a:spcPct val="80000"/>
              </a:lnSpc>
            </a:pPr>
            <a:r>
              <a:rPr lang="es-CO" sz="2400" i="1" dirty="0">
                <a:latin typeface="Candara" panose="020E0502030303020204" pitchFamily="34" charset="0"/>
              </a:rPr>
              <a:t>E: Bacterias. El agua ya está procesada, ya está muerta.</a:t>
            </a:r>
          </a:p>
          <a:p>
            <a:pPr>
              <a:lnSpc>
                <a:spcPct val="80000"/>
              </a:lnSpc>
            </a:pPr>
            <a:r>
              <a:rPr lang="es-CO" sz="2400" i="1" dirty="0">
                <a:latin typeface="Candara" panose="020E0502030303020204" pitchFamily="34" charset="0"/>
              </a:rPr>
              <a:t>P: Y el proceso que se le hace al agua para </a:t>
            </a:r>
            <a:r>
              <a:rPr lang="es-CO" sz="2400" i="1">
                <a:latin typeface="Candara" panose="020E0502030303020204" pitchFamily="34" charset="0"/>
              </a:rPr>
              <a:t>que </a:t>
            </a:r>
            <a:r>
              <a:rPr lang="es-CO" sz="2400" i="1" smtClean="0">
                <a:latin typeface="Candara" panose="020E0502030303020204" pitchFamily="34" charset="0"/>
              </a:rPr>
              <a:t>esté </a:t>
            </a:r>
            <a:r>
              <a:rPr lang="es-CO" sz="2400" i="1" dirty="0">
                <a:latin typeface="Candara" panose="020E0502030303020204" pitchFamily="34" charset="0"/>
              </a:rPr>
              <a:t>muerta. ¿Cómo mata uno el agua en la casa?</a:t>
            </a:r>
          </a:p>
          <a:p>
            <a:pPr>
              <a:lnSpc>
                <a:spcPct val="80000"/>
              </a:lnSpc>
            </a:pPr>
            <a:r>
              <a:rPr lang="es-CO" sz="2400" i="1" dirty="0">
                <a:latin typeface="Candara" panose="020E0502030303020204" pitchFamily="34" charset="0"/>
              </a:rPr>
              <a:t>E: Con el fuego.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6006905" y="1181686"/>
            <a:ext cx="0" cy="4851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627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Candara" panose="020E0502030303020204" pitchFamily="34" charset="0"/>
              </a:rPr>
              <a:t>Algunos puntos de reflexión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sz="2800" dirty="0">
              <a:latin typeface="Candara" panose="020E0502030303020204" pitchFamily="34" charset="0"/>
            </a:endParaRPr>
          </a:p>
          <a:p>
            <a:r>
              <a:rPr lang="es-CO" sz="3200" dirty="0">
                <a:latin typeface="Candara" panose="020E0502030303020204" pitchFamily="34" charset="0"/>
              </a:rPr>
              <a:t>¿Todas las conversaciones en clase deben ser del tipo de conversación discursivas?</a:t>
            </a:r>
          </a:p>
          <a:p>
            <a:endParaRPr lang="es-CO" sz="3200" dirty="0">
              <a:latin typeface="Candara" panose="020E0502030303020204" pitchFamily="34" charset="0"/>
            </a:endParaRPr>
          </a:p>
          <a:p>
            <a:r>
              <a:rPr lang="es-CO" sz="3200" dirty="0">
                <a:latin typeface="Candara" panose="020E0502030303020204" pitchFamily="34" charset="0"/>
              </a:rPr>
              <a:t>Los géneros conversacionales como </a:t>
            </a:r>
            <a:r>
              <a:rPr lang="es-CO" sz="3200" i="1" dirty="0">
                <a:latin typeface="Candara" panose="020E0502030303020204" pitchFamily="34" charset="0"/>
              </a:rPr>
              <a:t>currículo oculto.</a:t>
            </a:r>
          </a:p>
        </p:txBody>
      </p:sp>
    </p:spTree>
    <p:extLst>
      <p:ext uri="{BB962C8B-B14F-4D97-AF65-F5344CB8AC3E}">
        <p14:creationId xmlns:p14="http://schemas.microsoft.com/office/powerpoint/2010/main" xmlns="" val="41632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Candara" panose="020E0502030303020204" pitchFamily="34" charset="0"/>
              </a:rPr>
              <a:t>La pregunta de autoobservación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sz="2800" i="1" dirty="0">
              <a:latin typeface="Candara" panose="020E0502030303020204" pitchFamily="34" charset="0"/>
            </a:endParaRPr>
          </a:p>
          <a:p>
            <a:r>
              <a:rPr lang="es-CO" sz="4000" dirty="0"/>
              <a:t>¿De qué maneras están o no mis clases promoviendo u obstaculizando el desarrollo de pensamiento crítico en mis estudiantes, a través de la manera en la que conversamos en clase?</a:t>
            </a:r>
          </a:p>
        </p:txBody>
      </p:sp>
    </p:spTree>
    <p:extLst>
      <p:ext uri="{BB962C8B-B14F-4D97-AF65-F5344CB8AC3E}">
        <p14:creationId xmlns:p14="http://schemas.microsoft.com/office/powerpoint/2010/main" xmlns="" val="6140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0913707"/>
              </p:ext>
            </p:extLst>
          </p:nvPr>
        </p:nvGraphicFramePr>
        <p:xfrm>
          <a:off x="351692" y="154744"/>
          <a:ext cx="11535508" cy="6110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2306">
                  <a:extLst>
                    <a:ext uri="{9D8B030D-6E8A-4147-A177-3AD203B41FA5}">
                      <a16:colId xmlns:a16="http://schemas.microsoft.com/office/drawing/2014/main" xmlns="" val="3807405522"/>
                    </a:ext>
                  </a:extLst>
                </a:gridCol>
                <a:gridCol w="2459889">
                  <a:extLst>
                    <a:ext uri="{9D8B030D-6E8A-4147-A177-3AD203B41FA5}">
                      <a16:colId xmlns:a16="http://schemas.microsoft.com/office/drawing/2014/main" xmlns="" val="1102073449"/>
                    </a:ext>
                  </a:extLst>
                </a:gridCol>
                <a:gridCol w="3239110">
                  <a:extLst>
                    <a:ext uri="{9D8B030D-6E8A-4147-A177-3AD203B41FA5}">
                      <a16:colId xmlns:a16="http://schemas.microsoft.com/office/drawing/2014/main" xmlns="" val="594318655"/>
                    </a:ext>
                  </a:extLst>
                </a:gridCol>
                <a:gridCol w="1512602">
                  <a:extLst>
                    <a:ext uri="{9D8B030D-6E8A-4147-A177-3AD203B41FA5}">
                      <a16:colId xmlns:a16="http://schemas.microsoft.com/office/drawing/2014/main" xmlns="" val="798821658"/>
                    </a:ext>
                  </a:extLst>
                </a:gridCol>
                <a:gridCol w="3101601">
                  <a:extLst>
                    <a:ext uri="{9D8B030D-6E8A-4147-A177-3AD203B41FA5}">
                      <a16:colId xmlns:a16="http://schemas.microsoft.com/office/drawing/2014/main" xmlns="" val="1716334987"/>
                    </a:ext>
                  </a:extLst>
                </a:gridCol>
              </a:tblGrid>
              <a:tr h="366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GÉNERO 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PUNTO DE LLEGADA 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ROLES Y EXPECTATIVAS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NÚCLEO BÁSICO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CARACTERIZACIÓN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0891576"/>
                  </a:ext>
                </a:extLst>
              </a:tr>
              <a:tr h="988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Qué Saben Los Estudiantes (QSLE)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El profesor obtiene una valoración del conocimiento de los estudiantes.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Profesor evalúa si los estudiantes pueden reproducir un tema.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Estudiante intenta reproducir un tema.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P: pregunta</a:t>
                      </a:r>
                      <a:endParaRPr lang="es-CO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E: responde</a:t>
                      </a:r>
                      <a:endParaRPr lang="es-CO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P: evalúa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 dirty="0">
                          <a:effectLst/>
                        </a:rPr>
                        <a:t>El profesor hace las preguntas de las que conoce la respuesta.</a:t>
                      </a:r>
                      <a:endParaRPr lang="es-CO" sz="1800" dirty="0">
                        <a:effectLst/>
                      </a:endParaRPr>
                    </a:p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 dirty="0">
                          <a:effectLst/>
                        </a:rPr>
                        <a:t>Las preguntas no deben revelar las respuestas correctas. 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97364681"/>
                  </a:ext>
                </a:extLst>
              </a:tr>
              <a:tr h="79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Adivinen Lo que Piensa El Profesor (ALPEP)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Los estudiantes llegan a una conclusión predefinida, declarada por el profesor (por lo menos) como correcto.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La tarea del profesor es dar pistas para llevar a los estudiantes a la respuesta correcta.</a:t>
                      </a:r>
                      <a:endParaRPr lang="es-CO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La tarea del estudiante es adivinar.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P: pregunta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E: responde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P: evalúa o da pistas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E: responde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P: aprueba respuesta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>
                          <a:effectLst/>
                        </a:rPr>
                        <a:t>Existe la ilusión que el estudiante llegó a la conclusión por sí mismo.</a:t>
                      </a:r>
                      <a:endParaRPr lang="es-CO" sz="1800">
                        <a:effectLst/>
                      </a:endParaRPr>
                    </a:p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>
                          <a:effectLst/>
                        </a:rPr>
                        <a:t>Las preguntas intentan mostrar de manera no obvia la respuesta que el profesor desee. 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66674824"/>
                  </a:ext>
                </a:extLst>
              </a:tr>
              <a:tr h="1452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Razone Hacia la Respuesta del Profesor (RHRP)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Los estudiantes llegan a una respuesta correcta predefinida, revisando los argumentos basados en las preguntas que el profesor realiza.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El profesor realiza las preguntas que guían el razonamiento de los estudiantes hacia la respuesta correcta.</a:t>
                      </a:r>
                      <a:endParaRPr lang="es-CO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El estudiante analiza los argumentos para dar las respuestas.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P: pregunta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E: razona y responde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P: cuestiona respuesta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E: razona y responde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P: aprueba respuesta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>
                          <a:effectLst/>
                        </a:rPr>
                        <a:t>El profesor crea una conexión lógica de ideas a través de sus preguntas y con ello conduce a los estudiantes a una conclusión predeterminada por él.</a:t>
                      </a:r>
                      <a:endParaRPr lang="es-CO" sz="1800">
                        <a:effectLst/>
                      </a:endParaRPr>
                    </a:p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>
                          <a:effectLst/>
                        </a:rPr>
                        <a:t>Las preguntas exigen algunos cuestionamientos a las concepciones de los estudiantes.</a:t>
                      </a:r>
                      <a:endParaRPr lang="es-CO" sz="1800">
                        <a:effectLst/>
                      </a:endParaRPr>
                    </a:p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>
                          <a:effectLst/>
                        </a:rPr>
                        <a:t>Los razonamientos pueden no examinar todos los supuestos relevantes.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3576227"/>
                  </a:ext>
                </a:extLst>
              </a:tr>
              <a:tr h="79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Conversación Discursiva (CD) 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Los participantes llegan a conclusiones propias luego de someter sus posiciones a un escrutinio crítico por parte de ellos mismos y de los demás. 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Los participantes identifican vacíos en la argumentación, e impulsan a los otros a examinarlos, y a evidenciar supuestos no explícitos o dimensiones no exploradas. Ellos establecen conexiones entre sus posiciones y las de los otros.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Pa1: presenta una posición</a:t>
                      </a:r>
                      <a:endParaRPr lang="es-CO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Pa2: cuestiona la posición</a:t>
                      </a:r>
                      <a:endParaRPr lang="es-CO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Pa1: aclara o reformula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>
                          <a:effectLst/>
                        </a:rPr>
                        <a:t>Las preguntas pueden ser realizadas tanto por el profesor como por los estudiantes.</a:t>
                      </a:r>
                      <a:endParaRPr lang="es-CO" sz="1800">
                        <a:effectLst/>
                      </a:endParaRPr>
                    </a:p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>
                          <a:effectLst/>
                        </a:rPr>
                        <a:t>Se examinan las posiciones, así como sus supuestos.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228694"/>
                  </a:ext>
                </a:extLst>
              </a:tr>
              <a:tr h="581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El Opinadero (EO)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Todos los estudiantes han dado su opinión acerca de un tema.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El profesor da turnos y motiva la participación.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El estudiante es un opinador activo; su tarea es participar.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P: pregunta</a:t>
                      </a:r>
                      <a:endParaRPr lang="es-CO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E1: opina</a:t>
                      </a:r>
                      <a:endParaRPr lang="es-CO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P: da turnos</a:t>
                      </a:r>
                      <a:endParaRPr lang="es-CO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E2: opina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 dirty="0">
                          <a:effectLst/>
                        </a:rPr>
                        <a:t>No se juzgan ni examinan las opiniones.</a:t>
                      </a:r>
                      <a:endParaRPr lang="es-CO" sz="1800" dirty="0">
                        <a:effectLst/>
                      </a:endParaRPr>
                    </a:p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 dirty="0">
                          <a:effectLst/>
                        </a:rPr>
                        <a:t>Las diferencias en opinión no son juzgadas.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0709743"/>
                  </a:ext>
                </a:extLst>
              </a:tr>
              <a:tr h="660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Dígame La Verdad (DLV)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El profesor presenta un tema a los estudiantes a través del cual les trasmite conocimientos.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El profesor explica el tema y responde a las preguntas aclaratorias de los estudiantes.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Los estudiantes tratan de entender lo que el profesor explica. 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P: explica un tema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E1: pregunta</a:t>
                      </a:r>
                      <a:endParaRPr lang="es-CO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P: aclara y explica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 dirty="0">
                          <a:effectLst/>
                        </a:rPr>
                        <a:t>El profesor propone un tema y los aspectos que desea presentar del mismo.</a:t>
                      </a:r>
                      <a:endParaRPr lang="es-CO" sz="1800" dirty="0">
                        <a:effectLst/>
                      </a:endParaRPr>
                    </a:p>
                    <a:p>
                      <a:pPr marL="0" lvl="0" indent="0" fontAlgn="base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3035" algn="l"/>
                        </a:tabLst>
                      </a:pPr>
                      <a:r>
                        <a:rPr lang="es-CO" sz="1200" dirty="0">
                          <a:effectLst/>
                        </a:rPr>
                        <a:t>Las preguntas de los estudiantes son aclaratorias.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57" marR="31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145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52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4. ¿Acerca de qué se conversa en clase?</a:t>
            </a:r>
            <a:br>
              <a:rPr 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</a:br>
            <a:r>
              <a:rPr 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El análisis de contenidos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8472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Candara" panose="020E0502030303020204" pitchFamily="34" charset="0"/>
              </a:rPr>
              <a:t>Contextos de significado para el pensamiento crítico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>
                <a:latin typeface="Candara" panose="020E0502030303020204" pitchFamily="34" charset="0"/>
              </a:rPr>
              <a:t>¿Es el pensamiento crítico la aplicación de unas competencias transversales a un campo de contenidos?</a:t>
            </a:r>
          </a:p>
          <a:p>
            <a:pPr algn="ctr"/>
            <a:r>
              <a:rPr lang="es-CO" sz="8800" dirty="0">
                <a:solidFill>
                  <a:schemeClr val="accent1">
                    <a:lumMod val="75000"/>
                  </a:schemeClr>
                </a:solidFill>
              </a:rPr>
              <a:t>NO</a:t>
            </a:r>
          </a:p>
          <a:p>
            <a:r>
              <a:rPr lang="es-CO" sz="3200" dirty="0">
                <a:latin typeface="Candara" panose="020E0502030303020204" pitchFamily="34" charset="0"/>
              </a:rPr>
              <a:t>Entre más amplio mi campo de ideas, conocimientos y perspectivas, más abiertas son mis posibilidades de ser una persona crítica.</a:t>
            </a:r>
          </a:p>
        </p:txBody>
      </p:sp>
    </p:spTree>
    <p:extLst>
      <p:ext uri="{BB962C8B-B14F-4D97-AF65-F5344CB8AC3E}">
        <p14:creationId xmlns:p14="http://schemas.microsoft.com/office/powerpoint/2010/main" xmlns="" val="94297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CO" dirty="0">
                <a:latin typeface="Candara" panose="020E0502030303020204" pitchFamily="34" charset="0"/>
              </a:rPr>
              <a:t>Elección de perspectivas: dos preguntas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>
                <a:latin typeface="Candara" panose="020E0502030303020204" pitchFamily="34" charset="0"/>
              </a:rPr>
              <a:t>¿Qué perspectivas son existencial, política, laboral, y/o pragmáticamente cruciales para el pensamiento crítico, en la disciplina en general y en los temas que enseñamos en particular?</a:t>
            </a:r>
          </a:p>
          <a:p>
            <a:endParaRPr lang="es-CO" sz="3200" dirty="0">
              <a:latin typeface="Candara" panose="020E0502030303020204" pitchFamily="34" charset="0"/>
            </a:endParaRPr>
          </a:p>
          <a:p>
            <a:r>
              <a:rPr lang="es-CO" sz="3200" dirty="0">
                <a:latin typeface="Candara" panose="020E0502030303020204" pitchFamily="34" charset="0"/>
              </a:rPr>
              <a:t>¿Cuáles de esas perspectivas están efectivamente entrando en la conversación con mis estudiantes y cuáles no?</a:t>
            </a:r>
          </a:p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xmlns="" val="2570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1. Sobre la propuesta formativa docente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8753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CO" dirty="0">
                <a:latin typeface="Candara" panose="020E0502030303020204" pitchFamily="34" charset="0"/>
              </a:rPr>
              <a:t>Un ejemplo: la historia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45733"/>
            <a:ext cx="10058400" cy="4470661"/>
          </a:xfrm>
        </p:spPr>
        <p:txBody>
          <a:bodyPr>
            <a:normAutofit/>
          </a:bodyPr>
          <a:lstStyle/>
          <a:p>
            <a:r>
              <a:rPr lang="es-CO" sz="3200" dirty="0">
                <a:latin typeface="Candara" panose="020E0502030303020204" pitchFamily="34" charset="0"/>
              </a:rPr>
              <a:t>El libro de Historia dice: “Cristóbal Colón descubrió América en 1492.”</a:t>
            </a:r>
          </a:p>
          <a:p>
            <a:endParaRPr lang="es-CO" sz="3200" dirty="0">
              <a:solidFill>
                <a:schemeClr val="accent1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r>
              <a:rPr lang="es-CO" sz="32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¿Acerca de qué podemos fomentar pensamiento crítico aquí? ¿Qué perspectivas alternativas sería importante que nuestros estudiantes trajeran a este contexto?</a:t>
            </a:r>
          </a:p>
          <a:p>
            <a:r>
              <a:rPr lang="es-CO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¿Qué tal reconocer la perspectiva eurocéntrica detrás de esa afirmación?</a:t>
            </a:r>
          </a:p>
        </p:txBody>
      </p:sp>
    </p:spTree>
    <p:extLst>
      <p:ext uri="{BB962C8B-B14F-4D97-AF65-F5344CB8AC3E}">
        <p14:creationId xmlns:p14="http://schemas.microsoft.com/office/powerpoint/2010/main" xmlns="" val="82011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CO" dirty="0">
                <a:latin typeface="Candara" panose="020E0502030303020204" pitchFamily="34" charset="0"/>
              </a:rPr>
              <a:t>Otro ejemplo: las matemáticas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45734"/>
            <a:ext cx="10058400" cy="4456592"/>
          </a:xfrm>
        </p:spPr>
        <p:txBody>
          <a:bodyPr>
            <a:normAutofit lnSpcReduction="10000"/>
          </a:bodyPr>
          <a:lstStyle/>
          <a:p>
            <a:r>
              <a:rPr lang="es-CO" sz="3200" dirty="0">
                <a:latin typeface="Candara" panose="020E0502030303020204" pitchFamily="34" charset="0"/>
              </a:rPr>
              <a:t>El proceso de </a:t>
            </a:r>
            <a:r>
              <a:rPr lang="es-CO" sz="3200" i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contar</a:t>
            </a:r>
            <a:r>
              <a:rPr lang="es-CO" sz="3200" dirty="0">
                <a:latin typeface="Candara" panose="020E0502030303020204" pitchFamily="34" charset="0"/>
              </a:rPr>
              <a:t>.</a:t>
            </a:r>
          </a:p>
          <a:p>
            <a:endParaRPr lang="es-CO" sz="3200" dirty="0">
              <a:solidFill>
                <a:schemeClr val="accent1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r>
              <a:rPr lang="es-CO" sz="32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¿Y sobre qué podemos fomentar pensamiento crítico aquí?</a:t>
            </a:r>
          </a:p>
          <a:p>
            <a:r>
              <a:rPr lang="es-CO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¿Qué tal preguntarse cuándo es problemático contar? ¿Más es siempre mejor, al momento de dibujar, de comer, de hacer ejercicio, de tener amigos? O, para los más grandes: ¿cuándo contar votos –como en “un ciudadano, un voto” – no es lo mejor?</a:t>
            </a:r>
          </a:p>
        </p:txBody>
      </p:sp>
    </p:spTree>
    <p:extLst>
      <p:ext uri="{BB962C8B-B14F-4D97-AF65-F5344CB8AC3E}">
        <p14:creationId xmlns:p14="http://schemas.microsoft.com/office/powerpoint/2010/main" xmlns="" val="184259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CO" dirty="0">
                <a:latin typeface="Candara" panose="020E0502030303020204" pitchFamily="34" charset="0"/>
              </a:rPr>
              <a:t>Otro ejemplo similar: las matemáticas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45734"/>
            <a:ext cx="10058400" cy="4456592"/>
          </a:xfrm>
        </p:spPr>
        <p:txBody>
          <a:bodyPr>
            <a:normAutofit/>
          </a:bodyPr>
          <a:lstStyle/>
          <a:p>
            <a:r>
              <a:rPr lang="es-CO" sz="3200" dirty="0">
                <a:latin typeface="Candara" panose="020E0502030303020204" pitchFamily="34" charset="0"/>
              </a:rPr>
              <a:t>El proceso de </a:t>
            </a:r>
            <a:r>
              <a:rPr lang="es-CO" sz="3200" i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calcular porcentajes</a:t>
            </a:r>
            <a:r>
              <a:rPr lang="es-CO" sz="3200" dirty="0">
                <a:latin typeface="Candara" panose="020E0502030303020204" pitchFamily="34" charset="0"/>
              </a:rPr>
              <a:t>.</a:t>
            </a:r>
            <a:endParaRPr lang="es-CO" sz="2800" dirty="0"/>
          </a:p>
          <a:p>
            <a:endParaRPr lang="es-CO" sz="3200" dirty="0">
              <a:solidFill>
                <a:schemeClr val="accent1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r>
              <a:rPr lang="es-CO" sz="32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¿Y sobre qué podemos fomentar pensamiento crítico aquí?</a:t>
            </a:r>
          </a:p>
          <a:p>
            <a:r>
              <a:rPr lang="es-CO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¿Qué tal preguntarse sobre la manera en la que se calcula el desempleo?</a:t>
            </a:r>
          </a:p>
        </p:txBody>
      </p:sp>
    </p:spTree>
    <p:extLst>
      <p:ext uri="{BB962C8B-B14F-4D97-AF65-F5344CB8AC3E}">
        <p14:creationId xmlns:p14="http://schemas.microsoft.com/office/powerpoint/2010/main" xmlns="" val="25457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Para terminar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0107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115186"/>
              </p:ext>
            </p:extLst>
          </p:nvPr>
        </p:nvGraphicFramePr>
        <p:xfrm>
          <a:off x="1125415" y="1845733"/>
          <a:ext cx="10142807" cy="42873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42868">
                  <a:extLst>
                    <a:ext uri="{9D8B030D-6E8A-4147-A177-3AD203B41FA5}">
                      <a16:colId xmlns:a16="http://schemas.microsoft.com/office/drawing/2014/main" xmlns="" val="921229340"/>
                    </a:ext>
                  </a:extLst>
                </a:gridCol>
                <a:gridCol w="2461846">
                  <a:extLst>
                    <a:ext uri="{9D8B030D-6E8A-4147-A177-3AD203B41FA5}">
                      <a16:colId xmlns:a16="http://schemas.microsoft.com/office/drawing/2014/main" xmlns="" val="327607749"/>
                    </a:ext>
                  </a:extLst>
                </a:gridCol>
                <a:gridCol w="2351988">
                  <a:extLst>
                    <a:ext uri="{9D8B030D-6E8A-4147-A177-3AD203B41FA5}">
                      <a16:colId xmlns:a16="http://schemas.microsoft.com/office/drawing/2014/main" xmlns="" val="3064270228"/>
                    </a:ext>
                  </a:extLst>
                </a:gridCol>
                <a:gridCol w="1629263">
                  <a:extLst>
                    <a:ext uri="{9D8B030D-6E8A-4147-A177-3AD203B41FA5}">
                      <a16:colId xmlns:a16="http://schemas.microsoft.com/office/drawing/2014/main" xmlns="" val="4095146581"/>
                    </a:ext>
                  </a:extLst>
                </a:gridCol>
                <a:gridCol w="1856842">
                  <a:extLst>
                    <a:ext uri="{9D8B030D-6E8A-4147-A177-3AD203B41FA5}">
                      <a16:colId xmlns:a16="http://schemas.microsoft.com/office/drawing/2014/main" xmlns="" val="3556848824"/>
                    </a:ext>
                  </a:extLst>
                </a:gridCol>
              </a:tblGrid>
              <a:tr h="110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bg1"/>
                          </a:solidFill>
                          <a:effectLst/>
                        </a:rPr>
                        <a:t>Conversación (Tema – Actividad)</a:t>
                      </a:r>
                      <a:endParaRPr lang="es-CO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bg1"/>
                          </a:solidFill>
                          <a:effectLst/>
                        </a:rPr>
                        <a:t>Análisis de géneros conversacionales</a:t>
                      </a:r>
                      <a:endParaRPr lang="es-CO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bg1"/>
                          </a:solidFill>
                          <a:effectLst/>
                        </a:rPr>
                        <a:t>Análisis de contenidos - Teorías</a:t>
                      </a:r>
                      <a:endParaRPr lang="es-CO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bg1"/>
                          </a:solidFill>
                          <a:effectLst/>
                        </a:rPr>
                        <a:t>Otros elementos</a:t>
                      </a:r>
                      <a:endParaRPr lang="es-CO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bg1"/>
                          </a:solidFill>
                          <a:effectLst/>
                        </a:rPr>
                        <a:t>Análisis Horizontal</a:t>
                      </a:r>
                      <a:endParaRPr lang="es-CO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8190883"/>
                  </a:ext>
                </a:extLst>
              </a:tr>
              <a:tr h="63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Tema T – Actividad A</a:t>
                      </a:r>
                      <a:r>
                        <a:rPr lang="es-ES" sz="2000" b="0" baseline="-25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</a:t>
                      </a:r>
                      <a:endParaRPr lang="es-CO" sz="3600" b="0" baseline="-25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50347972"/>
                  </a:ext>
                </a:extLst>
              </a:tr>
              <a:tr h="63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Tema T – Actividad A</a:t>
                      </a:r>
                      <a:r>
                        <a:rPr lang="es-ES" sz="2000" b="0" baseline="-25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</a:t>
                      </a:r>
                      <a:endParaRPr lang="es-CO" sz="3600" b="0" baseline="-25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96558920"/>
                  </a:ext>
                </a:extLst>
              </a:tr>
              <a:tr h="63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…</a:t>
                      </a:r>
                      <a:endParaRPr lang="es-CO" sz="3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2011142"/>
                  </a:ext>
                </a:extLst>
              </a:tr>
              <a:tr h="63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Tema T – Actividad </a:t>
                      </a:r>
                      <a:r>
                        <a:rPr lang="es-ES" sz="20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s-ES" sz="2000" b="0" baseline="-250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n</a:t>
                      </a:r>
                      <a:endParaRPr lang="es-CO" sz="3600" b="0" baseline="-25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4166525"/>
                  </a:ext>
                </a:extLst>
              </a:tr>
              <a:tr h="63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bg1"/>
                          </a:solidFill>
                          <a:effectLst/>
                        </a:rPr>
                        <a:t>Análisis vertical para el tema T</a:t>
                      </a:r>
                      <a:endParaRPr lang="es-CO" sz="3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O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9383893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5213"/>
          </a:xfrm>
        </p:spPr>
        <p:txBody>
          <a:bodyPr>
            <a:normAutofit/>
          </a:bodyPr>
          <a:lstStyle/>
          <a:p>
            <a:r>
              <a:rPr lang="es-CO" sz="4400" dirty="0">
                <a:latin typeface="Candara" panose="020E0502030303020204" pitchFamily="34" charset="0"/>
              </a:rPr>
              <a:t>Una tabla para realizar las observaciones</a:t>
            </a:r>
          </a:p>
        </p:txBody>
      </p:sp>
    </p:spTree>
    <p:extLst>
      <p:ext uri="{BB962C8B-B14F-4D97-AF65-F5344CB8AC3E}">
        <p14:creationId xmlns:p14="http://schemas.microsoft.com/office/powerpoint/2010/main" xmlns="" val="32680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9462000"/>
              </p:ext>
            </p:extLst>
          </p:nvPr>
        </p:nvGraphicFramePr>
        <p:xfrm>
          <a:off x="689317" y="585594"/>
          <a:ext cx="10789921" cy="54976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0930">
                  <a:extLst>
                    <a:ext uri="{9D8B030D-6E8A-4147-A177-3AD203B41FA5}">
                      <a16:colId xmlns:a16="http://schemas.microsoft.com/office/drawing/2014/main" xmlns="" val="921229340"/>
                    </a:ext>
                  </a:extLst>
                </a:gridCol>
                <a:gridCol w="2416883">
                  <a:extLst>
                    <a:ext uri="{9D8B030D-6E8A-4147-A177-3AD203B41FA5}">
                      <a16:colId xmlns:a16="http://schemas.microsoft.com/office/drawing/2014/main" xmlns="" val="327607749"/>
                    </a:ext>
                  </a:extLst>
                </a:gridCol>
                <a:gridCol w="2342056">
                  <a:extLst>
                    <a:ext uri="{9D8B030D-6E8A-4147-A177-3AD203B41FA5}">
                      <a16:colId xmlns:a16="http://schemas.microsoft.com/office/drawing/2014/main" xmlns="" val="3064270228"/>
                    </a:ext>
                  </a:extLst>
                </a:gridCol>
                <a:gridCol w="2072683">
                  <a:extLst>
                    <a:ext uri="{9D8B030D-6E8A-4147-A177-3AD203B41FA5}">
                      <a16:colId xmlns:a16="http://schemas.microsoft.com/office/drawing/2014/main" xmlns="" val="4095146581"/>
                    </a:ext>
                  </a:extLst>
                </a:gridCol>
                <a:gridCol w="2207369">
                  <a:extLst>
                    <a:ext uri="{9D8B030D-6E8A-4147-A177-3AD203B41FA5}">
                      <a16:colId xmlns:a16="http://schemas.microsoft.com/office/drawing/2014/main" xmlns="" val="3556848824"/>
                    </a:ext>
                  </a:extLst>
                </a:gridCol>
              </a:tblGrid>
              <a:tr h="110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Conversación (Actividad)</a:t>
                      </a:r>
                      <a:endParaRPr lang="es-CO" sz="2000" b="0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Análisis de géneros conversacionales</a:t>
                      </a:r>
                      <a:endParaRPr lang="es-CO" sz="2000" b="0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Análisis de contenidos - Teorías</a:t>
                      </a:r>
                      <a:endParaRPr lang="es-CO" sz="2000" b="0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Otros elementos</a:t>
                      </a:r>
                      <a:endParaRPr lang="es-CO" sz="2000" b="0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Análisis Horizontal</a:t>
                      </a:r>
                      <a:endParaRPr lang="es-CO" sz="2000" b="0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8190883"/>
                  </a:ext>
                </a:extLst>
              </a:tr>
              <a:tr h="63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8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Aclaración de la lectura, en plenaria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Principalmente DLV, con momentos de QSLE y ALPEP.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Fue principalmente exégesis de la perspectiva de la autora.</a:t>
                      </a:r>
                      <a:endParaRPr lang="es-CO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s-CO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No hubo aquí promoción de pensamiento crítico aún.</a:t>
                      </a:r>
                      <a:endParaRPr lang="es-CO" sz="1800" b="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0347972"/>
                  </a:ext>
                </a:extLst>
              </a:tr>
              <a:tr h="63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8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Asuntos que nos mueven, conversación en grupos y luego en plenaria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CD, aunque :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en los grupos no todos habían leído,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en plenaria yo hablé más, y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O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no muchos participaron en la conversación.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Pudimos discutir críticamente sobre la democracia como deber (más que derecho) y el papel de la mujer. No tanto la idea romántica de la autora.</a:t>
                      </a:r>
                      <a:endParaRPr lang="es-CO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Unas </a:t>
                      </a:r>
                      <a:r>
                        <a:rPr lang="es-ES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estudiantes resaltaron la no ciudadanía de las mujeres. ¿Y </a:t>
                      </a:r>
                      <a:r>
                        <a:rPr lang="es-ES" sz="18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los </a:t>
                      </a:r>
                      <a:r>
                        <a:rPr lang="es-ES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estudiantes?</a:t>
                      </a:r>
                      <a:endParaRPr lang="es-CO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Algunos asuntos podrían escapar de la conversación para algunos estudiantes, dependiendo de su identificación (</a:t>
                      </a:r>
                      <a:r>
                        <a:rPr lang="es-ES" sz="1800" b="0" baseline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p.e</a:t>
                      </a:r>
                      <a:r>
                        <a:rPr lang="es-ES" sz="18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. género). Valdría la pena revisar esto.</a:t>
                      </a:r>
                      <a:endParaRPr lang="es-CO" sz="1800" b="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6558920"/>
                  </a:ext>
                </a:extLst>
              </a:tr>
              <a:tr h="635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baseline="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Análisis vertical</a:t>
                      </a:r>
                      <a:endParaRPr lang="es-CO" sz="2000" b="0" baseline="0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Esta secuencia parece funcionar bien. Hace falta asegurar que más participen.</a:t>
                      </a:r>
                      <a:endParaRPr lang="es-CO" sz="1800" b="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En clases siguientes hay que abordar la bondad de la democracia.</a:t>
                      </a:r>
                      <a:endParaRPr lang="es-CO" sz="1800" b="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s-CO" sz="1800" b="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s-CO" sz="1800" b="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9383893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585594"/>
          </a:xfrm>
        </p:spPr>
        <p:txBody>
          <a:bodyPr>
            <a:normAutofit fontScale="90000"/>
          </a:bodyPr>
          <a:lstStyle/>
          <a:p>
            <a:r>
              <a:rPr lang="es-CO" sz="4400" dirty="0">
                <a:latin typeface="Candara" panose="020E0502030303020204" pitchFamily="34" charset="0"/>
              </a:rPr>
              <a:t>Ejemplo - Tema: la democracia ateniense clásica</a:t>
            </a:r>
          </a:p>
        </p:txBody>
      </p:sp>
    </p:spTree>
    <p:extLst>
      <p:ext uri="{BB962C8B-B14F-4D97-AF65-F5344CB8AC3E}">
        <p14:creationId xmlns:p14="http://schemas.microsoft.com/office/powerpoint/2010/main" xmlns="" val="8298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22696" y="1491175"/>
            <a:ext cx="7695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2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Muchas gracias por su participación.</a:t>
            </a:r>
          </a:p>
        </p:txBody>
      </p:sp>
    </p:spTree>
    <p:extLst>
      <p:ext uri="{BB962C8B-B14F-4D97-AF65-F5344CB8AC3E}">
        <p14:creationId xmlns:p14="http://schemas.microsoft.com/office/powerpoint/2010/main" xmlns="" val="16545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54081"/>
            <a:ext cx="10058400" cy="1450757"/>
          </a:xfrm>
        </p:spPr>
        <p:txBody>
          <a:bodyPr/>
          <a:lstStyle/>
          <a:p>
            <a:r>
              <a:rPr lang="es-CO" dirty="0">
                <a:solidFill>
                  <a:schemeClr val="accent1"/>
                </a:solidFill>
                <a:latin typeface="Candara" panose="020E0502030303020204" pitchFamily="34" charset="0"/>
              </a:rPr>
              <a:t>¿Cómo se forma un profesor?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sz="3200" dirty="0">
              <a:latin typeface="Candara" panose="020E0502030303020204" pitchFamily="34" charset="0"/>
            </a:endParaRPr>
          </a:p>
          <a:p>
            <a:r>
              <a:rPr lang="es-CO" sz="3200" dirty="0">
                <a:latin typeface="Candara" panose="020E0502030303020204" pitchFamily="34" charset="0"/>
              </a:rPr>
              <a:t>Aprendizaje en la universidad y aprendizaje en el ejercicio de la práctica docente</a:t>
            </a:r>
          </a:p>
          <a:p>
            <a:r>
              <a:rPr lang="es-CO" sz="3200" dirty="0">
                <a:latin typeface="Candara" panose="020E0502030303020204" pitchFamily="34" charset="0"/>
              </a:rPr>
              <a:t>El profesor como investigador de su propia práctica docente</a:t>
            </a:r>
          </a:p>
        </p:txBody>
      </p:sp>
    </p:spTree>
    <p:extLst>
      <p:ext uri="{BB962C8B-B14F-4D97-AF65-F5344CB8AC3E}">
        <p14:creationId xmlns:p14="http://schemas.microsoft.com/office/powerpoint/2010/main" xmlns="" val="22635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54081"/>
            <a:ext cx="10058400" cy="1450757"/>
          </a:xfrm>
        </p:spPr>
        <p:txBody>
          <a:bodyPr/>
          <a:lstStyle/>
          <a:p>
            <a:r>
              <a:rPr lang="es-CO" dirty="0">
                <a:latin typeface="Candara" panose="020E0502030303020204" pitchFamily="34" charset="0"/>
              </a:rPr>
              <a:t>El ciclo ORPA de la investigación-acción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586338"/>
              </p:ext>
            </p:extLst>
          </p:nvPr>
        </p:nvGraphicFramePr>
        <p:xfrm>
          <a:off x="-315497" y="1958805"/>
          <a:ext cx="6935372" cy="4526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Resultado de imagen para quadruple helix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9875" y="2121175"/>
            <a:ext cx="5210175" cy="385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268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54081"/>
            <a:ext cx="10058400" cy="1450757"/>
          </a:xfrm>
        </p:spPr>
        <p:txBody>
          <a:bodyPr/>
          <a:lstStyle/>
          <a:p>
            <a:r>
              <a:rPr lang="es-CO" dirty="0">
                <a:solidFill>
                  <a:schemeClr val="accent1"/>
                </a:solidFill>
                <a:latin typeface="Candara" panose="020E0502030303020204" pitchFamily="34" charset="0"/>
              </a:rPr>
              <a:t>¿Qué se necesita para esto?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4000" dirty="0">
                <a:latin typeface="Candara" panose="020E0502030303020204" pitchFamily="34" charset="0"/>
              </a:rPr>
              <a:t>1. Muchas ganas, mucha paciencia, mucho amor…</a:t>
            </a:r>
          </a:p>
        </p:txBody>
      </p:sp>
      <p:pic>
        <p:nvPicPr>
          <p:cNvPr id="3074" name="Picture 2" descr="Resultado de imagen para corazón dibuj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6013" y="2966857"/>
            <a:ext cx="6211887" cy="354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76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54081"/>
            <a:ext cx="10058400" cy="1450757"/>
          </a:xfrm>
        </p:spPr>
        <p:txBody>
          <a:bodyPr/>
          <a:lstStyle/>
          <a:p>
            <a:r>
              <a:rPr lang="es-CO" dirty="0">
                <a:solidFill>
                  <a:schemeClr val="accent1"/>
                </a:solidFill>
                <a:latin typeface="Candara" panose="020E0502030303020204" pitchFamily="34" charset="0"/>
              </a:rPr>
              <a:t>¿Qué se necesita para esto?</a:t>
            </a:r>
            <a:endParaRPr lang="es-CO" dirty="0">
              <a:latin typeface="Candara" panose="020E05020303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4000" dirty="0">
                <a:latin typeface="Candara" panose="020E0502030303020204" pitchFamily="34" charset="0"/>
              </a:rPr>
              <a:t>2. Herramientas para observar, reflexionar, planear y actuar</a:t>
            </a:r>
          </a:p>
        </p:txBody>
      </p:sp>
      <p:pic>
        <p:nvPicPr>
          <p:cNvPr id="1028" name="Picture 4" descr="Resultado de imagen para lupa cuaderno lápi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1496" y="2595090"/>
            <a:ext cx="2879969" cy="252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6230" y="3061625"/>
            <a:ext cx="2547425" cy="243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71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2133600" y="758825"/>
            <a:ext cx="8262425" cy="3565525"/>
          </a:xfrm>
        </p:spPr>
        <p:txBody>
          <a:bodyPr>
            <a:normAutofit/>
          </a:bodyPr>
          <a:lstStyle/>
          <a:p>
            <a:r>
              <a:rPr lang="es-CO" sz="40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Ésta es una propuesta de una herramienta posible, orientada al pensamiento crítico</a:t>
            </a:r>
          </a:p>
        </p:txBody>
      </p:sp>
    </p:spTree>
    <p:extLst>
      <p:ext uri="{BB962C8B-B14F-4D97-AF65-F5344CB8AC3E}">
        <p14:creationId xmlns:p14="http://schemas.microsoft.com/office/powerpoint/2010/main" xmlns="" val="40956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2. Sobre la propuesta de pensamiento crítico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1146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TM02900769[[fn=Retrospección]]</Template>
  <TotalTime>583</TotalTime>
  <Words>2222</Words>
  <Application>Microsoft Office PowerPoint</Application>
  <PresentationFormat>Custom</PresentationFormat>
  <Paragraphs>298</Paragraphs>
  <Slides>36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Retrospección</vt:lpstr>
      <vt:lpstr>Una herramienta para formarnos como educadores del pensamiento crítico</vt:lpstr>
      <vt:lpstr>Esta sesión</vt:lpstr>
      <vt:lpstr>1. Sobre la propuesta formativa docente</vt:lpstr>
      <vt:lpstr>¿Cómo se forma un profesor?</vt:lpstr>
      <vt:lpstr>El ciclo ORPA de la investigación-acción</vt:lpstr>
      <vt:lpstr>¿Qué se necesita para esto?</vt:lpstr>
      <vt:lpstr>¿Qué se necesita para esto?</vt:lpstr>
      <vt:lpstr>Ésta es una propuesta de una herramienta posible, orientada al pensamiento crítico</vt:lpstr>
      <vt:lpstr>2. Sobre la propuesta de pensamiento crítico</vt:lpstr>
      <vt:lpstr>Algunos puntos de partida para el pensamiento crítico</vt:lpstr>
      <vt:lpstr>Algunos puntos de partida para el pensamiento crítico</vt:lpstr>
      <vt:lpstr>Dos principios para la educación del pensamiento crítico</vt:lpstr>
      <vt:lpstr>Dos principios para la educación del pensamiento crítico</vt:lpstr>
      <vt:lpstr>3. ¿Cómo se conversa en clase? Los géneros conversacionales</vt:lpstr>
      <vt:lpstr>La idea de género conversacional</vt:lpstr>
      <vt:lpstr>Algunos géneros propuestos</vt:lpstr>
      <vt:lpstr>Qué saben los estudiantes (QSLE)</vt:lpstr>
      <vt:lpstr>Adivinen lo que piensa el profesor (ALPEP)</vt:lpstr>
      <vt:lpstr>Razone hacia la respuesta del profesor (RHRP)</vt:lpstr>
      <vt:lpstr>Razone hacia la respuesta del profesor (RHRP)</vt:lpstr>
      <vt:lpstr>El opinadero (EO)</vt:lpstr>
      <vt:lpstr>Dígame la verdad (DV)</vt:lpstr>
      <vt:lpstr>Conversación discursiva</vt:lpstr>
      <vt:lpstr>Algunos puntos de reflexión</vt:lpstr>
      <vt:lpstr>La pregunta de autoobservación</vt:lpstr>
      <vt:lpstr>Slide 26</vt:lpstr>
      <vt:lpstr>4. ¿Acerca de qué se conversa en clase? El análisis de contenidos</vt:lpstr>
      <vt:lpstr>Contextos de significado para el pensamiento crítico</vt:lpstr>
      <vt:lpstr>Elección de perspectivas: dos preguntas</vt:lpstr>
      <vt:lpstr>Un ejemplo: la historia</vt:lpstr>
      <vt:lpstr>Otro ejemplo: las matemáticas</vt:lpstr>
      <vt:lpstr>Otro ejemplo similar: las matemáticas</vt:lpstr>
      <vt:lpstr>Para terminar</vt:lpstr>
      <vt:lpstr>Una tabla para realizar las observaciones</vt:lpstr>
      <vt:lpstr>Ejemplo - Tema: la democracia ateniense clásica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nuestra formación como educadores del pensamiento crítico</dc:title>
  <dc:creator>Andreinko</dc:creator>
  <cp:lastModifiedBy>Paulina</cp:lastModifiedBy>
  <cp:revision>37</cp:revision>
  <dcterms:created xsi:type="dcterms:W3CDTF">2017-07-25T09:54:09Z</dcterms:created>
  <dcterms:modified xsi:type="dcterms:W3CDTF">2017-07-26T11:05:06Z</dcterms:modified>
</cp:coreProperties>
</file>