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8" r:id="rId2"/>
    <p:sldId id="369" r:id="rId3"/>
    <p:sldId id="371" r:id="rId4"/>
    <p:sldId id="372" r:id="rId5"/>
    <p:sldId id="370" r:id="rId6"/>
    <p:sldId id="363" r:id="rId7"/>
    <p:sldId id="368" r:id="rId8"/>
    <p:sldId id="367" r:id="rId9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2117B31-22A0-4ED1-9186-A848CA1E9581}">
          <p14:sldIdLst>
            <p14:sldId id="288"/>
            <p14:sldId id="369"/>
            <p14:sldId id="371"/>
            <p14:sldId id="372"/>
            <p14:sldId id="370"/>
            <p14:sldId id="363"/>
            <p14:sldId id="368"/>
            <p14:sldId id="367"/>
          </p14:sldIdLst>
        </p14:section>
        <p14:section name="Sección sin título" id="{F50EDC87-359E-44D5-B75F-8CE8C08C80B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003A00"/>
    <a:srgbClr val="008000"/>
    <a:srgbClr val="00693B"/>
    <a:srgbClr val="4F6228"/>
    <a:srgbClr val="4F6C3A"/>
    <a:srgbClr val="A5D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1646" autoAdjust="0"/>
  </p:normalViewPr>
  <p:slideViewPr>
    <p:cSldViewPr snapToGrid="0" snapToObjects="1">
      <p:cViewPr varScale="1">
        <p:scale>
          <a:sx n="29" d="100"/>
          <a:sy n="29" d="100"/>
        </p:scale>
        <p:origin x="-109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A3F4CE-39F4-1745-BE0F-E83CC0F0301C}" type="datetime1">
              <a:rPr lang="es-CL" smtClean="0"/>
              <a:pPr/>
              <a:t>13-04-2019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EBF1C2-E1DA-8444-AEDD-1DBEC2484F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04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E5BA15-E08F-B544-9124-26B6837DACEE}" type="datetime1">
              <a:rPr lang="es-CL" smtClean="0"/>
              <a:pPr/>
              <a:t>13-04-2019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6540E9-F49F-9741-A7A1-D5942B510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976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_bienest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" y="0"/>
            <a:ext cx="8815848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4629-5CF8-9445-810A-28891330A3ED}" type="datetime1">
              <a:rPr lang="es-CL" smtClean="0"/>
              <a:pPr/>
              <a:t>13-04-2019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4783667" y="3322638"/>
            <a:ext cx="3316111" cy="1813806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4416778" y="3407305"/>
            <a:ext cx="219053" cy="1644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692" y="233566"/>
            <a:ext cx="1008225" cy="1098514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61" y="3407305"/>
            <a:ext cx="1703954" cy="1644473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1509754" y="301937"/>
            <a:ext cx="34546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Carabineros de Chile</a:t>
            </a:r>
          </a:p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Dirección de Bienestar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32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fondo_bienest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" y="0"/>
            <a:ext cx="8815848" cy="6858000"/>
          </a:xfrm>
          <a:prstGeom prst="rect">
            <a:avLst/>
          </a:prstGeom>
        </p:spPr>
      </p:pic>
      <p:sp>
        <p:nvSpPr>
          <p:cNvPr id="15" name="Rectángulo 14"/>
          <p:cNvSpPr/>
          <p:nvPr userDrawn="1"/>
        </p:nvSpPr>
        <p:spPr>
          <a:xfrm>
            <a:off x="0" y="0"/>
            <a:ext cx="9144000" cy="105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14867" y="148167"/>
            <a:ext cx="7600244" cy="69144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14338" y="1425575"/>
            <a:ext cx="8229600" cy="4586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-35983"/>
            <a:ext cx="230903" cy="1093427"/>
          </a:xfrm>
          <a:prstGeom prst="rect">
            <a:avLst/>
          </a:prstGeom>
          <a:solidFill>
            <a:srgbClr val="4F62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Paralelogramo 11"/>
          <p:cNvSpPr/>
          <p:nvPr userDrawn="1"/>
        </p:nvSpPr>
        <p:spPr>
          <a:xfrm>
            <a:off x="8232597" y="6463048"/>
            <a:ext cx="902521" cy="406141"/>
          </a:xfrm>
          <a:prstGeom prst="parallelogram">
            <a:avLst/>
          </a:prstGeom>
          <a:solidFill>
            <a:srgbClr val="4F6C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 userDrawn="1"/>
        </p:nvSpPr>
        <p:spPr>
          <a:xfrm>
            <a:off x="8582422" y="6463050"/>
            <a:ext cx="561578" cy="406140"/>
          </a:xfrm>
          <a:prstGeom prst="rect">
            <a:avLst/>
          </a:prstGeom>
          <a:solidFill>
            <a:srgbClr val="4F6C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6"/>
          </p:nvPr>
        </p:nvSpPr>
        <p:spPr>
          <a:xfrm>
            <a:off x="8427978" y="6465773"/>
            <a:ext cx="633559" cy="365125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7F44EA8-5178-ED4A-9812-0C6A6D246B0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9056" y="148167"/>
            <a:ext cx="748592" cy="815630"/>
          </a:xfrm>
          <a:prstGeom prst="rect">
            <a:avLst/>
          </a:prstGeom>
        </p:spPr>
      </p:pic>
      <p:pic>
        <p:nvPicPr>
          <p:cNvPr id="19" name="Imagen 18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42" y="69892"/>
            <a:ext cx="949654" cy="9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4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ndo_bienest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" y="0"/>
            <a:ext cx="8815848" cy="68580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2983983" y="4333691"/>
            <a:ext cx="3197125" cy="1021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1460" y="2913942"/>
            <a:ext cx="1110112" cy="1209525"/>
          </a:xfrm>
          <a:prstGeom prst="rect">
            <a:avLst/>
          </a:prstGeom>
        </p:spPr>
      </p:pic>
      <p:pic>
        <p:nvPicPr>
          <p:cNvPr id="7" name="Imagen 6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75" y="2838404"/>
            <a:ext cx="1408275" cy="1359115"/>
          </a:xfrm>
          <a:prstGeom prst="rect">
            <a:avLst/>
          </a:prstGeom>
        </p:spPr>
      </p:pic>
      <p:sp>
        <p:nvSpPr>
          <p:cNvPr id="11" name="CuadroTexto 10"/>
          <p:cNvSpPr txBox="1"/>
          <p:nvPr userDrawn="1"/>
        </p:nvSpPr>
        <p:spPr>
          <a:xfrm>
            <a:off x="3090554" y="4466906"/>
            <a:ext cx="2948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Carabineros de Chile</a:t>
            </a:r>
          </a:p>
          <a:p>
            <a:pPr algn="ctr"/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Dirección de Bienestar</a:t>
            </a:r>
          </a:p>
        </p:txBody>
      </p:sp>
    </p:spTree>
    <p:extLst>
      <p:ext uri="{BB962C8B-B14F-4D97-AF65-F5344CB8AC3E}">
        <p14:creationId xmlns:p14="http://schemas.microsoft.com/office/powerpoint/2010/main" val="281591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A001-0A87-CC45-9443-08D275C986E8}" type="datetime1">
              <a:rPr lang="es-CL" smtClean="0"/>
              <a:pPr/>
              <a:t>13-04-2019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4EA8-5178-ED4A-9812-0C6A6D246B0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05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7059" y="1129553"/>
            <a:ext cx="6578131" cy="1738873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sz="3100" dirty="0" smtClean="0">
                <a:solidFill>
                  <a:srgbClr val="003A00"/>
                </a:solidFill>
              </a:rPr>
              <a:t>PROYECTOS DE TRABAJO COLABORATIVO COMO ESTRATEGIA DE CRECIMIENTO Y BIENESTAR 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ES" dirty="0"/>
          </a:p>
        </p:txBody>
      </p:sp>
      <p:pic>
        <p:nvPicPr>
          <p:cNvPr id="4" name="3 Imagen" descr="LOGOTIPO  COMUN JARD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226" y="3362477"/>
            <a:ext cx="2608821" cy="261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826" y="2868426"/>
            <a:ext cx="3958585" cy="369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97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solidFill>
                  <a:srgbClr val="005000"/>
                </a:solidFill>
              </a:rPr>
              <a:t>¿POR QUÉ GENERAR   PROYECTOS COLABORATIVOS ?</a:t>
            </a:r>
            <a:endParaRPr lang="es-CL" b="1" dirty="0">
              <a:solidFill>
                <a:srgbClr val="005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S" sz="2500" dirty="0" smtClean="0">
                <a:solidFill>
                  <a:prstClr val="black"/>
                </a:solidFill>
              </a:rPr>
              <a:t>Una estrategia para integrarnos e integrar a la comunidad compartiendo una meta en común: El bienestar infantil</a:t>
            </a:r>
          </a:p>
          <a:p>
            <a:pPr lvl="0" algn="just"/>
            <a:r>
              <a:rPr lang="es-ES" sz="2500" dirty="0" smtClean="0">
                <a:solidFill>
                  <a:prstClr val="black"/>
                </a:solidFill>
              </a:rPr>
              <a:t>Búsqueda </a:t>
            </a:r>
            <a:r>
              <a:rPr lang="es-ES" sz="2500" dirty="0">
                <a:solidFill>
                  <a:prstClr val="black"/>
                </a:solidFill>
              </a:rPr>
              <a:t>permanente de brindar una atención integral , desarrollando actividades  que impacten en el bienestar infantil ,  protejan y resguarden la calidad de vida  de los niños y niña  de los Jardines Infantiles Institucionales.</a:t>
            </a:r>
            <a:endParaRPr lang="es-CL" sz="2500" dirty="0">
              <a:solidFill>
                <a:prstClr val="black"/>
              </a:solidFill>
            </a:endParaRPr>
          </a:p>
          <a:p>
            <a:pPr lvl="0" algn="just"/>
            <a:r>
              <a:rPr lang="es-ES" sz="2500" dirty="0">
                <a:solidFill>
                  <a:prstClr val="black"/>
                </a:solidFill>
              </a:rPr>
              <a:t>Activar  redes </a:t>
            </a:r>
            <a:r>
              <a:rPr lang="es-ES" sz="2500" dirty="0" smtClean="0">
                <a:solidFill>
                  <a:prstClr val="black"/>
                </a:solidFill>
              </a:rPr>
              <a:t>sociales </a:t>
            </a:r>
            <a:r>
              <a:rPr lang="es-ES" sz="2500" dirty="0">
                <a:solidFill>
                  <a:prstClr val="black"/>
                </a:solidFill>
              </a:rPr>
              <a:t>conocer e interactuar con los actores sociales de la comunidad externa, en beneficio del bienestar y educación infantil velando por  la calidad del servicio educativo </a:t>
            </a:r>
            <a:r>
              <a:rPr lang="es-ES" sz="2500" dirty="0" smtClean="0">
                <a:solidFill>
                  <a:prstClr val="black"/>
                </a:solidFill>
              </a:rPr>
              <a:t>que se  </a:t>
            </a:r>
            <a:r>
              <a:rPr lang="es-ES" sz="2500" dirty="0">
                <a:solidFill>
                  <a:prstClr val="black"/>
                </a:solidFill>
              </a:rPr>
              <a:t>entrega</a:t>
            </a:r>
            <a:r>
              <a:rPr lang="es-ES" sz="2500" dirty="0" smtClean="0">
                <a:solidFill>
                  <a:prstClr val="black"/>
                </a:solidFill>
              </a:rPr>
              <a:t>.</a:t>
            </a:r>
          </a:p>
          <a:p>
            <a:pPr lvl="0" algn="just"/>
            <a:r>
              <a:rPr lang="es-ES" sz="25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Como  herramienta para potenciar y enriquecer el trabajo en equipo en los jardines infantiles institucionales compartiendo y creando  conocimiento, desarrollando habilidades y destrezas sociales y cooperativas</a:t>
            </a:r>
            <a:endParaRPr lang="es-CL" sz="25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75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05000"/>
                </a:solidFill>
              </a:rPr>
              <a:t>PROYECTOS  EXTRA INSTITUCIONAL</a:t>
            </a:r>
            <a:endParaRPr lang="es-CL" b="1" dirty="0">
              <a:solidFill>
                <a:srgbClr val="005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CL" sz="1800" b="1" i="1" dirty="0" smtClean="0">
              <a:solidFill>
                <a:srgbClr val="005000"/>
              </a:solidFill>
              <a:ea typeface="+mj-ea"/>
            </a:endParaRPr>
          </a:p>
          <a:p>
            <a:pPr marL="0" indent="0">
              <a:buNone/>
            </a:pPr>
            <a:r>
              <a:rPr lang="es-CL" sz="1800" b="1" i="1" dirty="0" smtClean="0">
                <a:solidFill>
                  <a:srgbClr val="005000"/>
                </a:solidFill>
                <a:ea typeface="+mj-ea"/>
              </a:rPr>
              <a:t>1.</a:t>
            </a:r>
            <a:r>
              <a:rPr lang="es-CL" sz="1600" b="1" i="1" dirty="0" smtClean="0">
                <a:solidFill>
                  <a:srgbClr val="005000"/>
                </a:solidFill>
                <a:ea typeface="+mj-ea"/>
              </a:rPr>
              <a:t>PROYECTO </a:t>
            </a:r>
            <a:r>
              <a:rPr lang="es-CL" sz="1600" b="1" i="1" dirty="0">
                <a:solidFill>
                  <a:srgbClr val="005000"/>
                </a:solidFill>
                <a:ea typeface="+mj-ea"/>
              </a:rPr>
              <a:t>PREVENTIVO EN SALUD BUCAL </a:t>
            </a:r>
            <a:r>
              <a:rPr lang="es-CL" sz="1600" b="1" i="1" dirty="0" smtClean="0">
                <a:solidFill>
                  <a:srgbClr val="005000"/>
                </a:solidFill>
                <a:ea typeface="+mj-ea"/>
              </a:rPr>
              <a:t> CESFAM </a:t>
            </a:r>
            <a:r>
              <a:rPr lang="es-CL" sz="1600" b="1" i="1" dirty="0">
                <a:solidFill>
                  <a:srgbClr val="005000"/>
                </a:solidFill>
                <a:ea typeface="+mj-ea"/>
              </a:rPr>
              <a:t>– JARDINES INFANTILES DE </a:t>
            </a:r>
            <a:r>
              <a:rPr lang="es-CL" sz="1600" b="1" i="1" dirty="0" smtClean="0">
                <a:solidFill>
                  <a:srgbClr val="005000"/>
                </a:solidFill>
                <a:ea typeface="+mj-ea"/>
              </a:rPr>
              <a:t>CARABINEROS</a:t>
            </a:r>
          </a:p>
          <a:p>
            <a:pPr algn="just"/>
            <a:r>
              <a:rPr lang="es-CL" sz="1600" b="1" i="1" dirty="0">
                <a:solidFill>
                  <a:srgbClr val="005000"/>
                </a:solidFill>
              </a:rPr>
              <a:t>EQUIPO PARTICIPANTE: </a:t>
            </a:r>
            <a:r>
              <a:rPr lang="es-CL" sz="1600" dirty="0" smtClean="0">
                <a:solidFill>
                  <a:prstClr val="black"/>
                </a:solidFill>
              </a:rPr>
              <a:t>Odontólogos</a:t>
            </a:r>
            <a:r>
              <a:rPr lang="es-CL" sz="1600" dirty="0">
                <a:solidFill>
                  <a:prstClr val="black"/>
                </a:solidFill>
              </a:rPr>
              <a:t>, </a:t>
            </a:r>
            <a:r>
              <a:rPr lang="es-CL" sz="1600" dirty="0" smtClean="0">
                <a:solidFill>
                  <a:prstClr val="black"/>
                </a:solidFill>
              </a:rPr>
              <a:t>Asistente Dental</a:t>
            </a:r>
            <a:r>
              <a:rPr lang="es-CL" sz="1600" dirty="0">
                <a:solidFill>
                  <a:prstClr val="black"/>
                </a:solidFill>
              </a:rPr>
              <a:t>, </a:t>
            </a:r>
            <a:r>
              <a:rPr lang="es-CL" sz="1600" dirty="0" smtClean="0">
                <a:solidFill>
                  <a:prstClr val="black"/>
                </a:solidFill>
              </a:rPr>
              <a:t>Asistente Social </a:t>
            </a:r>
            <a:r>
              <a:rPr lang="es-CL" sz="1600" dirty="0">
                <a:solidFill>
                  <a:prstClr val="black"/>
                </a:solidFill>
              </a:rPr>
              <a:t>del Cesfam y Coordinadora Pedagógica Jardines, Directoras,   Equipo de  Sala y Padres y Apoderados </a:t>
            </a:r>
            <a:r>
              <a:rPr lang="es-CL" sz="1700" dirty="0">
                <a:solidFill>
                  <a:prstClr val="black"/>
                </a:solidFill>
              </a:rPr>
              <a:t>de los Jardines Infantiles de </a:t>
            </a:r>
            <a:r>
              <a:rPr lang="es-CL" sz="1700" dirty="0" smtClean="0">
                <a:solidFill>
                  <a:prstClr val="black"/>
                </a:solidFill>
              </a:rPr>
              <a:t>Carabineros.</a:t>
            </a:r>
          </a:p>
          <a:p>
            <a:pPr algn="just"/>
            <a:endParaRPr lang="es-CL" sz="1700" dirty="0" smtClean="0">
              <a:solidFill>
                <a:prstClr val="black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CL" sz="1800" b="1" i="1" dirty="0" smtClean="0">
                <a:solidFill>
                  <a:srgbClr val="005000"/>
                </a:solidFill>
                <a:ea typeface="+mj-ea"/>
              </a:rPr>
              <a:t> 2</a:t>
            </a:r>
            <a:r>
              <a:rPr lang="es-CL" sz="1600" b="1" i="1" dirty="0" smtClean="0">
                <a:solidFill>
                  <a:srgbClr val="005000"/>
                </a:solidFill>
                <a:ea typeface="+mj-ea"/>
              </a:rPr>
              <a:t>.-PROYECTO </a:t>
            </a:r>
            <a:r>
              <a:rPr lang="es-CL" sz="1600" b="1" dirty="0">
                <a:solidFill>
                  <a:srgbClr val="005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TALLER “CRIANZA CON APEGO” OFICINA DE </a:t>
            </a:r>
            <a:r>
              <a:rPr lang="es-CL" sz="1600" b="1" dirty="0" smtClean="0">
                <a:solidFill>
                  <a:srgbClr val="005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PROTECCION </a:t>
            </a:r>
            <a:r>
              <a:rPr lang="es-CL" sz="1600" b="1" dirty="0">
                <a:solidFill>
                  <a:srgbClr val="005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DERECHOS DE LA INFANCIA, DE LA ILUSTRE MUNICIPALIDAD DE </a:t>
            </a:r>
            <a:r>
              <a:rPr lang="es-CL" sz="1600" b="1" dirty="0" smtClean="0">
                <a:solidFill>
                  <a:srgbClr val="005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SANTIAGO- JARDINES INFANTILES DE CARABINEROS.</a:t>
            </a:r>
            <a:endParaRPr lang="es-CL" sz="1600" b="1" dirty="0">
              <a:solidFill>
                <a:srgbClr val="005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1600" b="1" i="1" dirty="0">
                <a:solidFill>
                  <a:srgbClr val="005000"/>
                </a:solidFill>
              </a:rPr>
              <a:t>EQUIPO </a:t>
            </a:r>
            <a:r>
              <a:rPr lang="es-CL" sz="1600" b="1" i="1" dirty="0" smtClean="0">
                <a:solidFill>
                  <a:srgbClr val="005000"/>
                </a:solidFill>
              </a:rPr>
              <a:t>PARTICIPANTE : </a:t>
            </a:r>
            <a:r>
              <a:rPr lang="es-CL" sz="1600" dirty="0" smtClean="0">
                <a:solidFill>
                  <a:schemeClr val="tx1"/>
                </a:solidFill>
              </a:rPr>
              <a:t>Socióloga, Antropóloga, Educador Social ,Psicóloga, de la Oficina de Protección de Derechos de la Infancia (OPD),  Educadoras, Técnicos,  de párvulos, Directora, Apoderados del Jardín Infantil.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36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i="1" dirty="0" smtClean="0">
                <a:solidFill>
                  <a:srgbClr val="005000"/>
                </a:solidFill>
              </a:rPr>
              <a:t>PROYECTOS INTERNOS</a:t>
            </a:r>
            <a:endParaRPr lang="es-CL" b="1" i="1" dirty="0">
              <a:solidFill>
                <a:srgbClr val="005000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s-CL" sz="1600" b="1" i="1" dirty="0" smtClean="0">
                <a:solidFill>
                  <a:srgbClr val="005000"/>
                </a:solidFill>
              </a:rPr>
              <a:t>3</a:t>
            </a:r>
            <a:r>
              <a:rPr lang="es-CL" sz="1600" b="1" i="1" dirty="0">
                <a:solidFill>
                  <a:srgbClr val="005000"/>
                </a:solidFill>
              </a:rPr>
              <a:t>.- PROYECTO CANOTERAPIA INFANTIL PARA FAVORECER LA CREATIVIDAD, EL DESARROLLO INTEGRAL DE LOS NIÑOS Y NIÑAS, POTENCIANDO LAS HABILIDADES  SOCIALES Y DE INTEGRACIÓN VISOMOTORA.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CL" sz="1600" b="1" i="1" dirty="0">
                <a:solidFill>
                  <a:srgbClr val="005000"/>
                </a:solidFill>
              </a:rPr>
              <a:t>EQUIPO PARTICIPANTE: </a:t>
            </a:r>
            <a:r>
              <a:rPr lang="es-CL" sz="1600" dirty="0">
                <a:solidFill>
                  <a:prstClr val="black"/>
                </a:solidFill>
              </a:rPr>
              <a:t>Terapeuta ocupacional, Kinesióloga, Educadora Diferencial, ),  Educadoras, Técnicos,  de párvulos, Directora, Apoderados del Jardín </a:t>
            </a:r>
            <a:r>
              <a:rPr lang="es-CL" sz="1600" dirty="0" smtClean="0">
                <a:solidFill>
                  <a:prstClr val="black"/>
                </a:solidFill>
              </a:rPr>
              <a:t>Infantil</a:t>
            </a:r>
          </a:p>
          <a:p>
            <a:pPr marL="0" lvl="0" indent="0" algn="just">
              <a:buNone/>
            </a:pPr>
            <a:endParaRPr lang="es-CL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0" indent="0" algn="just">
              <a:buNone/>
            </a:pPr>
            <a:r>
              <a:rPr lang="es-CL" sz="1600" b="1" i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4.- PROYECTO “PROGRAMA </a:t>
            </a:r>
            <a:r>
              <a:rPr lang="es-CL" sz="1600" b="1" i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IDENTIDAD Y EQUIDAD DE GÉNERO (PIEG)” </a:t>
            </a:r>
            <a:r>
              <a:rPr lang="es-CL" sz="1600" b="1" i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“Manual de apoyo a </a:t>
            </a:r>
            <a:r>
              <a:rPr lang="es-CL" sz="1600" b="1" i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labor pedagógica de las profesionales y técnicos y </a:t>
            </a:r>
            <a:r>
              <a:rPr lang="es-CL" sz="1600" b="1" i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permite  clarificar </a:t>
            </a:r>
            <a:r>
              <a:rPr lang="es-CL" sz="1600" b="1" i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estrategias para otorgar condiciones de aprendizaje activo e igual para todos y </a:t>
            </a:r>
            <a:r>
              <a:rPr lang="es-CL" sz="1600" b="1" i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todas”</a:t>
            </a:r>
            <a:endParaRPr lang="es-CL" sz="1600" b="1" i="1" dirty="0">
              <a:solidFill>
                <a:srgbClr val="005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600" b="1" i="1" dirty="0">
                <a:solidFill>
                  <a:srgbClr val="005000"/>
                </a:solidFill>
              </a:rPr>
              <a:t>EQUIPO </a:t>
            </a:r>
            <a:r>
              <a:rPr lang="es-CL" sz="1600" b="1" i="1" dirty="0" smtClean="0">
                <a:solidFill>
                  <a:srgbClr val="005000"/>
                </a:solidFill>
              </a:rPr>
              <a:t>PARTICIPANTE</a:t>
            </a:r>
            <a:r>
              <a:rPr lang="es-CL" sz="1600" dirty="0" smtClean="0">
                <a:solidFill>
                  <a:schemeClr val="tx1"/>
                </a:solidFill>
              </a:rPr>
              <a:t>: Directoras, educadoras, técnicos y familias de todos lo jardines infantiles institucionales.</a:t>
            </a:r>
          </a:p>
          <a:p>
            <a:pPr marL="0" indent="0">
              <a:buNone/>
            </a:pPr>
            <a:r>
              <a:rPr lang="es-CL" sz="1600" b="1" i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5.PROYECTO INTEGRACION PADRES(PIP</a:t>
            </a:r>
            <a:r>
              <a:rPr lang="es-CL" sz="1600" b="1" i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CL" sz="1600" b="1" i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invita  a los padres o apoderados a presentar un Proyecto para el Jardín Infantil  (social, de su especialidad, etc.)</a:t>
            </a:r>
          </a:p>
          <a:p>
            <a:r>
              <a:rPr lang="es-CL" sz="1600" b="1" i="1" dirty="0">
                <a:solidFill>
                  <a:srgbClr val="005000"/>
                </a:solidFill>
              </a:rPr>
              <a:t>EQUIPO </a:t>
            </a:r>
            <a:r>
              <a:rPr lang="es-CL" sz="1600" b="1" i="1" dirty="0" smtClean="0">
                <a:solidFill>
                  <a:srgbClr val="005000"/>
                </a:solidFill>
              </a:rPr>
              <a:t>PARTICIPANTE: </a:t>
            </a:r>
            <a:r>
              <a:rPr lang="es-CL" sz="1600" dirty="0" smtClean="0">
                <a:solidFill>
                  <a:schemeClr val="tx1"/>
                </a:solidFill>
              </a:rPr>
              <a:t>Los padres, niños/as, personal de sala. </a:t>
            </a:r>
          </a:p>
          <a:p>
            <a:pPr marL="0" indent="0">
              <a:buNone/>
            </a:pPr>
            <a:r>
              <a:rPr lang="es-CL" sz="1600" b="1" i="1" dirty="0" smtClean="0">
                <a:solidFill>
                  <a:srgbClr val="005000"/>
                </a:solidFill>
              </a:rPr>
              <a:t>      </a:t>
            </a:r>
            <a:r>
              <a:rPr lang="es-CL" sz="1600" i="1" dirty="0" smtClean="0">
                <a:solidFill>
                  <a:schemeClr val="tx1"/>
                </a:solidFill>
              </a:rPr>
              <a:t>Experiencia: Un papa presento proyecto de seguridad vial  de títeres para los </a:t>
            </a:r>
          </a:p>
          <a:p>
            <a:pPr marL="0" indent="0">
              <a:buNone/>
            </a:pPr>
            <a:r>
              <a:rPr lang="es-CL" sz="1600" i="1" dirty="0">
                <a:solidFill>
                  <a:schemeClr val="tx1"/>
                </a:solidFill>
              </a:rPr>
              <a:t> </a:t>
            </a:r>
            <a:r>
              <a:rPr lang="es-CL" sz="1600" i="1" dirty="0" smtClean="0">
                <a:solidFill>
                  <a:schemeClr val="tx1"/>
                </a:solidFill>
              </a:rPr>
              <a:t>     niños/as del Jardín Infantil; Una mama que es odontóloga  presento un proyecto</a:t>
            </a:r>
          </a:p>
          <a:p>
            <a:pPr marL="0" indent="0">
              <a:buNone/>
            </a:pPr>
            <a:r>
              <a:rPr lang="es-CL" sz="1600" i="1" dirty="0">
                <a:solidFill>
                  <a:schemeClr val="tx1"/>
                </a:solidFill>
              </a:rPr>
              <a:t> </a:t>
            </a:r>
            <a:r>
              <a:rPr lang="es-CL" sz="1600" i="1" dirty="0" smtClean="0">
                <a:solidFill>
                  <a:schemeClr val="tx1"/>
                </a:solidFill>
              </a:rPr>
              <a:t>      social para un  hogar de niños/as ella llevo cepillos y pasta de dientes para todos y </a:t>
            </a:r>
          </a:p>
          <a:p>
            <a:pPr marL="0" indent="0">
              <a:buNone/>
            </a:pPr>
            <a:r>
              <a:rPr lang="es-CL" sz="1600" i="1" dirty="0">
                <a:solidFill>
                  <a:schemeClr val="tx1"/>
                </a:solidFill>
              </a:rPr>
              <a:t> </a:t>
            </a:r>
            <a:r>
              <a:rPr lang="es-CL" sz="1600" i="1" dirty="0" smtClean="0">
                <a:solidFill>
                  <a:schemeClr val="tx1"/>
                </a:solidFill>
              </a:rPr>
              <a:t>     los demás  padres   jardín   recolectaron ropa y útiles escolares. Los niños/as</a:t>
            </a:r>
          </a:p>
          <a:p>
            <a:pPr marL="0" indent="0">
              <a:buNone/>
            </a:pPr>
            <a:r>
              <a:rPr lang="es-CL" sz="1600" i="1" dirty="0">
                <a:solidFill>
                  <a:schemeClr val="tx1"/>
                </a:solidFill>
              </a:rPr>
              <a:t> </a:t>
            </a:r>
            <a:r>
              <a:rPr lang="es-CL" sz="1600" i="1" dirty="0" smtClean="0">
                <a:solidFill>
                  <a:schemeClr val="tx1"/>
                </a:solidFill>
              </a:rPr>
              <a:t>     hicieron cuentos para regalarles . Los padres hacen contactos, se organizan y los que </a:t>
            </a:r>
          </a:p>
          <a:p>
            <a:pPr marL="0" indent="0">
              <a:buNone/>
            </a:pPr>
            <a:r>
              <a:rPr lang="es-CL" sz="1600" i="1" dirty="0">
                <a:solidFill>
                  <a:schemeClr val="tx1"/>
                </a:solidFill>
              </a:rPr>
              <a:t> </a:t>
            </a:r>
            <a:r>
              <a:rPr lang="es-CL" sz="1600" i="1" dirty="0" smtClean="0">
                <a:solidFill>
                  <a:schemeClr val="tx1"/>
                </a:solidFill>
              </a:rPr>
              <a:t>       pueden acompañan a sus hijos/as en </a:t>
            </a:r>
            <a:r>
              <a:rPr lang="es-CL" sz="1600" i="1" smtClean="0">
                <a:solidFill>
                  <a:schemeClr val="tx1"/>
                </a:solidFill>
              </a:rPr>
              <a:t>las visitas..</a:t>
            </a:r>
            <a:endParaRPr lang="es-CL" sz="1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792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1800" b="1" i="1" dirty="0">
                <a:solidFill>
                  <a:srgbClr val="005000"/>
                </a:solidFill>
              </a:rPr>
              <a:t>PROYECTO PREVENTIVO EN SALUD BUCAL </a:t>
            </a:r>
            <a:br>
              <a:rPr lang="es-CL" sz="1800" b="1" i="1" dirty="0">
                <a:solidFill>
                  <a:srgbClr val="005000"/>
                </a:solidFill>
              </a:rPr>
            </a:br>
            <a:r>
              <a:rPr lang="es-CL" sz="1800" b="1" i="1" dirty="0">
                <a:solidFill>
                  <a:srgbClr val="005000"/>
                </a:solidFill>
              </a:rPr>
              <a:t>CESFAM – JARDINES INFANTILES DE CARABINEROS</a:t>
            </a:r>
            <a:endParaRPr lang="es-CL" sz="2000" b="1" dirty="0">
              <a:solidFill>
                <a:srgbClr val="005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s-CL" sz="19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I.- </a:t>
            </a:r>
            <a:r>
              <a:rPr lang="es-CL" sz="17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  <a:t>IDENTIFICACION DEL PROYECTO</a:t>
            </a:r>
            <a:r>
              <a:rPr lang="es-CL" sz="1900" b="1" i="1" dirty="0" smtClean="0">
                <a:solidFill>
                  <a:srgbClr val="005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CL" sz="1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CL" sz="19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“Prevención y cuidado bucal” </a:t>
            </a:r>
            <a:r>
              <a:rPr lang="es-CL" sz="1900" dirty="0">
                <a:solidFill>
                  <a:prstClr val="black"/>
                </a:solidFill>
              </a:rPr>
              <a:t> Un trabajo colaborativo entre los Jardines Infantiles de Carabineros y el  </a:t>
            </a:r>
            <a:r>
              <a:rPr lang="es-CL" sz="1900" i="1" dirty="0">
                <a:solidFill>
                  <a:prstClr val="black"/>
                </a:solidFill>
              </a:rPr>
              <a:t>Cesfam Santiago  </a:t>
            </a:r>
            <a:r>
              <a:rPr lang="es-CL" sz="1900" i="1" dirty="0" smtClean="0">
                <a:solidFill>
                  <a:prstClr val="black"/>
                </a:solidFill>
              </a:rPr>
              <a:t>Occidente</a:t>
            </a:r>
          </a:p>
          <a:p>
            <a:pPr lvl="0" algn="just">
              <a:buNone/>
            </a:pPr>
            <a:r>
              <a:rPr lang="es-CL" sz="1600" b="1" i="1" dirty="0" smtClean="0">
                <a:solidFill>
                  <a:srgbClr val="005000"/>
                </a:solidFill>
              </a:rPr>
              <a:t>II.- </a:t>
            </a:r>
            <a:r>
              <a:rPr lang="es-CL" sz="1600" b="1" i="1" dirty="0">
                <a:solidFill>
                  <a:srgbClr val="005000"/>
                </a:solidFill>
              </a:rPr>
              <a:t>OBJETIVO GENERAL</a:t>
            </a:r>
            <a:endParaRPr lang="es-CL" sz="1600" b="1" dirty="0">
              <a:solidFill>
                <a:srgbClr val="005000"/>
              </a:solidFill>
            </a:endParaRPr>
          </a:p>
          <a:p>
            <a:pPr lvl="0" algn="just">
              <a:buNone/>
            </a:pPr>
            <a:r>
              <a:rPr lang="es-CL" sz="1600" b="1" dirty="0">
                <a:solidFill>
                  <a:prstClr val="black"/>
                </a:solidFill>
              </a:rPr>
              <a:t>      </a:t>
            </a:r>
            <a:r>
              <a:rPr lang="es-CL" sz="1800" dirty="0">
                <a:solidFill>
                  <a:prstClr val="black"/>
                </a:solidFill>
              </a:rPr>
              <a:t>Mantener y mejorar la salud Mantener y mejorar la salud bucal de la población parvularia perteneciente a la red de Jardines de Carabineros de Chile, a través de la promoción de hábitos saludables, y la aplicación de medidas de protección específicas.</a:t>
            </a:r>
            <a:endParaRPr lang="es-CL" sz="1800" b="1" i="1" dirty="0">
              <a:solidFill>
                <a:prstClr val="black"/>
              </a:solidFill>
            </a:endParaRPr>
          </a:p>
          <a:p>
            <a:pPr lvl="0"/>
            <a:endParaRPr lang="es-CL" sz="1600" b="1" i="1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s-CL" sz="1600" b="1" i="1" dirty="0">
                <a:solidFill>
                  <a:srgbClr val="005000"/>
                </a:solidFill>
              </a:rPr>
              <a:t> </a:t>
            </a:r>
            <a:r>
              <a:rPr lang="es-CL" sz="1600" b="1" i="1" dirty="0" smtClean="0">
                <a:solidFill>
                  <a:srgbClr val="005000"/>
                </a:solidFill>
              </a:rPr>
              <a:t>III.- </a:t>
            </a:r>
            <a:r>
              <a:rPr lang="es-CL" sz="1600" b="1" i="1" dirty="0">
                <a:solidFill>
                  <a:srgbClr val="005000"/>
                </a:solidFill>
              </a:rPr>
              <a:t>OBJETIVOS ESPECIFICOS</a:t>
            </a:r>
            <a:r>
              <a:rPr lang="es-CL" sz="1600" dirty="0">
                <a:solidFill>
                  <a:srgbClr val="005000"/>
                </a:solidFill>
              </a:rPr>
              <a:t> </a:t>
            </a:r>
          </a:p>
          <a:p>
            <a:pPr lvl="0"/>
            <a:r>
              <a:rPr lang="es-CL" sz="1800" dirty="0">
                <a:solidFill>
                  <a:prstClr val="black"/>
                </a:solidFill>
              </a:rPr>
              <a:t>- Entregar información sobre los cuidados en salud bucal que deben tener los niños y niñas. </a:t>
            </a:r>
          </a:p>
          <a:p>
            <a:pPr lvl="0">
              <a:buNone/>
            </a:pPr>
            <a:r>
              <a:rPr lang="es-CL" sz="1800" dirty="0">
                <a:solidFill>
                  <a:prstClr val="black"/>
                </a:solidFill>
              </a:rPr>
              <a:t> </a:t>
            </a:r>
          </a:p>
          <a:p>
            <a:pPr lvl="0"/>
            <a:r>
              <a:rPr lang="es-CL" sz="1800" dirty="0">
                <a:solidFill>
                  <a:prstClr val="black"/>
                </a:solidFill>
              </a:rPr>
              <a:t>- Realizar examen de salud bucal a los niños y niñas pertenecientes a la red de jardines de Carabineros de Chile. </a:t>
            </a:r>
          </a:p>
          <a:p>
            <a:pPr lvl="0"/>
            <a:endParaRPr lang="es-CL" sz="1800" dirty="0">
              <a:solidFill>
                <a:prstClr val="black"/>
              </a:solidFill>
            </a:endParaRPr>
          </a:p>
          <a:p>
            <a:pPr lvl="0"/>
            <a:r>
              <a:rPr lang="es-CL" sz="1800" dirty="0">
                <a:solidFill>
                  <a:prstClr val="black"/>
                </a:solidFill>
              </a:rPr>
              <a:t>- Aplicación de flúor barniz en niños y niñas pertenecientes a la red de jardines de Carabineros de Chile.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940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1800" b="1" i="1" dirty="0" smtClean="0">
                <a:solidFill>
                  <a:srgbClr val="005000"/>
                </a:solidFill>
              </a:rPr>
              <a:t>PROYECTO PREVENTIVO EN SALUD BUCAL </a:t>
            </a:r>
            <a:br>
              <a:rPr lang="es-CL" sz="1800" b="1" i="1" dirty="0" smtClean="0">
                <a:solidFill>
                  <a:srgbClr val="005000"/>
                </a:solidFill>
              </a:rPr>
            </a:br>
            <a:r>
              <a:rPr lang="es-CL" sz="1800" b="1" i="1" dirty="0" smtClean="0">
                <a:solidFill>
                  <a:srgbClr val="005000"/>
                </a:solidFill>
              </a:rPr>
              <a:t>CESFAM – JARDINES INFANTILES DE CARABINEROS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CL" b="1" i="1" dirty="0" smtClean="0">
                <a:solidFill>
                  <a:schemeClr val="tx1"/>
                </a:solidFill>
              </a:rPr>
              <a:t> </a:t>
            </a:r>
            <a:r>
              <a:rPr lang="es-CL" sz="1600" b="1" i="1" dirty="0" smtClean="0">
                <a:solidFill>
                  <a:srgbClr val="005000"/>
                </a:solidFill>
              </a:rPr>
              <a:t>IV.-DURACION</a:t>
            </a:r>
            <a:r>
              <a:rPr lang="es-CL" sz="1600" b="1" dirty="0" smtClean="0">
                <a:solidFill>
                  <a:srgbClr val="005000"/>
                </a:solidFill>
              </a:rPr>
              <a:t>:</a:t>
            </a:r>
          </a:p>
          <a:p>
            <a:r>
              <a:rPr lang="es-CL" sz="1600" b="1" dirty="0" smtClean="0">
                <a:solidFill>
                  <a:schemeClr val="tx1"/>
                </a:solidFill>
              </a:rPr>
              <a:t> </a:t>
            </a:r>
            <a:r>
              <a:rPr lang="es-CL" sz="1600" dirty="0" smtClean="0">
                <a:solidFill>
                  <a:schemeClr val="tx1"/>
                </a:solidFill>
              </a:rPr>
              <a:t>Dicho proyecto tendrá una duración de 8 meses, comenzando en el mes de Abril del presente año y terminando en el mes de diciembre del 2019</a:t>
            </a:r>
          </a:p>
          <a:p>
            <a:pPr>
              <a:buNone/>
            </a:pPr>
            <a:r>
              <a:rPr lang="es-CL" sz="1600" b="1" i="1" dirty="0" smtClean="0">
                <a:solidFill>
                  <a:srgbClr val="005000"/>
                </a:solidFill>
              </a:rPr>
              <a:t>V.-EQUIPO PARTICIPANTE: </a:t>
            </a:r>
            <a:r>
              <a:rPr lang="es-CL" sz="1600" dirty="0" smtClean="0">
                <a:solidFill>
                  <a:schemeClr val="tx1"/>
                </a:solidFill>
              </a:rPr>
              <a:t>odontólogos, asistente dental, asistente social del Cesfam y Coordinadora Pedagógica Jardines, Directoras,   Equipo de  Sala y Padres y Apoderados </a:t>
            </a:r>
            <a:r>
              <a:rPr lang="es-CL" sz="1700" dirty="0" smtClean="0">
                <a:solidFill>
                  <a:schemeClr val="tx1"/>
                </a:solidFill>
              </a:rPr>
              <a:t>de los Jardines Infantiles de Carabineros.</a:t>
            </a:r>
          </a:p>
          <a:p>
            <a:pPr lvl="0">
              <a:buNone/>
            </a:pPr>
            <a:r>
              <a:rPr lang="es-CL" sz="1700" b="1" i="1" dirty="0" smtClean="0">
                <a:solidFill>
                  <a:srgbClr val="005000"/>
                </a:solidFill>
              </a:rPr>
              <a:t>VI.-.- </a:t>
            </a:r>
            <a:r>
              <a:rPr lang="es-CL" sz="1600" b="1" i="1" dirty="0">
                <a:solidFill>
                  <a:srgbClr val="005000"/>
                </a:solidFill>
              </a:rPr>
              <a:t>ACTIVIDADES A REALIZAR</a:t>
            </a:r>
            <a:endParaRPr lang="es-CL" sz="1600" b="1" dirty="0">
              <a:solidFill>
                <a:srgbClr val="005000"/>
              </a:solidFill>
            </a:endParaRPr>
          </a:p>
          <a:p>
            <a:pPr lvl="0" algn="just"/>
            <a:r>
              <a:rPr lang="es-CL" sz="1700" b="1" dirty="0">
                <a:solidFill>
                  <a:prstClr val="black"/>
                </a:solidFill>
              </a:rPr>
              <a:t>Sesión educativa: </a:t>
            </a:r>
            <a:r>
              <a:rPr lang="es-CL" sz="1700" dirty="0">
                <a:solidFill>
                  <a:prstClr val="black"/>
                </a:solidFill>
              </a:rPr>
              <a:t>Se entiende por sesión educativa a aquella actividad destinada a incrementar los conocimientos, desarrollar habilidades y destrezas de los participantes para incorporar conductas saludables en salud bucal.</a:t>
            </a:r>
          </a:p>
          <a:p>
            <a:pPr lvl="0" algn="just"/>
            <a:r>
              <a:rPr lang="es-CL" sz="1700" b="1" dirty="0">
                <a:solidFill>
                  <a:prstClr val="black"/>
                </a:solidFill>
              </a:rPr>
              <a:t>Examen de Salud Bucal: </a:t>
            </a:r>
            <a:r>
              <a:rPr lang="es-CL" sz="1700" dirty="0">
                <a:solidFill>
                  <a:prstClr val="black"/>
                </a:solidFill>
              </a:rPr>
              <a:t>Corresponde a la acción clínica realizada por el odontólogo en el cual se evalúa el estado dentario de los niños y niñas. Se utilizará un cintillo-linterna</a:t>
            </a:r>
          </a:p>
          <a:p>
            <a:pPr lvl="0" algn="just"/>
            <a:r>
              <a:rPr lang="es-CL" sz="1700" b="1" dirty="0">
                <a:solidFill>
                  <a:prstClr val="black"/>
                </a:solidFill>
              </a:rPr>
              <a:t>A</a:t>
            </a:r>
            <a:r>
              <a:rPr lang="es-CL" sz="1700" b="1" dirty="0" smtClean="0">
                <a:solidFill>
                  <a:prstClr val="black"/>
                </a:solidFill>
              </a:rPr>
              <a:t>plicaciones </a:t>
            </a:r>
            <a:r>
              <a:rPr lang="es-CL" sz="1700" b="1" dirty="0">
                <a:solidFill>
                  <a:prstClr val="black"/>
                </a:solidFill>
              </a:rPr>
              <a:t>de flúor barniz por año a niñas y niños: </a:t>
            </a:r>
            <a:r>
              <a:rPr lang="es-CL" sz="1700" dirty="0">
                <a:solidFill>
                  <a:prstClr val="black"/>
                </a:solidFill>
              </a:rPr>
              <a:t>Se entiende como la aplicación de fluoruros realizada en niños y niñas individualmente en la superficie de los dientes, mediante barniz de flúor, en concentración de 5% de fluoruro.</a:t>
            </a:r>
            <a:endParaRPr lang="es-CL" sz="17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414338" y="1425575"/>
            <a:ext cx="8229600" cy="5040198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" y="1425575"/>
            <a:ext cx="2128838" cy="2480675"/>
          </a:xfrm>
          <a:prstGeom prst="rect">
            <a:avLst/>
          </a:prstGeom>
          <a:noFill/>
          <a:ln w="9525">
            <a:solidFill>
              <a:srgbClr val="003A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9" y="1425576"/>
            <a:ext cx="1937114" cy="2274887"/>
          </a:xfrm>
          <a:prstGeom prst="rect">
            <a:avLst/>
          </a:prstGeom>
          <a:noFill/>
          <a:ln w="9525">
            <a:solidFill>
              <a:srgbClr val="005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7975" y="1425576"/>
            <a:ext cx="1985963" cy="2342524"/>
          </a:xfrm>
          <a:prstGeom prst="rect">
            <a:avLst/>
          </a:prstGeom>
          <a:noFill/>
          <a:ln w="9525">
            <a:solidFill>
              <a:srgbClr val="00500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1975" y="4070236"/>
            <a:ext cx="1966109" cy="2395537"/>
          </a:xfrm>
          <a:prstGeom prst="rect">
            <a:avLst/>
          </a:prstGeom>
          <a:noFill/>
          <a:ln w="9525">
            <a:solidFill>
              <a:srgbClr val="005000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2075" y="4070236"/>
            <a:ext cx="2001984" cy="2395537"/>
          </a:xfrm>
          <a:prstGeom prst="rect">
            <a:avLst/>
          </a:prstGeom>
          <a:noFill/>
          <a:ln w="9525">
            <a:solidFill>
              <a:srgbClr val="005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BIENEST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3281</TotalTime>
  <Words>681</Words>
  <Application>Microsoft Office PowerPoint</Application>
  <PresentationFormat>Presentación en pantalla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PLANTILLA_BIENESTAR</vt:lpstr>
      <vt:lpstr>  PROYECTOS DE TRABAJO COLABORATIVO COMO ESTRATEGIA DE CRECIMIENTO Y BIENESTAR   </vt:lpstr>
      <vt:lpstr>¿POR QUÉ GENERAR   PROYECTOS COLABORATIVOS ?</vt:lpstr>
      <vt:lpstr>PROYECTOS  EXTRA INSTITUCIONAL</vt:lpstr>
      <vt:lpstr>PROYECTOS INTERNOS</vt:lpstr>
      <vt:lpstr>PROYECTO PREVENTIVO EN SALUD BUCAL  CESFAM – JARDINES INFANTILES DE CARABINEROS</vt:lpstr>
      <vt:lpstr>PROYECTO PREVENTIVO EN SALUD BUCAL  CESFAM – JARDINES INFANTILES DE CARABINEROS</vt:lpstr>
      <vt:lpstr>Presentación de PowerPoint</vt:lpstr>
      <vt:lpstr>Presentación de PowerPoint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Carola</dc:creator>
  <cp:lastModifiedBy>maite</cp:lastModifiedBy>
  <cp:revision>354</cp:revision>
  <cp:lastPrinted>2018-03-26T19:16:52Z</cp:lastPrinted>
  <dcterms:created xsi:type="dcterms:W3CDTF">2014-12-26T11:44:58Z</dcterms:created>
  <dcterms:modified xsi:type="dcterms:W3CDTF">2019-04-14T02:25:32Z</dcterms:modified>
</cp:coreProperties>
</file>