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0" r:id="rId3"/>
    <p:sldId id="291" r:id="rId4"/>
    <p:sldId id="271" r:id="rId5"/>
    <p:sldId id="301" r:id="rId6"/>
    <p:sldId id="295" r:id="rId7"/>
    <p:sldId id="296" r:id="rId8"/>
    <p:sldId id="297" r:id="rId9"/>
    <p:sldId id="298" r:id="rId10"/>
    <p:sldId id="294" r:id="rId11"/>
    <p:sldId id="318" r:id="rId12"/>
    <p:sldId id="299" r:id="rId13"/>
    <p:sldId id="300" r:id="rId14"/>
    <p:sldId id="303" r:id="rId15"/>
  </p:sldIdLst>
  <p:sldSz cx="9144000" cy="6858000" type="screen4x3"/>
  <p:notesSz cx="7102475" cy="9388475"/>
  <p:defaultTextStyle>
    <a:defPPr>
      <a:defRPr lang="es-C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FF"/>
    <a:srgbClr val="4D7620"/>
    <a:srgbClr val="92D050"/>
    <a:srgbClr val="4F81B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17" autoAdjust="0"/>
    <p:restoredTop sz="94660" autoAdjust="0"/>
  </p:normalViewPr>
  <p:slideViewPr>
    <p:cSldViewPr>
      <p:cViewPr>
        <p:scale>
          <a:sx n="75" d="100"/>
          <a:sy n="75" d="100"/>
        </p:scale>
        <p:origin x="-408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D47FE-F1C0-4684-8889-B71BCD7B8C97}" type="datetimeFigureOut">
              <a:rPr lang="es-CL"/>
              <a:pPr>
                <a:defRPr/>
              </a:pPr>
              <a:t>11-11-2011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EE0DD-FED2-48CC-89FE-E5C3462AC91E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6C638-A431-496F-BEC3-99DEBD384D74}" type="datetimeFigureOut">
              <a:rPr lang="es-CL"/>
              <a:pPr>
                <a:defRPr/>
              </a:pPr>
              <a:t>11-11-2011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DB520-758E-4E1D-AF24-897229788946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12B4A-1DD7-4D1B-9B0B-0F4175570006}" type="datetimeFigureOut">
              <a:rPr lang="es-CL"/>
              <a:pPr>
                <a:defRPr/>
              </a:pPr>
              <a:t>11-11-2011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9D520-0DEB-4A1E-9C31-5DB46EE58B38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47409-385D-4B24-BEF8-B7F3C80A5D7F}" type="datetimeFigureOut">
              <a:rPr lang="es-CL"/>
              <a:pPr>
                <a:defRPr/>
              </a:pPr>
              <a:t>11-11-2011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61AC3-35B6-4C2C-B097-C6ED8999F0E4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D13E8-9596-4716-B785-FF7841DA237D}" type="datetimeFigureOut">
              <a:rPr lang="es-CL"/>
              <a:pPr>
                <a:defRPr/>
              </a:pPr>
              <a:t>11-11-2011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1AB50-6BE7-4B96-AA4D-B1BD0B7F15DD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C9D7A-4716-4C43-A702-A7C9DD5C09C4}" type="datetimeFigureOut">
              <a:rPr lang="es-CL"/>
              <a:pPr>
                <a:defRPr/>
              </a:pPr>
              <a:t>11-11-2011</a:t>
            </a:fld>
            <a:endParaRPr lang="es-C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57370-9DB6-4264-BB41-5D41FACC681F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83EC2-C516-4B0A-AD15-880BB566C314}" type="datetimeFigureOut">
              <a:rPr lang="es-CL"/>
              <a:pPr>
                <a:defRPr/>
              </a:pPr>
              <a:t>11-11-2011</a:t>
            </a:fld>
            <a:endParaRPr lang="es-CL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4D56C-7590-4C9A-8B74-00E0101EB855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00240-F295-4D32-A691-C914177257A5}" type="datetimeFigureOut">
              <a:rPr lang="es-CL"/>
              <a:pPr>
                <a:defRPr/>
              </a:pPr>
              <a:t>11-11-2011</a:t>
            </a:fld>
            <a:endParaRPr lang="es-CL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88A1E-4A91-4C42-8F9E-BF5AA7287B0E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9D2BA-A7AF-4C30-8DAB-DC0FB4599F7A}" type="datetimeFigureOut">
              <a:rPr lang="es-CL"/>
              <a:pPr>
                <a:defRPr/>
              </a:pPr>
              <a:t>11-11-2011</a:t>
            </a:fld>
            <a:endParaRPr lang="es-CL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C94FB-EEBB-46E5-AEBF-581603F40937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4F9C8-E67C-42B3-AB4C-03138C808EF7}" type="datetimeFigureOut">
              <a:rPr lang="es-CL"/>
              <a:pPr>
                <a:defRPr/>
              </a:pPr>
              <a:t>11-11-2011</a:t>
            </a:fld>
            <a:endParaRPr lang="es-C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1171A-7DCE-413D-AFC8-6FCF3DC6DE7D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6AAA7-10E3-4174-95A5-584F9A305975}" type="datetimeFigureOut">
              <a:rPr lang="es-CL"/>
              <a:pPr>
                <a:defRPr/>
              </a:pPr>
              <a:t>11-11-2011</a:t>
            </a:fld>
            <a:endParaRPr lang="es-C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700DF-26F9-4CF9-B383-9F4D65C14CF8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CL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5415DD-C26C-479C-97F2-C3A36388074C}" type="datetimeFigureOut">
              <a:rPr lang="es-CL"/>
              <a:pPr>
                <a:defRPr/>
              </a:pPr>
              <a:t>11-11-2011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45AA5A-CEC8-494D-BF97-88ED957A638E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88913"/>
            <a:ext cx="1655763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4 Conector recto"/>
          <p:cNvCxnSpPr/>
          <p:nvPr/>
        </p:nvCxnSpPr>
        <p:spPr>
          <a:xfrm>
            <a:off x="611188" y="6165850"/>
            <a:ext cx="80645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2 Subtítulo"/>
          <p:cNvSpPr txBox="1">
            <a:spLocks/>
          </p:cNvSpPr>
          <p:nvPr/>
        </p:nvSpPr>
        <p:spPr>
          <a:xfrm>
            <a:off x="7308850" y="6237288"/>
            <a:ext cx="1576388" cy="36036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L" dirty="0" err="1">
                <a:latin typeface="+mn-lt"/>
              </a:rPr>
              <a:t>Nov</a:t>
            </a:r>
            <a:r>
              <a:rPr lang="es-CL" dirty="0">
                <a:latin typeface="+mn-lt"/>
              </a:rPr>
              <a:t> 2011</a:t>
            </a:r>
          </a:p>
        </p:txBody>
      </p:sp>
      <p:pic>
        <p:nvPicPr>
          <p:cNvPr id="13316" name="Picture 2" descr="http://www.gic.cl/web/wp-content/uploads/2010/02/armad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981075"/>
            <a:ext cx="2568575" cy="329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6 CuadroTexto"/>
          <p:cNvSpPr txBox="1">
            <a:spLocks noChangeArrowheads="1"/>
          </p:cNvSpPr>
          <p:nvPr/>
        </p:nvSpPr>
        <p:spPr bwMode="auto">
          <a:xfrm>
            <a:off x="1855788" y="5199063"/>
            <a:ext cx="55959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L" sz="2400" b="1">
                <a:latin typeface="Calibri" pitchFamily="34" charset="0"/>
              </a:rPr>
              <a:t>Dirección de Bienestar Social de la Armada</a:t>
            </a:r>
          </a:p>
        </p:txBody>
      </p:sp>
      <p:sp>
        <p:nvSpPr>
          <p:cNvPr id="13318" name="7 CuadroTexto"/>
          <p:cNvSpPr txBox="1">
            <a:spLocks noChangeArrowheads="1"/>
          </p:cNvSpPr>
          <p:nvPr/>
        </p:nvSpPr>
        <p:spPr bwMode="auto">
          <a:xfrm>
            <a:off x="1881188" y="4652963"/>
            <a:ext cx="54276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L" sz="2800" b="1">
                <a:latin typeface="Calibri" pitchFamily="34" charset="0"/>
              </a:rPr>
              <a:t>Proyecto Condominio Nova Foresta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91463" y="0"/>
            <a:ext cx="125253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Imagen 1" descr="emplazamient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557338"/>
            <a:ext cx="8129587" cy="47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5 CuadroTexto"/>
          <p:cNvSpPr txBox="1">
            <a:spLocks noChangeArrowheads="1"/>
          </p:cNvSpPr>
          <p:nvPr/>
        </p:nvSpPr>
        <p:spPr bwMode="auto">
          <a:xfrm>
            <a:off x="250825" y="385763"/>
            <a:ext cx="4826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2800" b="1">
                <a:latin typeface="Calibri" pitchFamily="34" charset="0"/>
              </a:rPr>
              <a:t>EMPLAZAMIENTO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91463" y="0"/>
            <a:ext cx="125253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7 CuadroTexto"/>
          <p:cNvSpPr txBox="1">
            <a:spLocks noChangeArrowheads="1"/>
          </p:cNvSpPr>
          <p:nvPr/>
        </p:nvSpPr>
        <p:spPr bwMode="auto">
          <a:xfrm>
            <a:off x="468313" y="3429000"/>
            <a:ext cx="36814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s-CL" sz="2800" b="1">
                <a:latin typeface="Calibri" pitchFamily="34" charset="0"/>
              </a:rPr>
              <a:t>  Unidades Disponibles</a:t>
            </a:r>
          </a:p>
        </p:txBody>
      </p:sp>
      <p:sp>
        <p:nvSpPr>
          <p:cNvPr id="26627" name="8 Rectángulo"/>
          <p:cNvSpPr>
            <a:spLocks noChangeArrowheads="1"/>
          </p:cNvSpPr>
          <p:nvPr/>
        </p:nvSpPr>
        <p:spPr bwMode="auto">
          <a:xfrm>
            <a:off x="827088" y="3873500"/>
            <a:ext cx="8353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s-CL" sz="2000">
                <a:latin typeface="Calibri" pitchFamily="34" charset="0"/>
              </a:rPr>
              <a:t>  </a:t>
            </a:r>
            <a:r>
              <a:rPr lang="es-CL" sz="2000">
                <a:solidFill>
                  <a:srgbClr val="FF0000"/>
                </a:solidFill>
                <a:latin typeface="Calibri" pitchFamily="34" charset="0"/>
              </a:rPr>
              <a:t>Vendidas:   1, 2 y 8 </a:t>
            </a:r>
          </a:p>
          <a:p>
            <a:pPr algn="just">
              <a:buFont typeface="Arial" charset="0"/>
              <a:buChar char="•"/>
            </a:pPr>
            <a:r>
              <a:rPr lang="es-CL" sz="2000">
                <a:latin typeface="Calibri" pitchFamily="34" charset="0"/>
              </a:rPr>
              <a:t>  Disponibles : 3, 4, 5, 6 ,7 y 9</a:t>
            </a:r>
          </a:p>
        </p:txBody>
      </p:sp>
      <p:sp>
        <p:nvSpPr>
          <p:cNvPr id="26628" name="5 CuadroTexto"/>
          <p:cNvSpPr txBox="1">
            <a:spLocks noChangeArrowheads="1"/>
          </p:cNvSpPr>
          <p:nvPr/>
        </p:nvSpPr>
        <p:spPr bwMode="auto">
          <a:xfrm>
            <a:off x="468313" y="4841875"/>
            <a:ext cx="2762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s-CL" sz="2800" b="1">
                <a:latin typeface="Calibri" pitchFamily="34" charset="0"/>
              </a:rPr>
              <a:t>  Forma de Pago </a:t>
            </a:r>
          </a:p>
        </p:txBody>
      </p:sp>
      <p:sp>
        <p:nvSpPr>
          <p:cNvPr id="26629" name="6 CuadroTexto"/>
          <p:cNvSpPr txBox="1">
            <a:spLocks noChangeArrowheads="1"/>
          </p:cNvSpPr>
          <p:nvPr/>
        </p:nvSpPr>
        <p:spPr bwMode="auto">
          <a:xfrm>
            <a:off x="827088" y="5365750"/>
            <a:ext cx="68405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s-CL" sz="2000">
                <a:latin typeface="Calibri" pitchFamily="34" charset="0"/>
              </a:rPr>
              <a:t>  Reserva 			$ 500.000       Se abona al pie</a:t>
            </a:r>
          </a:p>
          <a:p>
            <a:pPr>
              <a:buFont typeface="Arial" charset="0"/>
              <a:buChar char="•"/>
            </a:pPr>
            <a:r>
              <a:rPr lang="es-CL" sz="2000">
                <a:latin typeface="Calibri" pitchFamily="34" charset="0"/>
              </a:rPr>
              <a:t>  Contra firma promesa 		$ 10.000.000  (7,8 %)</a:t>
            </a:r>
          </a:p>
          <a:p>
            <a:pPr>
              <a:buFont typeface="Arial" charset="0"/>
              <a:buChar char="•"/>
            </a:pPr>
            <a:r>
              <a:rPr lang="es-CL" sz="2000">
                <a:latin typeface="Calibri" pitchFamily="34" charset="0"/>
              </a:rPr>
              <a:t>  Contra firma escritura		    82.2 %</a:t>
            </a:r>
          </a:p>
        </p:txBody>
      </p:sp>
      <p:sp>
        <p:nvSpPr>
          <p:cNvPr id="26630" name="9 CuadroTexto"/>
          <p:cNvSpPr txBox="1">
            <a:spLocks noChangeArrowheads="1"/>
          </p:cNvSpPr>
          <p:nvPr/>
        </p:nvSpPr>
        <p:spPr bwMode="auto">
          <a:xfrm>
            <a:off x="468313" y="260350"/>
            <a:ext cx="41703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L" sz="2800" b="1">
                <a:latin typeface="Calibri" pitchFamily="34" charset="0"/>
              </a:rPr>
              <a:t>PRECIOS  Y PROMOCIONES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468313" y="1196975"/>
            <a:ext cx="8351837" cy="8620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CL" sz="2800" b="1" dirty="0">
                <a:latin typeface="+mn-lt"/>
              </a:rPr>
              <a:t> </a:t>
            </a:r>
            <a:r>
              <a:rPr lang="es-CL" sz="2800" b="1" dirty="0">
                <a:latin typeface="+mn-lt"/>
              </a:rPr>
              <a:t> </a:t>
            </a:r>
            <a:r>
              <a:rPr lang="es-C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Precio Lista Promedio :	UF  6.450 </a:t>
            </a:r>
            <a:endParaRPr lang="es-C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CL" b="1" dirty="0">
              <a:latin typeface="+mn-lt"/>
            </a:endParaRPr>
          </a:p>
        </p:txBody>
      </p:sp>
      <p:sp>
        <p:nvSpPr>
          <p:cNvPr id="26632" name="11 Rectángulo"/>
          <p:cNvSpPr>
            <a:spLocks noChangeArrowheads="1"/>
          </p:cNvSpPr>
          <p:nvPr/>
        </p:nvSpPr>
        <p:spPr bwMode="auto">
          <a:xfrm>
            <a:off x="468313" y="1989138"/>
            <a:ext cx="820737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s-CL" sz="2800" b="1">
                <a:latin typeface="Calibri" pitchFamily="34" charset="0"/>
              </a:rPr>
              <a:t>  Descuentos:  </a:t>
            </a:r>
          </a:p>
          <a:p>
            <a:pPr algn="just"/>
            <a:endParaRPr lang="es-CL" sz="900" b="1">
              <a:latin typeface="Calibri" pitchFamily="34" charset="0"/>
            </a:endParaRPr>
          </a:p>
        </p:txBody>
      </p:sp>
      <p:sp>
        <p:nvSpPr>
          <p:cNvPr id="26633" name="12 Rectángulo"/>
          <p:cNvSpPr>
            <a:spLocks noChangeArrowheads="1"/>
          </p:cNvSpPr>
          <p:nvPr/>
        </p:nvSpPr>
        <p:spPr bwMode="auto">
          <a:xfrm>
            <a:off x="361950" y="2489200"/>
            <a:ext cx="82089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just">
              <a:buFont typeface="Arial" charset="0"/>
              <a:buChar char="•"/>
            </a:pPr>
            <a:r>
              <a:rPr lang="es-CL" sz="2000">
                <a:latin typeface="Calibri" pitchFamily="34" charset="0"/>
              </a:rPr>
              <a:t>  General :  2 %</a:t>
            </a:r>
          </a:p>
          <a:p>
            <a:pPr lvl="1" algn="just">
              <a:buFont typeface="Arial" charset="0"/>
              <a:buChar char="•"/>
            </a:pPr>
            <a:r>
              <a:rPr lang="es-CL" sz="2000">
                <a:latin typeface="Calibri" pitchFamily="34" charset="0"/>
              </a:rPr>
              <a:t>  Armada :  9,3%  (mínimo 4 ventas) 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91463" y="0"/>
            <a:ext cx="125253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4 Rectángulo"/>
          <p:cNvSpPr>
            <a:spLocks noChangeArrowheads="1"/>
          </p:cNvSpPr>
          <p:nvPr/>
        </p:nvSpPr>
        <p:spPr bwMode="auto">
          <a:xfrm>
            <a:off x="250825" y="1200150"/>
            <a:ext cx="8713788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2000" b="1">
                <a:latin typeface="Calibri" pitchFamily="34" charset="0"/>
              </a:rPr>
              <a:t>Estructura:</a:t>
            </a:r>
          </a:p>
          <a:p>
            <a:r>
              <a:rPr lang="es-CL" sz="2000">
                <a:latin typeface="Calibri" pitchFamily="34" charset="0"/>
              </a:rPr>
              <a:t>Casa 100% de Hormigón Armado con Revestimiento Térmico Interior (Volcapol).</a:t>
            </a:r>
          </a:p>
          <a:p>
            <a:endParaRPr lang="es-CL" sz="2000" b="1">
              <a:latin typeface="Calibri" pitchFamily="34" charset="0"/>
            </a:endParaRPr>
          </a:p>
          <a:p>
            <a:r>
              <a:rPr lang="es-CL" sz="2000" b="1">
                <a:latin typeface="Calibri" pitchFamily="34" charset="0"/>
              </a:rPr>
              <a:t>Revestimientos y Elementos Exteriores:</a:t>
            </a:r>
          </a:p>
          <a:p>
            <a:pPr>
              <a:buFont typeface="Arial" charset="0"/>
              <a:buChar char="•"/>
            </a:pPr>
            <a:r>
              <a:rPr lang="es-CL" sz="2000">
                <a:latin typeface="Calibri" pitchFamily="34" charset="0"/>
              </a:rPr>
              <a:t>  Enchape de Piedra Reconstituida</a:t>
            </a:r>
          </a:p>
          <a:p>
            <a:pPr>
              <a:buFont typeface="Arial" charset="0"/>
              <a:buChar char="•"/>
            </a:pPr>
            <a:r>
              <a:rPr lang="es-CL" sz="2000">
                <a:latin typeface="Calibri" pitchFamily="34" charset="0"/>
              </a:rPr>
              <a:t>  Quiebra vistas y Parrón de Madera</a:t>
            </a:r>
          </a:p>
          <a:p>
            <a:endParaRPr lang="es-CL" sz="2000" b="1">
              <a:latin typeface="Calibri" pitchFamily="34" charset="0"/>
            </a:endParaRPr>
          </a:p>
          <a:p>
            <a:r>
              <a:rPr lang="es-CL" sz="2000" b="1">
                <a:latin typeface="Calibri" pitchFamily="34" charset="0"/>
              </a:rPr>
              <a:t>Terminaciones:</a:t>
            </a:r>
          </a:p>
          <a:p>
            <a:pPr>
              <a:buFont typeface="Arial" charset="0"/>
              <a:buChar char="•"/>
            </a:pPr>
            <a:r>
              <a:rPr lang="es-CL" sz="2000">
                <a:latin typeface="Calibri" pitchFamily="34" charset="0"/>
              </a:rPr>
              <a:t>  Puertas Enchapadas en Madera </a:t>
            </a:r>
          </a:p>
          <a:p>
            <a:pPr>
              <a:buFont typeface="Arial" charset="0"/>
              <a:buChar char="•"/>
            </a:pPr>
            <a:r>
              <a:rPr lang="es-CL" sz="2000">
                <a:latin typeface="Calibri" pitchFamily="34" charset="0"/>
              </a:rPr>
              <a:t>  Cocina Full Equipada (Cocina, Horno, Campana Acero Inox)</a:t>
            </a:r>
          </a:p>
          <a:p>
            <a:pPr>
              <a:buFont typeface="Arial" charset="0"/>
              <a:buChar char="•"/>
            </a:pPr>
            <a:r>
              <a:rPr lang="es-CL" sz="2000">
                <a:latin typeface="Calibri" pitchFamily="34" charset="0"/>
              </a:rPr>
              <a:t>  Cubierta de Cocina y Baños de granito y quarzo</a:t>
            </a:r>
          </a:p>
          <a:p>
            <a:pPr>
              <a:buFont typeface="Arial" charset="0"/>
              <a:buChar char="•"/>
            </a:pPr>
            <a:r>
              <a:rPr lang="es-CL" sz="2000">
                <a:latin typeface="Calibri" pitchFamily="34" charset="0"/>
              </a:rPr>
              <a:t>  Pisos de Baños y Cocinas en Porcelanato</a:t>
            </a:r>
          </a:p>
          <a:p>
            <a:pPr>
              <a:buFont typeface="Arial" charset="0"/>
              <a:buChar char="•"/>
            </a:pPr>
            <a:r>
              <a:rPr lang="es-CL" sz="2000">
                <a:latin typeface="Calibri" pitchFamily="34" charset="0"/>
              </a:rPr>
              <a:t>  Piso Hall Acceso Porcelanato Tipo Piedra</a:t>
            </a:r>
          </a:p>
          <a:p>
            <a:pPr>
              <a:buFont typeface="Arial" charset="0"/>
              <a:buChar char="•"/>
            </a:pPr>
            <a:endParaRPr lang="es-CL" sz="2000">
              <a:latin typeface="Calibri" pitchFamily="34" charset="0"/>
            </a:endParaRPr>
          </a:p>
          <a:p>
            <a:r>
              <a:rPr lang="es-CL" sz="2000" b="1">
                <a:latin typeface="Calibri" pitchFamily="34" charset="0"/>
              </a:rPr>
              <a:t>Calefacción:</a:t>
            </a:r>
          </a:p>
          <a:p>
            <a:r>
              <a:rPr lang="es-CL" sz="2000">
                <a:latin typeface="Calibri" pitchFamily="34" charset="0"/>
              </a:rPr>
              <a:t>Calefacción Central Gas Natural  (Opcional Combustión lenta tipo Bosca)</a:t>
            </a:r>
          </a:p>
          <a:p>
            <a:pPr>
              <a:buFont typeface="Arial" charset="0"/>
              <a:buChar char="•"/>
            </a:pPr>
            <a:endParaRPr lang="es-CL" sz="2000" b="1">
              <a:latin typeface="Calibri" pitchFamily="34" charset="0"/>
            </a:endParaRPr>
          </a:p>
        </p:txBody>
      </p:sp>
      <p:sp>
        <p:nvSpPr>
          <p:cNvPr id="27651" name="5 CuadroTexto"/>
          <p:cNvSpPr txBox="1">
            <a:spLocks noChangeArrowheads="1"/>
          </p:cNvSpPr>
          <p:nvPr/>
        </p:nvSpPr>
        <p:spPr bwMode="auto">
          <a:xfrm>
            <a:off x="250825" y="385763"/>
            <a:ext cx="4826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2800" b="1">
                <a:latin typeface="Calibri" pitchFamily="34" charset="0"/>
              </a:rPr>
              <a:t>ESPECIFICACIONES TECNICAS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4 CuadroTexto"/>
          <p:cNvSpPr txBox="1">
            <a:spLocks noChangeArrowheads="1"/>
          </p:cNvSpPr>
          <p:nvPr/>
        </p:nvSpPr>
        <p:spPr bwMode="auto">
          <a:xfrm>
            <a:off x="755650" y="1628775"/>
            <a:ext cx="7920038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CL" sz="28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s-CL" sz="2800">
                <a:latin typeface="Calibri" pitchFamily="34" charset="0"/>
              </a:rPr>
              <a:t>   Permiso Obras				Nov.   ´11</a:t>
            </a:r>
          </a:p>
          <a:p>
            <a:pPr>
              <a:buFont typeface="Arial" charset="0"/>
              <a:buChar char="•"/>
            </a:pPr>
            <a:r>
              <a:rPr lang="es-CL" sz="2800">
                <a:latin typeface="Calibri" pitchFamily="34" charset="0"/>
              </a:rPr>
              <a:t>   Inicio Obras				Nov.   ´11</a:t>
            </a:r>
          </a:p>
          <a:p>
            <a:pPr>
              <a:buFont typeface="Arial" charset="0"/>
              <a:buChar char="•"/>
            </a:pPr>
            <a:r>
              <a:rPr lang="es-CL" sz="2800">
                <a:latin typeface="Calibri" pitchFamily="34" charset="0"/>
              </a:rPr>
              <a:t>   Termino de las Obras 			Oct.    ´12</a:t>
            </a:r>
          </a:p>
          <a:p>
            <a:pPr>
              <a:buFont typeface="Arial" charset="0"/>
              <a:buChar char="•"/>
            </a:pPr>
            <a:r>
              <a:rPr lang="es-CL" sz="2800">
                <a:latin typeface="Calibri" pitchFamily="34" charset="0"/>
              </a:rPr>
              <a:t>   Recepción Municipal			Nov.   ´12</a:t>
            </a:r>
          </a:p>
          <a:p>
            <a:pPr>
              <a:buFont typeface="Arial" charset="0"/>
              <a:buChar char="•"/>
            </a:pPr>
            <a:r>
              <a:rPr lang="es-CL" sz="2800">
                <a:latin typeface="Calibri" pitchFamily="34" charset="0"/>
              </a:rPr>
              <a:t>   Inicio Entrega Casas			Dic.     ´12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91463" y="0"/>
            <a:ext cx="125253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6 CuadroTexto"/>
          <p:cNvSpPr txBox="1">
            <a:spLocks noChangeArrowheads="1"/>
          </p:cNvSpPr>
          <p:nvPr/>
        </p:nvSpPr>
        <p:spPr bwMode="auto">
          <a:xfrm>
            <a:off x="250825" y="385763"/>
            <a:ext cx="4826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2800" b="1">
                <a:latin typeface="Calibri" pitchFamily="34" charset="0"/>
              </a:rPr>
              <a:t>PLAZOS ESTIMADOS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/>
          <a:srcRect l="29495" t="36511" r="26263" b="31740"/>
          <a:stretch>
            <a:fillRect/>
          </a:stretch>
        </p:blipFill>
        <p:spPr bwMode="auto">
          <a:xfrm>
            <a:off x="2700338" y="2276475"/>
            <a:ext cx="362902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2492375"/>
            <a:ext cx="4232275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91463" y="0"/>
            <a:ext cx="125253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8 CuadroTexto"/>
          <p:cNvSpPr txBox="1">
            <a:spLocks noChangeArrowheads="1"/>
          </p:cNvSpPr>
          <p:nvPr/>
        </p:nvSpPr>
        <p:spPr bwMode="auto">
          <a:xfrm>
            <a:off x="34925" y="128588"/>
            <a:ext cx="8858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>
                <a:latin typeface="Calibri" pitchFamily="34" charset="0"/>
              </a:rPr>
              <a:t>ZONA LA FORESTA REÑACA</a:t>
            </a:r>
          </a:p>
          <a:p>
            <a:endParaRPr lang="es-ES" sz="2000" b="1">
              <a:latin typeface="Calibri" pitchFamily="34" charset="0"/>
            </a:endParaRPr>
          </a:p>
        </p:txBody>
      </p:sp>
      <p:pic>
        <p:nvPicPr>
          <p:cNvPr id="18434" name="Picture 3" descr="D:\03 cop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700213"/>
            <a:ext cx="9132887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988" y="1006475"/>
            <a:ext cx="10366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Elipse"/>
          <p:cNvSpPr/>
          <p:nvPr/>
        </p:nvSpPr>
        <p:spPr>
          <a:xfrm>
            <a:off x="34925" y="2349500"/>
            <a:ext cx="504825" cy="503238"/>
          </a:xfrm>
          <a:prstGeom prst="ellipse">
            <a:avLst/>
          </a:prstGeom>
          <a:noFill/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8" name="7 Conector recto"/>
          <p:cNvCxnSpPr>
            <a:stCxn id="7" idx="0"/>
          </p:cNvCxnSpPr>
          <p:nvPr/>
        </p:nvCxnSpPr>
        <p:spPr>
          <a:xfrm rot="5400000" flipH="1" flipV="1">
            <a:off x="-173831" y="1883569"/>
            <a:ext cx="927100" cy="4762"/>
          </a:xfrm>
          <a:prstGeom prst="line">
            <a:avLst/>
          </a:prstGeom>
          <a:noFill/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91463" y="0"/>
            <a:ext cx="125253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91463" y="0"/>
            <a:ext cx="125253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25538"/>
            <a:ext cx="8956675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Forma libre"/>
          <p:cNvSpPr/>
          <p:nvPr/>
        </p:nvSpPr>
        <p:spPr>
          <a:xfrm>
            <a:off x="6900863" y="4040188"/>
            <a:ext cx="195262" cy="409575"/>
          </a:xfrm>
          <a:custGeom>
            <a:avLst/>
            <a:gdLst>
              <a:gd name="connsiteX0" fmla="*/ 23812 w 195262"/>
              <a:gd name="connsiteY0" fmla="*/ 47625 h 409575"/>
              <a:gd name="connsiteX1" fmla="*/ 23812 w 195262"/>
              <a:gd name="connsiteY1" fmla="*/ 47625 h 409575"/>
              <a:gd name="connsiteX2" fmla="*/ 0 w 195262"/>
              <a:gd name="connsiteY2" fmla="*/ 409575 h 409575"/>
              <a:gd name="connsiteX3" fmla="*/ 176212 w 195262"/>
              <a:gd name="connsiteY3" fmla="*/ 404813 h 409575"/>
              <a:gd name="connsiteX4" fmla="*/ 171450 w 195262"/>
              <a:gd name="connsiteY4" fmla="*/ 328613 h 409575"/>
              <a:gd name="connsiteX5" fmla="*/ 195262 w 195262"/>
              <a:gd name="connsiteY5" fmla="*/ 0 h 409575"/>
              <a:gd name="connsiteX6" fmla="*/ 23812 w 195262"/>
              <a:gd name="connsiteY6" fmla="*/ 47625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262" h="409575">
                <a:moveTo>
                  <a:pt x="23812" y="47625"/>
                </a:moveTo>
                <a:lnTo>
                  <a:pt x="23812" y="47625"/>
                </a:lnTo>
                <a:lnTo>
                  <a:pt x="0" y="409575"/>
                </a:lnTo>
                <a:lnTo>
                  <a:pt x="176212" y="404813"/>
                </a:lnTo>
                <a:lnTo>
                  <a:pt x="171450" y="328613"/>
                </a:lnTo>
                <a:lnTo>
                  <a:pt x="195262" y="0"/>
                </a:lnTo>
                <a:lnTo>
                  <a:pt x="23812" y="47625"/>
                </a:lnTo>
                <a:close/>
              </a:path>
            </a:pathLst>
          </a:cu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/>
          </a:p>
        </p:txBody>
      </p:sp>
      <p:sp>
        <p:nvSpPr>
          <p:cNvPr id="11" name="10 Forma libre"/>
          <p:cNvSpPr/>
          <p:nvPr/>
        </p:nvSpPr>
        <p:spPr>
          <a:xfrm>
            <a:off x="5100638" y="2320925"/>
            <a:ext cx="490537" cy="490538"/>
          </a:xfrm>
          <a:custGeom>
            <a:avLst/>
            <a:gdLst>
              <a:gd name="connsiteX0" fmla="*/ 23812 w 490537"/>
              <a:gd name="connsiteY0" fmla="*/ 0 h 490537"/>
              <a:gd name="connsiteX1" fmla="*/ 23812 w 490537"/>
              <a:gd name="connsiteY1" fmla="*/ 0 h 490537"/>
              <a:gd name="connsiteX2" fmla="*/ 0 w 490537"/>
              <a:gd name="connsiteY2" fmla="*/ 447675 h 490537"/>
              <a:gd name="connsiteX3" fmla="*/ 485775 w 490537"/>
              <a:gd name="connsiteY3" fmla="*/ 490537 h 490537"/>
              <a:gd name="connsiteX4" fmla="*/ 490537 w 490537"/>
              <a:gd name="connsiteY4" fmla="*/ 128587 h 490537"/>
              <a:gd name="connsiteX5" fmla="*/ 23812 w 490537"/>
              <a:gd name="connsiteY5" fmla="*/ 0 h 49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0537" h="490537">
                <a:moveTo>
                  <a:pt x="23812" y="0"/>
                </a:moveTo>
                <a:lnTo>
                  <a:pt x="23812" y="0"/>
                </a:lnTo>
                <a:lnTo>
                  <a:pt x="0" y="447675"/>
                </a:lnTo>
                <a:lnTo>
                  <a:pt x="485775" y="490537"/>
                </a:lnTo>
                <a:cubicBezTo>
                  <a:pt x="487362" y="369887"/>
                  <a:pt x="488950" y="249237"/>
                  <a:pt x="490537" y="128587"/>
                </a:cubicBezTo>
                <a:lnTo>
                  <a:pt x="23812" y="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17" name="16 Forma libre"/>
          <p:cNvSpPr/>
          <p:nvPr/>
        </p:nvSpPr>
        <p:spPr>
          <a:xfrm>
            <a:off x="6172200" y="2371725"/>
            <a:ext cx="542925" cy="847725"/>
          </a:xfrm>
          <a:custGeom>
            <a:avLst/>
            <a:gdLst>
              <a:gd name="connsiteX0" fmla="*/ 47625 w 542925"/>
              <a:gd name="connsiteY0" fmla="*/ 76200 h 847725"/>
              <a:gd name="connsiteX1" fmla="*/ 0 w 542925"/>
              <a:gd name="connsiteY1" fmla="*/ 828675 h 847725"/>
              <a:gd name="connsiteX2" fmla="*/ 495300 w 542925"/>
              <a:gd name="connsiteY2" fmla="*/ 847725 h 847725"/>
              <a:gd name="connsiteX3" fmla="*/ 542925 w 542925"/>
              <a:gd name="connsiteY3" fmla="*/ 0 h 847725"/>
              <a:gd name="connsiteX4" fmla="*/ 47625 w 542925"/>
              <a:gd name="connsiteY4" fmla="*/ 76200 h 84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925" h="847725">
                <a:moveTo>
                  <a:pt x="47625" y="76200"/>
                </a:moveTo>
                <a:lnTo>
                  <a:pt x="0" y="828675"/>
                </a:lnTo>
                <a:lnTo>
                  <a:pt x="495300" y="847725"/>
                </a:lnTo>
                <a:lnTo>
                  <a:pt x="542925" y="0"/>
                </a:lnTo>
                <a:lnTo>
                  <a:pt x="47625" y="76200"/>
                </a:lnTo>
                <a:close/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18" name="17 Forma libre"/>
          <p:cNvSpPr/>
          <p:nvPr/>
        </p:nvSpPr>
        <p:spPr>
          <a:xfrm>
            <a:off x="6172200" y="3848100"/>
            <a:ext cx="514350" cy="323850"/>
          </a:xfrm>
          <a:custGeom>
            <a:avLst/>
            <a:gdLst>
              <a:gd name="connsiteX0" fmla="*/ 19050 w 514350"/>
              <a:gd name="connsiteY0" fmla="*/ 0 h 323850"/>
              <a:gd name="connsiteX1" fmla="*/ 0 w 514350"/>
              <a:gd name="connsiteY1" fmla="*/ 295275 h 323850"/>
              <a:gd name="connsiteX2" fmla="*/ 190500 w 514350"/>
              <a:gd name="connsiteY2" fmla="*/ 323850 h 323850"/>
              <a:gd name="connsiteX3" fmla="*/ 514350 w 514350"/>
              <a:gd name="connsiteY3" fmla="*/ 266700 h 323850"/>
              <a:gd name="connsiteX4" fmla="*/ 514350 w 514350"/>
              <a:gd name="connsiteY4" fmla="*/ 28575 h 323850"/>
              <a:gd name="connsiteX5" fmla="*/ 19050 w 514350"/>
              <a:gd name="connsiteY5" fmla="*/ 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350" h="323850">
                <a:moveTo>
                  <a:pt x="19050" y="0"/>
                </a:moveTo>
                <a:lnTo>
                  <a:pt x="0" y="295275"/>
                </a:lnTo>
                <a:lnTo>
                  <a:pt x="190500" y="323850"/>
                </a:lnTo>
                <a:lnTo>
                  <a:pt x="514350" y="266700"/>
                </a:lnTo>
                <a:lnTo>
                  <a:pt x="514350" y="28575"/>
                </a:lnTo>
                <a:lnTo>
                  <a:pt x="19050" y="0"/>
                </a:lnTo>
                <a:close/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19" name="18 Forma libre"/>
          <p:cNvSpPr/>
          <p:nvPr/>
        </p:nvSpPr>
        <p:spPr>
          <a:xfrm>
            <a:off x="5048250" y="2781300"/>
            <a:ext cx="333375" cy="419100"/>
          </a:xfrm>
          <a:custGeom>
            <a:avLst/>
            <a:gdLst>
              <a:gd name="connsiteX0" fmla="*/ 38100 w 333375"/>
              <a:gd name="connsiteY0" fmla="*/ 0 h 419100"/>
              <a:gd name="connsiteX1" fmla="*/ 38100 w 333375"/>
              <a:gd name="connsiteY1" fmla="*/ 0 h 419100"/>
              <a:gd name="connsiteX2" fmla="*/ 0 w 333375"/>
              <a:gd name="connsiteY2" fmla="*/ 419100 h 419100"/>
              <a:gd name="connsiteX3" fmla="*/ 314325 w 333375"/>
              <a:gd name="connsiteY3" fmla="*/ 381000 h 419100"/>
              <a:gd name="connsiteX4" fmla="*/ 333375 w 333375"/>
              <a:gd name="connsiteY4" fmla="*/ 47625 h 419100"/>
              <a:gd name="connsiteX5" fmla="*/ 38100 w 333375"/>
              <a:gd name="connsiteY5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3375" h="419100">
                <a:moveTo>
                  <a:pt x="38100" y="0"/>
                </a:moveTo>
                <a:lnTo>
                  <a:pt x="38100" y="0"/>
                </a:lnTo>
                <a:lnTo>
                  <a:pt x="0" y="419100"/>
                </a:lnTo>
                <a:lnTo>
                  <a:pt x="314325" y="381000"/>
                </a:lnTo>
                <a:lnTo>
                  <a:pt x="333375" y="47625"/>
                </a:lnTo>
                <a:lnTo>
                  <a:pt x="38100" y="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20" name="19 Forma libre"/>
          <p:cNvSpPr/>
          <p:nvPr/>
        </p:nvSpPr>
        <p:spPr>
          <a:xfrm>
            <a:off x="7038975" y="1117600"/>
            <a:ext cx="2032000" cy="5762625"/>
          </a:xfrm>
          <a:custGeom>
            <a:avLst/>
            <a:gdLst>
              <a:gd name="connsiteX0" fmla="*/ 203200 w 2032000"/>
              <a:gd name="connsiteY0" fmla="*/ 0 h 5791200"/>
              <a:gd name="connsiteX1" fmla="*/ 130628 w 2032000"/>
              <a:gd name="connsiteY1" fmla="*/ 2394858 h 5791200"/>
              <a:gd name="connsiteX2" fmla="*/ 29028 w 2032000"/>
              <a:gd name="connsiteY2" fmla="*/ 3715658 h 5791200"/>
              <a:gd name="connsiteX3" fmla="*/ 0 w 2032000"/>
              <a:gd name="connsiteY3" fmla="*/ 4542972 h 5791200"/>
              <a:gd name="connsiteX4" fmla="*/ 145142 w 2032000"/>
              <a:gd name="connsiteY4" fmla="*/ 5109029 h 5791200"/>
              <a:gd name="connsiteX5" fmla="*/ 174171 w 2032000"/>
              <a:gd name="connsiteY5" fmla="*/ 5791200 h 5791200"/>
              <a:gd name="connsiteX6" fmla="*/ 2002971 w 2032000"/>
              <a:gd name="connsiteY6" fmla="*/ 5776686 h 5791200"/>
              <a:gd name="connsiteX7" fmla="*/ 2032000 w 2032000"/>
              <a:gd name="connsiteY7" fmla="*/ 43543 h 5791200"/>
              <a:gd name="connsiteX8" fmla="*/ 203200 w 2032000"/>
              <a:gd name="connsiteY8" fmla="*/ 0 h 57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2000" h="5791200">
                <a:moveTo>
                  <a:pt x="203200" y="0"/>
                </a:moveTo>
                <a:lnTo>
                  <a:pt x="130628" y="2394858"/>
                </a:lnTo>
                <a:lnTo>
                  <a:pt x="29028" y="3715658"/>
                </a:lnTo>
                <a:lnTo>
                  <a:pt x="0" y="4542972"/>
                </a:lnTo>
                <a:lnTo>
                  <a:pt x="145142" y="5109029"/>
                </a:lnTo>
                <a:lnTo>
                  <a:pt x="174171" y="5791200"/>
                </a:lnTo>
                <a:lnTo>
                  <a:pt x="2002971" y="5776686"/>
                </a:lnTo>
                <a:lnTo>
                  <a:pt x="2032000" y="43543"/>
                </a:lnTo>
                <a:lnTo>
                  <a:pt x="203200" y="0"/>
                </a:lnTo>
                <a:close/>
              </a:path>
            </a:pathLst>
          </a:cu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19465" name="20 CuadroTexto"/>
          <p:cNvSpPr txBox="1">
            <a:spLocks noChangeArrowheads="1"/>
          </p:cNvSpPr>
          <p:nvPr/>
        </p:nvSpPr>
        <p:spPr bwMode="auto">
          <a:xfrm>
            <a:off x="7199313" y="2708275"/>
            <a:ext cx="19446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L">
                <a:latin typeface="Calibri" pitchFamily="34" charset="0"/>
              </a:rPr>
              <a:t>PARCELAS FORESTALES </a:t>
            </a:r>
          </a:p>
        </p:txBody>
      </p:sp>
      <p:sp>
        <p:nvSpPr>
          <p:cNvPr id="19466" name="21 CuadroTexto"/>
          <p:cNvSpPr txBox="1">
            <a:spLocks noChangeArrowheads="1"/>
          </p:cNvSpPr>
          <p:nvPr/>
        </p:nvSpPr>
        <p:spPr bwMode="auto">
          <a:xfrm>
            <a:off x="34925" y="-26988"/>
            <a:ext cx="4608513" cy="368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b="1">
                <a:latin typeface="Calibri" pitchFamily="34" charset="0"/>
              </a:rPr>
              <a:t>1. Sector LA FORESTA - COCHOA</a:t>
            </a:r>
          </a:p>
        </p:txBody>
      </p:sp>
      <p:sp>
        <p:nvSpPr>
          <p:cNvPr id="19467" name="22 CuadroTexto"/>
          <p:cNvSpPr txBox="1">
            <a:spLocks noChangeArrowheads="1"/>
          </p:cNvSpPr>
          <p:nvPr/>
        </p:nvSpPr>
        <p:spPr bwMode="auto">
          <a:xfrm>
            <a:off x="323850" y="333375"/>
            <a:ext cx="475297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>
                <a:latin typeface="Calibri" pitchFamily="34" charset="0"/>
              </a:rPr>
              <a:t>COMERCIO</a:t>
            </a:r>
          </a:p>
          <a:p>
            <a:r>
              <a:rPr lang="es-CL">
                <a:latin typeface="Calibri" pitchFamily="34" charset="0"/>
              </a:rPr>
              <a:t>COLEGIOS</a:t>
            </a:r>
          </a:p>
          <a:p>
            <a:endParaRPr lang="es-CL">
              <a:latin typeface="Calibri" pitchFamily="34" charset="0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120650" y="404813"/>
            <a:ext cx="215900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26" name="25 Rectángulo"/>
          <p:cNvSpPr/>
          <p:nvPr/>
        </p:nvSpPr>
        <p:spPr>
          <a:xfrm>
            <a:off x="127000" y="669925"/>
            <a:ext cx="215900" cy="21748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29" name="28 Flecha abajo"/>
          <p:cNvSpPr/>
          <p:nvPr/>
        </p:nvSpPr>
        <p:spPr>
          <a:xfrm>
            <a:off x="6537325" y="6453188"/>
            <a:ext cx="215900" cy="333375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19471" name="29 CuadroTexto"/>
          <p:cNvSpPr txBox="1">
            <a:spLocks noChangeArrowheads="1"/>
          </p:cNvSpPr>
          <p:nvPr/>
        </p:nvSpPr>
        <p:spPr bwMode="auto">
          <a:xfrm>
            <a:off x="6892925" y="6237288"/>
            <a:ext cx="1655763" cy="5540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L" sz="1000" b="1">
                <a:latin typeface="Calibri" pitchFamily="34" charset="0"/>
              </a:rPr>
              <a:t>FUTURA CONEXIÓN VIÑA-REÑACA CONCON 2012-2014</a:t>
            </a:r>
          </a:p>
        </p:txBody>
      </p:sp>
      <p:pic>
        <p:nvPicPr>
          <p:cNvPr id="1947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5825" y="3981450"/>
            <a:ext cx="1223963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26 Forma libre"/>
          <p:cNvSpPr/>
          <p:nvPr/>
        </p:nvSpPr>
        <p:spPr>
          <a:xfrm>
            <a:off x="4876800" y="1117600"/>
            <a:ext cx="342900" cy="5753100"/>
          </a:xfrm>
          <a:custGeom>
            <a:avLst/>
            <a:gdLst>
              <a:gd name="connsiteX0" fmla="*/ 190500 w 342900"/>
              <a:gd name="connsiteY0" fmla="*/ 5753100 h 5753100"/>
              <a:gd name="connsiteX1" fmla="*/ 101600 w 342900"/>
              <a:gd name="connsiteY1" fmla="*/ 4521200 h 5753100"/>
              <a:gd name="connsiteX2" fmla="*/ 0 w 342900"/>
              <a:gd name="connsiteY2" fmla="*/ 3416300 h 5753100"/>
              <a:gd name="connsiteX3" fmla="*/ 139700 w 342900"/>
              <a:gd name="connsiteY3" fmla="*/ 1752600 h 5753100"/>
              <a:gd name="connsiteX4" fmla="*/ 342900 w 342900"/>
              <a:gd name="connsiteY4" fmla="*/ 0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" h="5753100">
                <a:moveTo>
                  <a:pt x="190500" y="5753100"/>
                </a:moveTo>
                <a:lnTo>
                  <a:pt x="101600" y="4521200"/>
                </a:lnTo>
                <a:lnTo>
                  <a:pt x="0" y="3416300"/>
                </a:lnTo>
                <a:lnTo>
                  <a:pt x="139700" y="1752600"/>
                </a:lnTo>
                <a:lnTo>
                  <a:pt x="342900" y="0"/>
                </a:lnTo>
              </a:path>
            </a:pathLst>
          </a:cu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8" name="27 CuadroTexto"/>
          <p:cNvSpPr txBox="1"/>
          <p:nvPr/>
        </p:nvSpPr>
        <p:spPr>
          <a:xfrm rot="15920407">
            <a:off x="4762500" y="6073775"/>
            <a:ext cx="1068388" cy="3381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800" b="1" dirty="0">
                <a:latin typeface="+mn-lt"/>
              </a:rPr>
              <a:t>CAMINO DEL ALTO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800" b="1" dirty="0">
                <a:latin typeface="+mn-lt"/>
              </a:rPr>
              <a:t>REÑACA-CONCON</a:t>
            </a:r>
            <a:endParaRPr lang="es-CL" sz="800" b="1" dirty="0">
              <a:latin typeface="+mn-lt"/>
            </a:endParaRPr>
          </a:p>
        </p:txBody>
      </p:sp>
      <p:sp>
        <p:nvSpPr>
          <p:cNvPr id="19475" name="30 CuadroTexto"/>
          <p:cNvSpPr txBox="1">
            <a:spLocks noChangeArrowheads="1"/>
          </p:cNvSpPr>
          <p:nvPr/>
        </p:nvSpPr>
        <p:spPr bwMode="auto">
          <a:xfrm>
            <a:off x="5580063" y="590550"/>
            <a:ext cx="3562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CL" sz="1200" b="1">
                <a:latin typeface="Calibri" pitchFamily="34" charset="0"/>
              </a:rPr>
              <a:t>Terreno 2.775 m2: </a:t>
            </a:r>
          </a:p>
          <a:p>
            <a:pPr algn="r"/>
            <a:r>
              <a:rPr lang="es-CL" sz="1200" b="1">
                <a:latin typeface="Calibri" pitchFamily="34" charset="0"/>
              </a:rPr>
              <a:t>Av. Gastón Hamel esquina Av. Luisa Nieto de Hamel</a:t>
            </a:r>
          </a:p>
        </p:txBody>
      </p:sp>
      <p:sp>
        <p:nvSpPr>
          <p:cNvPr id="19476" name="31 CuadroTexto"/>
          <p:cNvSpPr txBox="1">
            <a:spLocks noChangeArrowheads="1"/>
          </p:cNvSpPr>
          <p:nvPr/>
        </p:nvSpPr>
        <p:spPr bwMode="auto">
          <a:xfrm>
            <a:off x="7324725" y="1227138"/>
            <a:ext cx="1819275" cy="2460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L" sz="1000" b="1">
                <a:latin typeface="Calibri" pitchFamily="34" charset="0"/>
              </a:rPr>
              <a:t>COLEGIO MONTEMAR</a:t>
            </a:r>
          </a:p>
        </p:txBody>
      </p:sp>
      <p:sp>
        <p:nvSpPr>
          <p:cNvPr id="19477" name="32 CuadroTexto"/>
          <p:cNvSpPr txBox="1">
            <a:spLocks noChangeArrowheads="1"/>
          </p:cNvSpPr>
          <p:nvPr/>
        </p:nvSpPr>
        <p:spPr bwMode="auto">
          <a:xfrm>
            <a:off x="7324725" y="1557338"/>
            <a:ext cx="1806575" cy="2460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L" sz="1000" b="1">
                <a:latin typeface="Calibri" pitchFamily="34" charset="0"/>
              </a:rPr>
              <a:t>COLEGIO SAGRADA FAMILIA</a:t>
            </a:r>
          </a:p>
        </p:txBody>
      </p:sp>
      <p:sp>
        <p:nvSpPr>
          <p:cNvPr id="19478" name="33 CuadroTexto"/>
          <p:cNvSpPr txBox="1">
            <a:spLocks noChangeArrowheads="1"/>
          </p:cNvSpPr>
          <p:nvPr/>
        </p:nvSpPr>
        <p:spPr bwMode="auto">
          <a:xfrm>
            <a:off x="4932363" y="2060575"/>
            <a:ext cx="1949450" cy="246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L" sz="1000" b="1">
                <a:latin typeface="Calibri" pitchFamily="34" charset="0"/>
              </a:rPr>
              <a:t>COLEGIO ALIANZAS FRANCESAS</a:t>
            </a:r>
          </a:p>
        </p:txBody>
      </p:sp>
      <p:sp>
        <p:nvSpPr>
          <p:cNvPr id="19479" name="34 CuadroTexto"/>
          <p:cNvSpPr txBox="1">
            <a:spLocks noChangeArrowheads="1"/>
          </p:cNvSpPr>
          <p:nvPr/>
        </p:nvSpPr>
        <p:spPr bwMode="auto">
          <a:xfrm>
            <a:off x="5076825" y="3573463"/>
            <a:ext cx="1223963" cy="2460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L" sz="1000" b="1">
                <a:latin typeface="Calibri" pitchFamily="34" charset="0"/>
              </a:rPr>
              <a:t>COLEGIO ALBAMAR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91463" y="0"/>
            <a:ext cx="125253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7 CuadroTexto"/>
          <p:cNvSpPr txBox="1">
            <a:spLocks noChangeArrowheads="1"/>
          </p:cNvSpPr>
          <p:nvPr/>
        </p:nvSpPr>
        <p:spPr bwMode="auto">
          <a:xfrm>
            <a:off x="468313" y="458788"/>
            <a:ext cx="79676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L" sz="2800" b="1">
                <a:latin typeface="Calibri" pitchFamily="34" charset="0"/>
              </a:rPr>
              <a:t>EMPLAZAMIENTO</a:t>
            </a:r>
            <a:r>
              <a:rPr lang="es-CL" b="1">
                <a:latin typeface="Calibri" pitchFamily="34" charset="0"/>
              </a:rPr>
              <a:t> / En Av. Gastón Hamel esquina Luisa Nieto de Hamel. </a:t>
            </a:r>
          </a:p>
          <a:p>
            <a:endParaRPr lang="es-CL" sz="2800" b="1">
              <a:latin typeface="Calibri" pitchFamily="34" charset="0"/>
            </a:endParaRPr>
          </a:p>
        </p:txBody>
      </p:sp>
      <p:sp>
        <p:nvSpPr>
          <p:cNvPr id="20483" name="21 Rectángulo"/>
          <p:cNvSpPr>
            <a:spLocks noChangeArrowheads="1"/>
          </p:cNvSpPr>
          <p:nvPr/>
        </p:nvSpPr>
        <p:spPr bwMode="auto">
          <a:xfrm>
            <a:off x="468313" y="982663"/>
            <a:ext cx="86756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s-CL">
                <a:latin typeface="Calibri" pitchFamily="34" charset="0"/>
              </a:rPr>
              <a:t> Ubicado en el mejor barrio de Reñaca, La Foresta de la Costa.</a:t>
            </a:r>
          </a:p>
          <a:p>
            <a:pPr algn="just">
              <a:buFont typeface="Arial" charset="0"/>
              <a:buChar char="•"/>
            </a:pPr>
            <a:r>
              <a:rPr lang="es-CL">
                <a:latin typeface="Calibri" pitchFamily="34" charset="0"/>
              </a:rPr>
              <a:t> Todas las casas con orientación Nor-Poniente.</a:t>
            </a:r>
          </a:p>
        </p:txBody>
      </p:sp>
      <p:sp>
        <p:nvSpPr>
          <p:cNvPr id="20484" name="28 Rectángulo"/>
          <p:cNvSpPr>
            <a:spLocks noChangeArrowheads="1"/>
          </p:cNvSpPr>
          <p:nvPr/>
        </p:nvSpPr>
        <p:spPr bwMode="auto">
          <a:xfrm>
            <a:off x="468313" y="1628775"/>
            <a:ext cx="86756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s-CL" sz="1600">
                <a:latin typeface="Calibri" pitchFamily="34" charset="0"/>
              </a:rPr>
              <a:t> El condominio cuenta con : </a:t>
            </a:r>
            <a:r>
              <a:rPr lang="es-CL" sz="1600" b="1">
                <a:latin typeface="Calibri" pitchFamily="34" charset="0"/>
              </a:rPr>
              <a:t>Acceso Controlado / Cámaras seguridad / Juegos para niños</a:t>
            </a:r>
          </a:p>
        </p:txBody>
      </p:sp>
      <p:grpSp>
        <p:nvGrpSpPr>
          <p:cNvPr id="20485" name="Agrupar 5"/>
          <p:cNvGrpSpPr>
            <a:grpSpLocks/>
          </p:cNvGrpSpPr>
          <p:nvPr/>
        </p:nvGrpSpPr>
        <p:grpSpPr bwMode="auto">
          <a:xfrm>
            <a:off x="468313" y="2193925"/>
            <a:ext cx="7991475" cy="4638675"/>
            <a:chOff x="467544" y="2193323"/>
            <a:chExt cx="7992888" cy="4639773"/>
          </a:xfrm>
        </p:grpSpPr>
        <p:pic>
          <p:nvPicPr>
            <p:cNvPr id="20486" name="Imagen 18" descr="emplazamiento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7544" y="2193323"/>
              <a:ext cx="7992888" cy="4639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" name="Conector recto 4"/>
            <p:cNvCxnSpPr/>
            <p:nvPr/>
          </p:nvCxnSpPr>
          <p:spPr>
            <a:xfrm flipV="1">
              <a:off x="7787213" y="3131758"/>
              <a:ext cx="0" cy="433490"/>
            </a:xfrm>
            <a:prstGeom prst="line">
              <a:avLst/>
            </a:prstGeom>
            <a:ln w="12700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91463" y="0"/>
            <a:ext cx="125253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4 Rectángulo"/>
          <p:cNvSpPr>
            <a:spLocks noChangeArrowheads="1"/>
          </p:cNvSpPr>
          <p:nvPr/>
        </p:nvSpPr>
        <p:spPr bwMode="auto">
          <a:xfrm>
            <a:off x="468313" y="881063"/>
            <a:ext cx="86756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s-CL" sz="2000">
                <a:latin typeface="Calibri" pitchFamily="34" charset="0"/>
              </a:rPr>
              <a:t> 9 casas en condominio </a:t>
            </a:r>
          </a:p>
          <a:p>
            <a:pPr algn="just">
              <a:buFont typeface="Arial" charset="0"/>
              <a:buChar char="•"/>
            </a:pPr>
            <a:r>
              <a:rPr lang="es-CL" sz="2000">
                <a:latin typeface="Calibri" pitchFamily="34" charset="0"/>
              </a:rPr>
              <a:t> 140 m2 construidos ampliables a 160 m2 </a:t>
            </a:r>
          </a:p>
          <a:p>
            <a:pPr algn="just">
              <a:buFont typeface="Arial" charset="0"/>
              <a:buChar char="•"/>
            </a:pPr>
            <a:r>
              <a:rPr lang="es-CL" sz="2000">
                <a:latin typeface="Calibri" pitchFamily="34" charset="0"/>
              </a:rPr>
              <a:t> Terrenos de 230, 280 y 350 m2 </a:t>
            </a:r>
          </a:p>
          <a:p>
            <a:pPr algn="just"/>
            <a:endParaRPr lang="es-CL" sz="2000" b="1">
              <a:latin typeface="Calibri" pitchFamily="34" charset="0"/>
            </a:endParaRPr>
          </a:p>
        </p:txBody>
      </p:sp>
      <p:sp>
        <p:nvSpPr>
          <p:cNvPr id="21507" name="7 CuadroTexto"/>
          <p:cNvSpPr txBox="1">
            <a:spLocks noChangeArrowheads="1"/>
          </p:cNvSpPr>
          <p:nvPr/>
        </p:nvSpPr>
        <p:spPr bwMode="auto">
          <a:xfrm>
            <a:off x="468313" y="260350"/>
            <a:ext cx="44910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L" sz="2800" b="1">
                <a:latin typeface="Calibri" pitchFamily="34" charset="0"/>
              </a:rPr>
              <a:t>DESCRIPCION DEL PROYECTO</a:t>
            </a:r>
          </a:p>
        </p:txBody>
      </p:sp>
      <p:pic>
        <p:nvPicPr>
          <p:cNvPr id="21508" name="Picture 2" descr="C:\Documents and Settings\Felipe Raby\Mis documentos\Dropbox\Condominio La Foresta\AP\Render Finales 2001-08-31\casa tipo 09_ ap 08 01 clf 0014 f02_05_logo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68563"/>
            <a:ext cx="91440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7 Imagen" descr="casa tipo 09_ ap 08 01 clf 0014 f05_08_logo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9775" y="3886200"/>
            <a:ext cx="56229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9 CuadroTexto"/>
          <p:cNvSpPr txBox="1">
            <a:spLocks noChangeArrowheads="1"/>
          </p:cNvSpPr>
          <p:nvPr/>
        </p:nvSpPr>
        <p:spPr bwMode="auto">
          <a:xfrm>
            <a:off x="468313" y="981075"/>
            <a:ext cx="338296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2800" b="1">
                <a:latin typeface="Calibri" pitchFamily="34" charset="0"/>
              </a:rPr>
              <a:t>Casa Tipo :</a:t>
            </a:r>
          </a:p>
          <a:p>
            <a:r>
              <a:rPr lang="es-CL" sz="2000">
                <a:latin typeface="Calibri" pitchFamily="34" charset="0"/>
              </a:rPr>
              <a:t>3 dormitorios</a:t>
            </a:r>
          </a:p>
          <a:p>
            <a:r>
              <a:rPr lang="es-CL" sz="2000">
                <a:latin typeface="Calibri" pitchFamily="34" charset="0"/>
              </a:rPr>
              <a:t>3 baños</a:t>
            </a:r>
          </a:p>
          <a:p>
            <a:r>
              <a:rPr lang="es-CL" sz="2000">
                <a:latin typeface="Calibri" pitchFamily="34" charset="0"/>
              </a:rPr>
              <a:t>Sala de estar</a:t>
            </a:r>
          </a:p>
          <a:p>
            <a:r>
              <a:rPr lang="es-CL" sz="2000">
                <a:latin typeface="Calibri" pitchFamily="34" charset="0"/>
              </a:rPr>
              <a:t>Home office</a:t>
            </a:r>
          </a:p>
          <a:p>
            <a:endParaRPr lang="es-CL" sz="2000">
              <a:latin typeface="Calibri" pitchFamily="34" charset="0"/>
            </a:endParaRPr>
          </a:p>
          <a:p>
            <a:r>
              <a:rPr lang="es-CL" sz="2000" b="1">
                <a:latin typeface="Calibri" pitchFamily="34" charset="0"/>
              </a:rPr>
              <a:t>Opcional:</a:t>
            </a:r>
          </a:p>
          <a:p>
            <a:pPr>
              <a:buFont typeface="Arial" charset="0"/>
              <a:buChar char="•"/>
            </a:pPr>
            <a:r>
              <a:rPr lang="es-CL" sz="2000">
                <a:latin typeface="Calibri" pitchFamily="34" charset="0"/>
              </a:rPr>
              <a:t> Pieza y baño servicio</a:t>
            </a:r>
          </a:p>
          <a:p>
            <a:pPr>
              <a:buFont typeface="Arial" charset="0"/>
              <a:buChar char="•"/>
            </a:pPr>
            <a:r>
              <a:rPr lang="es-CL" sz="2000">
                <a:latin typeface="Calibri" pitchFamily="34" charset="0"/>
              </a:rPr>
              <a:t> Cuarto dormitorio</a:t>
            </a:r>
          </a:p>
          <a:p>
            <a:endParaRPr lang="es-CL" sz="2000">
              <a:latin typeface="Calibri" pitchFamily="34" charset="0"/>
            </a:endParaRPr>
          </a:p>
          <a:p>
            <a:endParaRPr lang="es-CL" sz="2000">
              <a:latin typeface="Calibri" pitchFamily="34" charset="0"/>
            </a:endParaRP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91463" y="0"/>
            <a:ext cx="125253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2" descr="C:\Documents and Settings\Felipe Raby\Mis documentos\Dropbox\Condominio La Foresta\AP\Render Finales 2001-08-31\casa tipo 09_ ap 08 01 clf 0014 f01_02_logo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954088"/>
            <a:ext cx="5616575" cy="269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8 CuadroTexto"/>
          <p:cNvSpPr txBox="1">
            <a:spLocks noChangeArrowheads="1"/>
          </p:cNvSpPr>
          <p:nvPr/>
        </p:nvSpPr>
        <p:spPr bwMode="auto">
          <a:xfrm>
            <a:off x="468313" y="260350"/>
            <a:ext cx="44910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L" sz="2800" b="1">
                <a:latin typeface="Calibri" pitchFamily="34" charset="0"/>
              </a:rPr>
              <a:t>DESCRIPCION DEL PROYECTO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9 CuadroTexto"/>
          <p:cNvSpPr txBox="1">
            <a:spLocks noChangeArrowheads="1"/>
          </p:cNvSpPr>
          <p:nvPr/>
        </p:nvSpPr>
        <p:spPr bwMode="auto">
          <a:xfrm>
            <a:off x="250825" y="404813"/>
            <a:ext cx="38163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2800" b="1">
                <a:latin typeface="Calibri" pitchFamily="34" charset="0"/>
              </a:rPr>
              <a:t>PLANTA PRIMER PISO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91463" y="0"/>
            <a:ext cx="125253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2" descr="C:\Documents and Settings\Felipe Raby\Mis documentos\Dropbox\Carpeta Comercial\CNF planta grafica piso 1 + am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44725"/>
            <a:ext cx="9144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6 Rectángulo"/>
          <p:cNvSpPr>
            <a:spLocks noChangeArrowheads="1"/>
          </p:cNvSpPr>
          <p:nvPr/>
        </p:nvSpPr>
        <p:spPr bwMode="auto">
          <a:xfrm>
            <a:off x="250825" y="1033463"/>
            <a:ext cx="889317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1400" b="1">
                <a:latin typeface="Calibri" pitchFamily="34" charset="0"/>
              </a:rPr>
              <a:t>Hall de Acceso / Sala de Estar / Living Comedor / Baños Visita / Cocina + Comedor de Diario / Patio de Servicio.</a:t>
            </a:r>
          </a:p>
          <a:p>
            <a:endParaRPr lang="es-CL" sz="1400">
              <a:latin typeface="Calibri" pitchFamily="34" charset="0"/>
            </a:endParaRPr>
          </a:p>
          <a:p>
            <a:r>
              <a:rPr lang="es-CL" sz="1400">
                <a:latin typeface="Calibri" pitchFamily="34" charset="0"/>
              </a:rPr>
              <a:t>Adicionales:  Pieza y Baño de Servicio / Terraza + Parrón.</a:t>
            </a:r>
            <a:endParaRPr lang="es-ES" sz="1400">
              <a:latin typeface="Calibri" pitchFamily="34" charset="0"/>
            </a:endParaRPr>
          </a:p>
        </p:txBody>
      </p:sp>
      <p:sp>
        <p:nvSpPr>
          <p:cNvPr id="8" name="7 Forma libre"/>
          <p:cNvSpPr/>
          <p:nvPr/>
        </p:nvSpPr>
        <p:spPr>
          <a:xfrm>
            <a:off x="1257300" y="2387600"/>
            <a:ext cx="1333500" cy="1270000"/>
          </a:xfrm>
          <a:custGeom>
            <a:avLst/>
            <a:gdLst>
              <a:gd name="connsiteX0" fmla="*/ 12700 w 1333500"/>
              <a:gd name="connsiteY0" fmla="*/ 0 h 1270000"/>
              <a:gd name="connsiteX1" fmla="*/ 0 w 1333500"/>
              <a:gd name="connsiteY1" fmla="*/ 1270000 h 1270000"/>
              <a:gd name="connsiteX2" fmla="*/ 1333500 w 1333500"/>
              <a:gd name="connsiteY2" fmla="*/ 1270000 h 1270000"/>
              <a:gd name="connsiteX3" fmla="*/ 1333500 w 1333500"/>
              <a:gd name="connsiteY3" fmla="*/ 647700 h 1270000"/>
              <a:gd name="connsiteX4" fmla="*/ 698500 w 1333500"/>
              <a:gd name="connsiteY4" fmla="*/ 647700 h 1270000"/>
              <a:gd name="connsiteX5" fmla="*/ 698500 w 1333500"/>
              <a:gd name="connsiteY5" fmla="*/ 0 h 1270000"/>
              <a:gd name="connsiteX6" fmla="*/ 12700 w 1333500"/>
              <a:gd name="connsiteY6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270000">
                <a:moveTo>
                  <a:pt x="12700" y="0"/>
                </a:moveTo>
                <a:lnTo>
                  <a:pt x="0" y="1270000"/>
                </a:lnTo>
                <a:lnTo>
                  <a:pt x="1333500" y="1270000"/>
                </a:lnTo>
                <a:lnTo>
                  <a:pt x="1333500" y="647700"/>
                </a:lnTo>
                <a:lnTo>
                  <a:pt x="698500" y="647700"/>
                </a:lnTo>
                <a:lnTo>
                  <a:pt x="698500" y="0"/>
                </a:lnTo>
                <a:lnTo>
                  <a:pt x="12700" y="0"/>
                </a:ln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9" name="8 Forma libre"/>
          <p:cNvSpPr/>
          <p:nvPr/>
        </p:nvSpPr>
        <p:spPr>
          <a:xfrm>
            <a:off x="6705600" y="4292600"/>
            <a:ext cx="1155700" cy="1905000"/>
          </a:xfrm>
          <a:custGeom>
            <a:avLst/>
            <a:gdLst>
              <a:gd name="connsiteX0" fmla="*/ 12700 w 1155700"/>
              <a:gd name="connsiteY0" fmla="*/ 25400 h 1905000"/>
              <a:gd name="connsiteX1" fmla="*/ 0 w 1155700"/>
              <a:gd name="connsiteY1" fmla="*/ 1905000 h 1905000"/>
              <a:gd name="connsiteX2" fmla="*/ 1143000 w 1155700"/>
              <a:gd name="connsiteY2" fmla="*/ 1905000 h 1905000"/>
              <a:gd name="connsiteX3" fmla="*/ 1155700 w 1155700"/>
              <a:gd name="connsiteY3" fmla="*/ 0 h 1905000"/>
              <a:gd name="connsiteX4" fmla="*/ 12700 w 1155700"/>
              <a:gd name="connsiteY4" fmla="*/ 254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700" h="1905000">
                <a:moveTo>
                  <a:pt x="12700" y="25400"/>
                </a:moveTo>
                <a:cubicBezTo>
                  <a:pt x="8467" y="651933"/>
                  <a:pt x="4233" y="1278467"/>
                  <a:pt x="0" y="1905000"/>
                </a:cubicBezTo>
                <a:lnTo>
                  <a:pt x="1143000" y="1905000"/>
                </a:lnTo>
                <a:cubicBezTo>
                  <a:pt x="1147233" y="1270000"/>
                  <a:pt x="1151467" y="635000"/>
                  <a:pt x="1155700" y="0"/>
                </a:cubicBezTo>
                <a:lnTo>
                  <a:pt x="12700" y="25400"/>
                </a:ln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9 CuadroTexto"/>
          <p:cNvSpPr txBox="1">
            <a:spLocks noChangeArrowheads="1"/>
          </p:cNvSpPr>
          <p:nvPr/>
        </p:nvSpPr>
        <p:spPr bwMode="auto">
          <a:xfrm>
            <a:off x="250825" y="385763"/>
            <a:ext cx="4826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2800" b="1">
                <a:latin typeface="Calibri" pitchFamily="34" charset="0"/>
              </a:rPr>
              <a:t>PLANTA SEGUNDO PISO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91463" y="0"/>
            <a:ext cx="125253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2" descr="C:\Documents and Settings\Felipe Raby\Mis documentos\Dropbox\Carpeta Comercial\CNF planta grafica piso 2 + am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17750"/>
            <a:ext cx="9144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5 Rectángulo"/>
          <p:cNvSpPr>
            <a:spLocks noChangeArrowheads="1"/>
          </p:cNvSpPr>
          <p:nvPr/>
        </p:nvSpPr>
        <p:spPr bwMode="auto">
          <a:xfrm>
            <a:off x="250825" y="1033463"/>
            <a:ext cx="889317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1400" b="1">
                <a:latin typeface="Calibri" pitchFamily="34" charset="0"/>
              </a:rPr>
              <a:t>Dormitorio  + Walk in Closet + Baño + Balcón en Suite / Home Office / Dormitorio 2 / Baño 2 / Dormitorio 3</a:t>
            </a:r>
          </a:p>
          <a:p>
            <a:endParaRPr lang="es-CL" sz="1400">
              <a:latin typeface="Calibri" pitchFamily="34" charset="0"/>
            </a:endParaRPr>
          </a:p>
          <a:p>
            <a:r>
              <a:rPr lang="es-CL" sz="1400">
                <a:latin typeface="Calibri" pitchFamily="34" charset="0"/>
              </a:rPr>
              <a:t>Adicionales:  Dormitorio 4</a:t>
            </a:r>
            <a:endParaRPr lang="es-ES" sz="1400">
              <a:latin typeface="Calibri" pitchFamily="34" charset="0"/>
            </a:endParaRPr>
          </a:p>
        </p:txBody>
      </p:sp>
      <p:sp>
        <p:nvSpPr>
          <p:cNvPr id="7" name="6 Forma libre"/>
          <p:cNvSpPr/>
          <p:nvPr/>
        </p:nvSpPr>
        <p:spPr>
          <a:xfrm>
            <a:off x="3098800" y="2489200"/>
            <a:ext cx="1790700" cy="1104900"/>
          </a:xfrm>
          <a:custGeom>
            <a:avLst/>
            <a:gdLst>
              <a:gd name="connsiteX0" fmla="*/ 0 w 1790700"/>
              <a:gd name="connsiteY0" fmla="*/ 0 h 1104900"/>
              <a:gd name="connsiteX1" fmla="*/ 12700 w 1790700"/>
              <a:gd name="connsiteY1" fmla="*/ 1104900 h 1104900"/>
              <a:gd name="connsiteX2" fmla="*/ 1358900 w 1790700"/>
              <a:gd name="connsiteY2" fmla="*/ 1104900 h 1104900"/>
              <a:gd name="connsiteX3" fmla="*/ 1358900 w 1790700"/>
              <a:gd name="connsiteY3" fmla="*/ 812800 h 1104900"/>
              <a:gd name="connsiteX4" fmla="*/ 1790700 w 1790700"/>
              <a:gd name="connsiteY4" fmla="*/ 800100 h 1104900"/>
              <a:gd name="connsiteX5" fmla="*/ 1790700 w 1790700"/>
              <a:gd name="connsiteY5" fmla="*/ 0 h 1104900"/>
              <a:gd name="connsiteX6" fmla="*/ 0 w 1790700"/>
              <a:gd name="connsiteY6" fmla="*/ 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0700" h="1104900">
                <a:moveTo>
                  <a:pt x="0" y="0"/>
                </a:moveTo>
                <a:lnTo>
                  <a:pt x="12700" y="1104900"/>
                </a:lnTo>
                <a:lnTo>
                  <a:pt x="1358900" y="1104900"/>
                </a:lnTo>
                <a:lnTo>
                  <a:pt x="1358900" y="812800"/>
                </a:lnTo>
                <a:lnTo>
                  <a:pt x="1790700" y="800100"/>
                </a:lnTo>
                <a:lnTo>
                  <a:pt x="17907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1843</TotalTime>
  <Words>335</Words>
  <Application>Microsoft Office PowerPoint</Application>
  <PresentationFormat>Presentación en pantalla (4:3)</PresentationFormat>
  <Paragraphs>80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7" baseType="lpstr">
      <vt:lpstr>Calibri</vt:lpstr>
      <vt:lpstr>Arial</vt:lpstr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Jaime de la Horra</dc:creator>
  <cp:lastModifiedBy>cfigueroa</cp:lastModifiedBy>
  <cp:revision>143</cp:revision>
  <dcterms:created xsi:type="dcterms:W3CDTF">2011-08-11T18:49:03Z</dcterms:created>
  <dcterms:modified xsi:type="dcterms:W3CDTF">2011-11-11T14:57:43Z</dcterms:modified>
</cp:coreProperties>
</file>