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8" r:id="rId4"/>
    <p:sldId id="278" r:id="rId5"/>
    <p:sldId id="259" r:id="rId6"/>
    <p:sldId id="281" r:id="rId7"/>
    <p:sldId id="267" r:id="rId8"/>
    <p:sldId id="268" r:id="rId9"/>
    <p:sldId id="269" r:id="rId10"/>
    <p:sldId id="261" r:id="rId11"/>
    <p:sldId id="260" r:id="rId12"/>
    <p:sldId id="282" r:id="rId13"/>
    <p:sldId id="279" r:id="rId14"/>
    <p:sldId id="280" r:id="rId15"/>
    <p:sldId id="283" r:id="rId16"/>
    <p:sldId id="264" r:id="rId17"/>
    <p:sldId id="265" r:id="rId18"/>
    <p:sldId id="266" r:id="rId19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4258-329C-45F5-A967-6E8F659F195E}" type="datetimeFigureOut">
              <a:rPr lang="es-ES_tradnl" smtClean="0"/>
              <a:pPr/>
              <a:t>19/10/2010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E9858-F955-4C00-B9D3-808D43F1436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4258-329C-45F5-A967-6E8F659F195E}" type="datetimeFigureOut">
              <a:rPr lang="es-ES_tradnl" smtClean="0"/>
              <a:pPr/>
              <a:t>19/10/2010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E9858-F955-4C00-B9D3-808D43F1436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4258-329C-45F5-A967-6E8F659F195E}" type="datetimeFigureOut">
              <a:rPr lang="es-ES_tradnl" smtClean="0"/>
              <a:pPr/>
              <a:t>19/10/2010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E9858-F955-4C00-B9D3-808D43F1436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8DF3B16-ECBD-4AD8-AEE1-A7EB1BC14B5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4258-329C-45F5-A967-6E8F659F195E}" type="datetimeFigureOut">
              <a:rPr lang="es-ES_tradnl" smtClean="0"/>
              <a:pPr/>
              <a:t>19/10/2010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E9858-F955-4C00-B9D3-808D43F1436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4258-329C-45F5-A967-6E8F659F195E}" type="datetimeFigureOut">
              <a:rPr lang="es-ES_tradnl" smtClean="0"/>
              <a:pPr/>
              <a:t>19/10/2010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E9858-F955-4C00-B9D3-808D43F1436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4258-329C-45F5-A967-6E8F659F195E}" type="datetimeFigureOut">
              <a:rPr lang="es-ES_tradnl" smtClean="0"/>
              <a:pPr/>
              <a:t>19/10/2010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E9858-F955-4C00-B9D3-808D43F1436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4258-329C-45F5-A967-6E8F659F195E}" type="datetimeFigureOut">
              <a:rPr lang="es-ES_tradnl" smtClean="0"/>
              <a:pPr/>
              <a:t>19/10/2010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E9858-F955-4C00-B9D3-808D43F1436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4258-329C-45F5-A967-6E8F659F195E}" type="datetimeFigureOut">
              <a:rPr lang="es-ES_tradnl" smtClean="0"/>
              <a:pPr/>
              <a:t>19/10/2010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E9858-F955-4C00-B9D3-808D43F1436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4258-329C-45F5-A967-6E8F659F195E}" type="datetimeFigureOut">
              <a:rPr lang="es-ES_tradnl" smtClean="0"/>
              <a:pPr/>
              <a:t>19/10/2010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E9858-F955-4C00-B9D3-808D43F1436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4258-329C-45F5-A967-6E8F659F195E}" type="datetimeFigureOut">
              <a:rPr lang="es-ES_tradnl" smtClean="0"/>
              <a:pPr/>
              <a:t>19/10/2010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E9858-F955-4C00-B9D3-808D43F1436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4258-329C-45F5-A967-6E8F659F195E}" type="datetimeFigureOut">
              <a:rPr lang="es-ES_tradnl" smtClean="0"/>
              <a:pPr/>
              <a:t>19/10/2010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E9858-F955-4C00-B9D3-808D43F1436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A4258-329C-45F5-A967-6E8F659F195E}" type="datetimeFigureOut">
              <a:rPr lang="es-ES_tradnl" smtClean="0"/>
              <a:pPr/>
              <a:t>19/10/2010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E9858-F955-4C00-B9D3-808D43F1436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_tradnl" dirty="0" smtClean="0"/>
              <a:t>Comportamiento Organizacional</a:t>
            </a:r>
            <a:br>
              <a:rPr lang="es-ES_tradnl" dirty="0" smtClean="0"/>
            </a:br>
            <a:r>
              <a:rPr lang="es-ES_tradnl" dirty="0" smtClean="0"/>
              <a:t>Conflicto y Negociación</a:t>
            </a: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771800" y="3861048"/>
            <a:ext cx="3560440" cy="838944"/>
          </a:xfrm>
        </p:spPr>
        <p:txBody>
          <a:bodyPr>
            <a:normAutofit/>
          </a:bodyPr>
          <a:lstStyle/>
          <a:p>
            <a:r>
              <a:rPr lang="es-ES_tradnl" sz="2000" dirty="0" smtClean="0"/>
              <a:t>Jorge Esparza Lagos</a:t>
            </a:r>
          </a:p>
          <a:p>
            <a:r>
              <a:rPr lang="es-ES_tradnl" sz="2000" dirty="0" smtClean="0"/>
              <a:t>Psicólogo Organizacional</a:t>
            </a:r>
          </a:p>
        </p:txBody>
      </p:sp>
      <p:pic>
        <p:nvPicPr>
          <p:cNvPr id="4" name="3 Imagen" descr="logo USS 200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273630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2BD7-5451-4BF2-A28C-5200027FA00B}" type="slidenum">
              <a:rPr lang="es-ES"/>
              <a:pPr/>
              <a:t>10</a:t>
            </a:fld>
            <a:endParaRPr lang="es-ES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12875"/>
            <a:ext cx="8633718" cy="4248374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es-ES" sz="2800" b="1" u="sng" dirty="0" smtClean="0"/>
              <a:t>ETAPA 3: INTENCIONES</a:t>
            </a:r>
          </a:p>
          <a:p>
            <a:pPr>
              <a:lnSpc>
                <a:spcPct val="80000"/>
              </a:lnSpc>
            </a:pPr>
            <a:r>
              <a:rPr lang="es-ES" sz="2400" b="1" u="sng" dirty="0" smtClean="0"/>
              <a:t>Competencia</a:t>
            </a:r>
            <a:r>
              <a:rPr lang="es-ES" sz="2400" b="1" u="sng" dirty="0"/>
              <a:t>:</a:t>
            </a:r>
            <a:r>
              <a:rPr lang="es-ES" sz="2400" b="1" dirty="0"/>
              <a:t> </a:t>
            </a:r>
            <a:r>
              <a:rPr lang="es-ES" sz="2400" dirty="0"/>
              <a:t>deseo de satisfacer los intereses propios, independientemente del impacto sobre la otra parte en el conflicto</a:t>
            </a:r>
            <a:r>
              <a:rPr lang="es-ES" sz="2400" dirty="0" smtClean="0"/>
              <a:t>.</a:t>
            </a:r>
            <a:endParaRPr lang="es-ES" sz="2400" dirty="0"/>
          </a:p>
          <a:p>
            <a:pPr>
              <a:lnSpc>
                <a:spcPct val="80000"/>
              </a:lnSpc>
            </a:pPr>
            <a:r>
              <a:rPr lang="es-ES" sz="2400" b="1" u="sng" dirty="0"/>
              <a:t>Colaboración:</a:t>
            </a:r>
            <a:r>
              <a:rPr lang="es-ES" sz="2400" b="1" dirty="0"/>
              <a:t> </a:t>
            </a:r>
            <a:r>
              <a:rPr lang="es-ES" sz="2400" dirty="0"/>
              <a:t>Situación en que las partes de un conflicto desean cada una satisfacer totalmente las preocupaciones de todas las partes</a:t>
            </a:r>
            <a:r>
              <a:rPr lang="es-ES" sz="2400" dirty="0" smtClean="0"/>
              <a:t>.</a:t>
            </a:r>
            <a:endParaRPr lang="es-ES" sz="2400" dirty="0"/>
          </a:p>
          <a:p>
            <a:pPr>
              <a:lnSpc>
                <a:spcPct val="80000"/>
              </a:lnSpc>
            </a:pPr>
            <a:r>
              <a:rPr lang="es-ES" sz="2400" b="1" u="sng" dirty="0"/>
              <a:t>Evasión: </a:t>
            </a:r>
            <a:r>
              <a:rPr lang="es-ES" sz="2400" dirty="0"/>
              <a:t>Deseo de retirarse de un conflicto o de suprimirlo</a:t>
            </a:r>
            <a:r>
              <a:rPr lang="es-ES" sz="2400" dirty="0" smtClean="0"/>
              <a:t>.</a:t>
            </a:r>
            <a:endParaRPr lang="es-ES" sz="2400" dirty="0"/>
          </a:p>
          <a:p>
            <a:pPr>
              <a:lnSpc>
                <a:spcPct val="80000"/>
              </a:lnSpc>
            </a:pPr>
            <a:r>
              <a:rPr lang="es-ES" sz="2400" b="1" u="sng" dirty="0"/>
              <a:t>Complacencia: </a:t>
            </a:r>
            <a:r>
              <a:rPr lang="es-ES" sz="2400" dirty="0"/>
              <a:t>Disposición de una parte en un conflicto para colocar los intereses del oponente por encima de los propios</a:t>
            </a:r>
            <a:r>
              <a:rPr lang="es-ES" sz="2400" dirty="0" smtClean="0"/>
              <a:t>.</a:t>
            </a:r>
            <a:endParaRPr lang="es-ES" sz="2400" dirty="0"/>
          </a:p>
          <a:p>
            <a:pPr>
              <a:lnSpc>
                <a:spcPct val="80000"/>
              </a:lnSpc>
            </a:pPr>
            <a:r>
              <a:rPr lang="es-ES" sz="2400" b="1" u="sng" dirty="0"/>
              <a:t>Arreglo con concesiones: </a:t>
            </a:r>
            <a:r>
              <a:rPr lang="es-ES" sz="2400" dirty="0"/>
              <a:t>Situación en que cada parte en un conflicto está dispuesta a ceder algo.</a:t>
            </a:r>
          </a:p>
          <a:p>
            <a:pPr>
              <a:lnSpc>
                <a:spcPct val="80000"/>
              </a:lnSpc>
            </a:pPr>
            <a:endParaRPr lang="es-ES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2400" dirty="0"/>
          </a:p>
          <a:p>
            <a:pPr>
              <a:lnSpc>
                <a:spcPct val="80000"/>
              </a:lnSpc>
            </a:pPr>
            <a:endParaRPr lang="es-ES" sz="2000" dirty="0"/>
          </a:p>
          <a:p>
            <a:pPr>
              <a:lnSpc>
                <a:spcPct val="80000"/>
              </a:lnSpc>
            </a:pPr>
            <a:endParaRPr lang="es-ES" sz="200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35696" y="332656"/>
            <a:ext cx="54006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L" sz="3200" b="1" u="sng" dirty="0">
                <a:solidFill>
                  <a:schemeClr val="tx2">
                    <a:lumMod val="75000"/>
                  </a:schemeClr>
                </a:solidFill>
              </a:rPr>
              <a:t>Etapas del proceso </a:t>
            </a:r>
            <a:r>
              <a:rPr lang="es-CL" sz="3200" b="1" u="sng" dirty="0" smtClean="0">
                <a:solidFill>
                  <a:schemeClr val="tx2">
                    <a:lumMod val="75000"/>
                  </a:schemeClr>
                </a:solidFill>
              </a:rPr>
              <a:t>conflicto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C8C05-BC56-4507-A0CD-0A95649BC358}" type="slidenum">
              <a:rPr lang="es-ES"/>
              <a:pPr/>
              <a:t>11</a:t>
            </a:fld>
            <a:endParaRPr lang="es-ES"/>
          </a:p>
        </p:txBody>
      </p:sp>
      <p:pic>
        <p:nvPicPr>
          <p:cNvPr id="19865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lum bright="-30000" contrast="84000"/>
          </a:blip>
          <a:srcRect/>
          <a:stretch>
            <a:fillRect/>
          </a:stretch>
        </p:blipFill>
        <p:spPr>
          <a:xfrm>
            <a:off x="611560" y="2492896"/>
            <a:ext cx="7344815" cy="4025379"/>
          </a:xfrm>
        </p:spPr>
      </p:pic>
      <p:sp>
        <p:nvSpPr>
          <p:cNvPr id="198660" name="Text Box 4"/>
          <p:cNvSpPr txBox="1">
            <a:spLocks noChangeArrowheads="1"/>
          </p:cNvSpPr>
          <p:nvPr/>
        </p:nvSpPr>
        <p:spPr bwMode="auto">
          <a:xfrm>
            <a:off x="2627313" y="1052513"/>
            <a:ext cx="5329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s-ES_tradnl"/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755576" y="1125538"/>
            <a:ext cx="763436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lang="es-CL" i="0" dirty="0"/>
              <a:t>En la etapa de “intenciones” se  decidirá la forma de actuar frente a un conflicto determinado, éstas decisiones intervienen entre las percepciones y emociones de la gente y su comportamiento, esta pueden variar como sigue:</a:t>
            </a:r>
            <a:endParaRPr lang="es-ES" i="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475656" y="476672"/>
            <a:ext cx="6400800" cy="3326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 conflicto</a:t>
            </a:r>
            <a:endParaRPr kumimoji="0" lang="es-E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2BD7-5451-4BF2-A28C-5200027FA00B}" type="slidenum">
              <a:rPr lang="es-ES"/>
              <a:pPr/>
              <a:t>12</a:t>
            </a:fld>
            <a:endParaRPr lang="es-ES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196752"/>
            <a:ext cx="4536504" cy="396044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es-ES" sz="2800" b="1" u="sng" dirty="0" smtClean="0"/>
              <a:t>ETAPA 4: COMPORTAMIENTO</a:t>
            </a:r>
          </a:p>
          <a:p>
            <a:pPr>
              <a:lnSpc>
                <a:spcPct val="80000"/>
              </a:lnSpc>
            </a:pPr>
            <a:r>
              <a:rPr lang="es-ES" sz="2400" dirty="0" smtClean="0"/>
              <a:t>Etapa donde los conflictos se hacen visibles. Incluye declaraciones, acciones y reacciones, llevadas  cabo por las partes en conflicto.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2400" dirty="0"/>
          </a:p>
          <a:p>
            <a:pPr>
              <a:lnSpc>
                <a:spcPct val="80000"/>
              </a:lnSpc>
            </a:pPr>
            <a:endParaRPr lang="es-ES" sz="2000" dirty="0"/>
          </a:p>
          <a:p>
            <a:pPr>
              <a:lnSpc>
                <a:spcPct val="80000"/>
              </a:lnSpc>
            </a:pPr>
            <a:endParaRPr lang="es-ES" sz="200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331640" y="332656"/>
            <a:ext cx="60486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L" sz="3600" b="1" u="sng" dirty="0">
                <a:solidFill>
                  <a:schemeClr val="tx2">
                    <a:lumMod val="75000"/>
                  </a:schemeClr>
                </a:solidFill>
              </a:rPr>
              <a:t>Etapas del proceso </a:t>
            </a:r>
            <a:r>
              <a:rPr lang="es-CL" sz="3600" b="1" u="sng" dirty="0" smtClean="0">
                <a:solidFill>
                  <a:schemeClr val="tx2">
                    <a:lumMod val="75000"/>
                  </a:schemeClr>
                </a:solidFill>
              </a:rPr>
              <a:t>conflicto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004048" y="2051556"/>
            <a:ext cx="3816424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 smtClean="0"/>
              <a:t>Continuo de la intensidad del conflicto </a:t>
            </a:r>
            <a:endParaRPr lang="es-ES_tradnl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148064" y="2411010"/>
            <a:ext cx="1296144" cy="36933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dirty="0" smtClean="0">
                <a:solidFill>
                  <a:srgbClr val="FF0000"/>
                </a:solidFill>
              </a:rPr>
              <a:t>Conflicto </a:t>
            </a:r>
          </a:p>
          <a:p>
            <a:r>
              <a:rPr lang="es-ES_tradnl" dirty="0" smtClean="0">
                <a:solidFill>
                  <a:srgbClr val="FF0000"/>
                </a:solidFill>
              </a:rPr>
              <a:t>aniquilador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dirty="0" smtClean="0">
                <a:solidFill>
                  <a:srgbClr val="00B050"/>
                </a:solidFill>
              </a:rPr>
              <a:t>No hay </a:t>
            </a:r>
          </a:p>
          <a:p>
            <a:r>
              <a:rPr lang="es-ES_tradnl" dirty="0" smtClean="0">
                <a:solidFill>
                  <a:srgbClr val="00B050"/>
                </a:solidFill>
              </a:rPr>
              <a:t>conflicto </a:t>
            </a:r>
            <a:endParaRPr lang="es-ES_tradnl" dirty="0">
              <a:solidFill>
                <a:srgbClr val="00B05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660232" y="2420888"/>
            <a:ext cx="237626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1600" dirty="0" smtClean="0"/>
              <a:t>Esfuerzos abiertos para destruir a la otra parte</a:t>
            </a:r>
          </a:p>
          <a:p>
            <a:endParaRPr lang="es-ES_tradnl" sz="1600" dirty="0" smtClean="0"/>
          </a:p>
          <a:p>
            <a:r>
              <a:rPr lang="es-ES_tradnl" sz="1600" dirty="0" smtClean="0"/>
              <a:t>Ataques físicos agresivos</a:t>
            </a:r>
          </a:p>
          <a:p>
            <a:endParaRPr lang="es-ES_tradnl" sz="1600" dirty="0" smtClean="0"/>
          </a:p>
          <a:p>
            <a:r>
              <a:rPr lang="es-ES_tradnl" sz="1600" dirty="0" smtClean="0"/>
              <a:t>Amenazas y ultimatos</a:t>
            </a:r>
          </a:p>
          <a:p>
            <a:endParaRPr lang="es-ES_tradnl" sz="1600" dirty="0" smtClean="0"/>
          </a:p>
          <a:p>
            <a:r>
              <a:rPr lang="es-ES_tradnl" sz="1600" dirty="0" smtClean="0"/>
              <a:t>Ataques verbales</a:t>
            </a:r>
          </a:p>
          <a:p>
            <a:endParaRPr lang="es-ES_tradnl" sz="1600" dirty="0" smtClean="0"/>
          </a:p>
          <a:p>
            <a:r>
              <a:rPr lang="es-ES_tradnl" sz="1600" dirty="0" smtClean="0"/>
              <a:t>Cuestionamientos o desafío abierto</a:t>
            </a:r>
          </a:p>
          <a:p>
            <a:endParaRPr lang="es-ES_tradnl" sz="1600" dirty="0" smtClean="0"/>
          </a:p>
          <a:p>
            <a:r>
              <a:rPr lang="es-ES_tradnl" sz="1600" dirty="0" smtClean="0"/>
              <a:t>Desacuerdos menores o malentendidos </a:t>
            </a:r>
          </a:p>
          <a:p>
            <a:endParaRPr lang="es-ES_tradnl" sz="1600" dirty="0"/>
          </a:p>
        </p:txBody>
      </p:sp>
      <p:cxnSp>
        <p:nvCxnSpPr>
          <p:cNvPr id="11" name="10 Conector recto"/>
          <p:cNvCxnSpPr/>
          <p:nvPr/>
        </p:nvCxnSpPr>
        <p:spPr>
          <a:xfrm rot="5400000">
            <a:off x="4860032" y="4221088"/>
            <a:ext cx="33123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6444208" y="5877272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6444208" y="3861048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6444208" y="436510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6444208" y="508518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6444208" y="256490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6444208" y="3356992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D7A8B-B79B-49D5-9551-BADB57850BA3}" type="slidenum">
              <a:rPr lang="es-ES"/>
              <a:pPr/>
              <a:t>13</a:t>
            </a:fld>
            <a:endParaRPr lang="es-ES"/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340768"/>
            <a:ext cx="8587680" cy="4896544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es-CL" sz="2800" b="1" u="sng" dirty="0" smtClean="0"/>
              <a:t>ETAPA 5: RESULTADOS</a:t>
            </a:r>
          </a:p>
          <a:p>
            <a:pPr algn="just">
              <a:lnSpc>
                <a:spcPct val="90000"/>
              </a:lnSpc>
            </a:pPr>
            <a:r>
              <a:rPr lang="es-CL" sz="2400" dirty="0" smtClean="0"/>
              <a:t>Un </a:t>
            </a:r>
            <a:r>
              <a:rPr lang="es-CL" sz="2400" dirty="0"/>
              <a:t>conflicto disfuncional es aquel en el que el resultado no trae nada positivo, por el contrario produce perdidas de recursos, genera problemas y tensión.</a:t>
            </a:r>
          </a:p>
          <a:p>
            <a:pPr algn="just">
              <a:lnSpc>
                <a:spcPct val="90000"/>
              </a:lnSpc>
            </a:pPr>
            <a:endParaRPr lang="es-CL" sz="2400" dirty="0"/>
          </a:p>
          <a:p>
            <a:pPr algn="just">
              <a:lnSpc>
                <a:spcPct val="90000"/>
              </a:lnSpc>
            </a:pPr>
            <a:r>
              <a:rPr lang="es-CL" sz="2400" dirty="0"/>
              <a:t>Conflicto funcional es aquel que produce sinergias, es necesario poner todos los esfuerzos por resolver los problemas y aprender de ellos con el fin de lograr un resultado funcional.</a:t>
            </a:r>
          </a:p>
          <a:p>
            <a:pPr algn="just">
              <a:lnSpc>
                <a:spcPct val="90000"/>
              </a:lnSpc>
            </a:pPr>
            <a:endParaRPr lang="es-CL" sz="2400" dirty="0"/>
          </a:p>
          <a:p>
            <a:pPr algn="just">
              <a:lnSpc>
                <a:spcPct val="90000"/>
              </a:lnSpc>
            </a:pPr>
            <a:r>
              <a:rPr lang="es-CL" sz="2400" dirty="0"/>
              <a:t>La carencia de problemas no es positiva, sino muestra un estado de “statu quo”,  de falta o evasión del debate, esto no aporta a la organización. Si esto sucede, se deben aunar esfuerzos para “crear conflictos funcionales”.</a:t>
            </a:r>
            <a:endParaRPr lang="es-ES" sz="24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835696" y="332656"/>
            <a:ext cx="54006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L" sz="3200" b="1" u="sng" dirty="0">
                <a:solidFill>
                  <a:schemeClr val="tx2">
                    <a:lumMod val="75000"/>
                  </a:schemeClr>
                </a:solidFill>
              </a:rPr>
              <a:t>Etapas del proceso </a:t>
            </a:r>
            <a:r>
              <a:rPr lang="es-CL" sz="3200" b="1" u="sng" dirty="0" smtClean="0">
                <a:solidFill>
                  <a:schemeClr val="tx2">
                    <a:lumMod val="75000"/>
                  </a:schemeClr>
                </a:solidFill>
              </a:rPr>
              <a:t>conflicto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AC4C-B893-4EA0-8541-A184264692C3}" type="slidenum">
              <a:rPr lang="es-ES"/>
              <a:pPr/>
              <a:t>14</a:t>
            </a:fld>
            <a:endParaRPr lang="es-ES"/>
          </a:p>
        </p:txBody>
      </p:sp>
      <p:pic>
        <p:nvPicPr>
          <p:cNvPr id="31334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lum bright="-30000" contrast="78000"/>
          </a:blip>
          <a:srcRect/>
          <a:stretch>
            <a:fillRect/>
          </a:stretch>
        </p:blipFill>
        <p:spPr>
          <a:xfrm>
            <a:off x="467544" y="764704"/>
            <a:ext cx="8371656" cy="6021189"/>
          </a:xfrm>
        </p:spPr>
      </p:pic>
      <p:sp>
        <p:nvSpPr>
          <p:cNvPr id="313348" name="Text Box 4"/>
          <p:cNvSpPr txBox="1">
            <a:spLocks noChangeArrowheads="1"/>
          </p:cNvSpPr>
          <p:nvPr/>
        </p:nvSpPr>
        <p:spPr bwMode="auto">
          <a:xfrm>
            <a:off x="2483768" y="260648"/>
            <a:ext cx="4537075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L" sz="2000" b="1" dirty="0"/>
              <a:t>El conflicto y el desempeño unitario</a:t>
            </a:r>
            <a:endParaRPr lang="es-ES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La Negociación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32856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es-ES_tradnl" dirty="0" smtClean="0"/>
              <a:t>    Es un proceso en el cual dos o más partes intercambian bienes o servicios y tratan de estar de acuerdo en la tasa de intercambio para ellas.</a:t>
            </a:r>
            <a:endParaRPr lang="es-ES_tradn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46109-48C6-4EF9-BECC-FF796CB22676}" type="slidenum">
              <a:rPr lang="es-ES"/>
              <a:pPr/>
              <a:t>16</a:t>
            </a:fld>
            <a:endParaRPr lang="es-ES"/>
          </a:p>
        </p:txBody>
      </p:sp>
      <p:sp>
        <p:nvSpPr>
          <p:cNvPr id="305157" name="Text Box 5"/>
          <p:cNvSpPr txBox="1">
            <a:spLocks noChangeArrowheads="1"/>
          </p:cNvSpPr>
          <p:nvPr/>
        </p:nvSpPr>
        <p:spPr bwMode="auto">
          <a:xfrm>
            <a:off x="395536" y="1125538"/>
            <a:ext cx="8281169" cy="10895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lang="es-CL" sz="2400" i="0" dirty="0" smtClean="0"/>
              <a:t>Al </a:t>
            </a:r>
            <a:r>
              <a:rPr lang="es-CL" sz="2400" i="0" dirty="0"/>
              <a:t>negociar se pueden adoptar estratégicas de regateo,  este regateo puede ser distributivo o </a:t>
            </a:r>
            <a:r>
              <a:rPr lang="es-CL" sz="2400" i="0" dirty="0" err="1"/>
              <a:t>integrativo</a:t>
            </a:r>
            <a:r>
              <a:rPr lang="es-CL" sz="2400" i="0" dirty="0"/>
              <a:t>, cuyas características son:</a:t>
            </a:r>
            <a:endParaRPr lang="es-ES" sz="2400" i="0" dirty="0"/>
          </a:p>
        </p:txBody>
      </p:sp>
      <p:pic>
        <p:nvPicPr>
          <p:cNvPr id="305159" name="Picture 7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lum bright="-6000" contrast="60000"/>
          </a:blip>
          <a:srcRect/>
          <a:stretch>
            <a:fillRect/>
          </a:stretch>
        </p:blipFill>
        <p:spPr>
          <a:xfrm>
            <a:off x="395536" y="2420888"/>
            <a:ext cx="8496052" cy="4248473"/>
          </a:xfrm>
          <a:noFill/>
          <a:ln/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188640"/>
            <a:ext cx="6400800" cy="823913"/>
          </a:xfrm>
        </p:spPr>
        <p:txBody>
          <a:bodyPr>
            <a:normAutofit/>
          </a:bodyPr>
          <a:lstStyle/>
          <a:p>
            <a:r>
              <a:rPr lang="es-CL" sz="3600" b="1" dirty="0"/>
              <a:t>La negociación</a:t>
            </a:r>
            <a:endParaRPr lang="es-ES" sz="36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25580-1233-4009-B90E-400B3382DDF2}" type="slidenum">
              <a:rPr lang="es-ES"/>
              <a:pPr/>
              <a:t>17</a:t>
            </a:fld>
            <a:endParaRPr lang="es-ES"/>
          </a:p>
        </p:txBody>
      </p:sp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188640"/>
            <a:ext cx="6400800" cy="823913"/>
          </a:xfrm>
        </p:spPr>
        <p:txBody>
          <a:bodyPr>
            <a:normAutofit/>
          </a:bodyPr>
          <a:lstStyle/>
          <a:p>
            <a:r>
              <a:rPr lang="es-CL" sz="3600" b="1" dirty="0"/>
              <a:t>La negociación</a:t>
            </a:r>
            <a:endParaRPr lang="es-ES" sz="3600" b="1" dirty="0"/>
          </a:p>
        </p:txBody>
      </p:sp>
      <p:pic>
        <p:nvPicPr>
          <p:cNvPr id="303108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lum bright="-24000" contrast="66000"/>
          </a:blip>
          <a:srcRect/>
          <a:stretch>
            <a:fillRect/>
          </a:stretch>
        </p:blipFill>
        <p:spPr>
          <a:xfrm>
            <a:off x="107504" y="3573463"/>
            <a:ext cx="9036495" cy="2519833"/>
          </a:xfrm>
          <a:noFill/>
          <a:ln/>
        </p:spPr>
      </p:pic>
      <p:sp>
        <p:nvSpPr>
          <p:cNvPr id="303110" name="Text Box 6"/>
          <p:cNvSpPr txBox="1">
            <a:spLocks noChangeArrowheads="1"/>
          </p:cNvSpPr>
          <p:nvPr/>
        </p:nvSpPr>
        <p:spPr bwMode="auto">
          <a:xfrm>
            <a:off x="611561" y="1125538"/>
            <a:ext cx="7848228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CL" sz="2000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En </a:t>
            </a:r>
            <a:r>
              <a:rPr lang="es-CL" sz="20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el proceso de regateo se deben considerar los intereses de ambas partes, el delimitar y considerar estos intereses permite </a:t>
            </a:r>
            <a:r>
              <a:rPr lang="es-CL" sz="2000" i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objetivizar</a:t>
            </a:r>
            <a:r>
              <a:rPr lang="es-CL" sz="20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el blanco y lograr una negociación más efectiva.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endParaRPr lang="es-CL" sz="2000" i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CL" sz="2000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El </a:t>
            </a:r>
            <a:r>
              <a:rPr lang="es-CL" sz="20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acuerdo tras una negociación se logra dentro de una zona intermedia entre los </a:t>
            </a:r>
            <a:r>
              <a:rPr lang="es-CL" sz="2000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intereses </a:t>
            </a:r>
            <a:r>
              <a:rPr lang="es-CL" sz="20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 las partes.</a:t>
            </a:r>
            <a:endParaRPr lang="es-ES" sz="2000" i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0DF4-BE64-478A-817B-948686334A8E}" type="slidenum">
              <a:rPr lang="es-ES"/>
              <a:pPr/>
              <a:t>18</a:t>
            </a:fld>
            <a:endParaRPr lang="es-ES"/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620688"/>
            <a:ext cx="6400800" cy="752475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s-CL" sz="2400" b="1" dirty="0" smtClean="0"/>
              <a:t>EL PROCESO DE NEGOCIACION</a:t>
            </a:r>
            <a:endParaRPr lang="es-ES" sz="2400" b="1" dirty="0"/>
          </a:p>
        </p:txBody>
      </p:sp>
      <p:sp>
        <p:nvSpPr>
          <p:cNvPr id="202762" name="Line 10"/>
          <p:cNvSpPr>
            <a:spLocks noChangeShapeType="1"/>
          </p:cNvSpPr>
          <p:nvPr/>
        </p:nvSpPr>
        <p:spPr bwMode="auto">
          <a:xfrm flipH="1">
            <a:off x="6516216" y="2924944"/>
            <a:ext cx="1" cy="10081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_tradnl"/>
          </a:p>
        </p:txBody>
      </p:sp>
      <p:sp>
        <p:nvSpPr>
          <p:cNvPr id="202763" name="Line 11"/>
          <p:cNvSpPr>
            <a:spLocks noChangeShapeType="1"/>
          </p:cNvSpPr>
          <p:nvPr/>
        </p:nvSpPr>
        <p:spPr bwMode="auto">
          <a:xfrm>
            <a:off x="5076056" y="2636912"/>
            <a:ext cx="64807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_tradnl"/>
          </a:p>
        </p:txBody>
      </p:sp>
      <p:sp>
        <p:nvSpPr>
          <p:cNvPr id="202764" name="Line 12"/>
          <p:cNvSpPr>
            <a:spLocks noChangeShapeType="1"/>
          </p:cNvSpPr>
          <p:nvPr/>
        </p:nvSpPr>
        <p:spPr bwMode="auto">
          <a:xfrm flipH="1">
            <a:off x="5076056" y="4293096"/>
            <a:ext cx="647824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_tradnl"/>
          </a:p>
        </p:txBody>
      </p:sp>
      <p:sp>
        <p:nvSpPr>
          <p:cNvPr id="17" name="16 CuadroTexto"/>
          <p:cNvSpPr txBox="1"/>
          <p:nvPr/>
        </p:nvSpPr>
        <p:spPr>
          <a:xfrm>
            <a:off x="971600" y="2276872"/>
            <a:ext cx="1728192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Preparación y</a:t>
            </a:r>
          </a:p>
          <a:p>
            <a:pPr algn="ctr"/>
            <a:r>
              <a:rPr lang="es-ES_tradnl" dirty="0" smtClean="0"/>
              <a:t>Planeación</a:t>
            </a:r>
            <a:endParaRPr lang="es-ES_tradnl" dirty="0"/>
          </a:p>
        </p:txBody>
      </p:sp>
      <p:sp>
        <p:nvSpPr>
          <p:cNvPr id="18" name="17 CuadroTexto"/>
          <p:cNvSpPr txBox="1"/>
          <p:nvPr/>
        </p:nvSpPr>
        <p:spPr>
          <a:xfrm>
            <a:off x="3347864" y="2276872"/>
            <a:ext cx="1728192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Definición de las reglas generales</a:t>
            </a:r>
            <a:endParaRPr lang="es-ES_tradnl" dirty="0"/>
          </a:p>
        </p:txBody>
      </p:sp>
      <p:sp>
        <p:nvSpPr>
          <p:cNvPr id="19" name="18 CuadroTexto"/>
          <p:cNvSpPr txBox="1"/>
          <p:nvPr/>
        </p:nvSpPr>
        <p:spPr>
          <a:xfrm>
            <a:off x="5724128" y="2276872"/>
            <a:ext cx="1728192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Aclaración y justificación</a:t>
            </a:r>
            <a:endParaRPr lang="es-ES_tradnl" dirty="0"/>
          </a:p>
        </p:txBody>
      </p:sp>
      <p:sp>
        <p:nvSpPr>
          <p:cNvPr id="20" name="19 CuadroTexto"/>
          <p:cNvSpPr txBox="1"/>
          <p:nvPr/>
        </p:nvSpPr>
        <p:spPr>
          <a:xfrm>
            <a:off x="5724128" y="3933056"/>
            <a:ext cx="1728192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Negociación y solución del problema</a:t>
            </a:r>
            <a:endParaRPr lang="es-ES_tradnl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347864" y="3933056"/>
            <a:ext cx="1728192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Cierre y puesta en práctica</a:t>
            </a:r>
          </a:p>
          <a:p>
            <a:pPr algn="ctr"/>
            <a:endParaRPr lang="es-ES_tradnl" dirty="0"/>
          </a:p>
        </p:txBody>
      </p:sp>
      <p:sp>
        <p:nvSpPr>
          <p:cNvPr id="24" name="Line 11"/>
          <p:cNvSpPr>
            <a:spLocks noChangeShapeType="1"/>
          </p:cNvSpPr>
          <p:nvPr/>
        </p:nvSpPr>
        <p:spPr bwMode="auto">
          <a:xfrm>
            <a:off x="2699792" y="2636912"/>
            <a:ext cx="64807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u="sng" dirty="0" smtClean="0"/>
              <a:t>Definición </a:t>
            </a:r>
            <a:r>
              <a:rPr lang="es-ES_tradnl" u="sng" dirty="0"/>
              <a:t>de conflicto</a:t>
            </a:r>
          </a:p>
          <a:p>
            <a:pPr lvl="1">
              <a:buFont typeface="Wingdings" pitchFamily="2" charset="2"/>
              <a:buChar char="Ø"/>
            </a:pPr>
            <a:r>
              <a:rPr lang="es-ES_tradnl" dirty="0"/>
              <a:t>En la psicología social, el foco </a:t>
            </a:r>
            <a:r>
              <a:rPr lang="es-ES_tradnl" dirty="0" smtClean="0"/>
              <a:t>esta en la interdependencia </a:t>
            </a:r>
            <a:r>
              <a:rPr lang="es-ES_tradnl" dirty="0"/>
              <a:t>y </a:t>
            </a:r>
            <a:r>
              <a:rPr lang="es-ES_tradnl" dirty="0" smtClean="0"/>
              <a:t>la percepción.</a:t>
            </a:r>
          </a:p>
          <a:p>
            <a:pPr lvl="1">
              <a:buFont typeface="Wingdings" pitchFamily="2" charset="2"/>
              <a:buChar char="Ø"/>
            </a:pPr>
            <a:r>
              <a:rPr lang="es-ES_tradnl" dirty="0"/>
              <a:t>La interacción de gente </a:t>
            </a:r>
            <a:r>
              <a:rPr lang="es-ES_tradnl" dirty="0" smtClean="0"/>
              <a:t>interdependiente </a:t>
            </a:r>
            <a:r>
              <a:rPr lang="es-ES_tradnl" dirty="0"/>
              <a:t>que percibe en forma opuesta metas, objetivos o valores, y </a:t>
            </a:r>
            <a:r>
              <a:rPr lang="es-ES_tradnl" dirty="0" smtClean="0"/>
              <a:t>que </a:t>
            </a:r>
            <a:r>
              <a:rPr lang="es-ES_tradnl" dirty="0"/>
              <a:t>ve a la otra parte </a:t>
            </a:r>
            <a:r>
              <a:rPr lang="es-ES_tradnl" dirty="0" smtClean="0"/>
              <a:t>interfiriendo en </a:t>
            </a:r>
            <a:r>
              <a:rPr lang="es-ES_tradnl" dirty="0"/>
              <a:t>sus objetivos.</a:t>
            </a:r>
            <a:endParaRPr lang="es-E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476672"/>
            <a:ext cx="6400800" cy="504056"/>
          </a:xfrm>
        </p:spPr>
        <p:txBody>
          <a:bodyPr>
            <a:noAutofit/>
          </a:bodyPr>
          <a:lstStyle/>
          <a:p>
            <a:pPr algn="ctr"/>
            <a:r>
              <a:rPr lang="es-CL" sz="4000" b="1" dirty="0"/>
              <a:t>El conflicto</a:t>
            </a:r>
            <a:endParaRPr lang="es-E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EA887-28E2-455C-BBB3-9C5104A4DDCD}" type="slidenum">
              <a:rPr lang="es-ES"/>
              <a:pPr/>
              <a:t>3</a:t>
            </a:fld>
            <a:endParaRPr lang="es-ES"/>
          </a:p>
        </p:txBody>
      </p:sp>
      <p:pic>
        <p:nvPicPr>
          <p:cNvPr id="19661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lum bright="-24000" contrast="72000"/>
          </a:blip>
          <a:srcRect/>
          <a:stretch>
            <a:fillRect/>
          </a:stretch>
        </p:blipFill>
        <p:spPr>
          <a:xfrm>
            <a:off x="251520" y="1772816"/>
            <a:ext cx="8640960" cy="3983162"/>
          </a:xfrm>
        </p:spPr>
      </p:pic>
      <p:sp>
        <p:nvSpPr>
          <p:cNvPr id="196612" name="Text Box 4"/>
          <p:cNvSpPr txBox="1">
            <a:spLocks noChangeArrowheads="1"/>
          </p:cNvSpPr>
          <p:nvPr/>
        </p:nvSpPr>
        <p:spPr bwMode="auto">
          <a:xfrm>
            <a:off x="1835696" y="476672"/>
            <a:ext cx="54006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L" sz="3200" b="1" u="sng" dirty="0">
                <a:solidFill>
                  <a:schemeClr val="tx2">
                    <a:lumMod val="75000"/>
                  </a:schemeClr>
                </a:solidFill>
              </a:rPr>
              <a:t>Etapas del proceso conflicto</a:t>
            </a:r>
            <a:endParaRPr lang="es-ES" sz="3200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z="1400" dirty="0" err="1" smtClean="0"/>
              <a:t>Robbins</a:t>
            </a:r>
            <a:r>
              <a:rPr lang="es-ES" sz="1400" dirty="0" smtClean="0"/>
              <a:t> (1989)</a:t>
            </a:r>
            <a:endParaRPr lang="es-ES" sz="1400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40768"/>
            <a:ext cx="8229600" cy="4525963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s-ES_tradnl" b="1" u="sng" dirty="0" smtClean="0"/>
              <a:t>Etapa 1: Oposición o incompatibilidad potencial</a:t>
            </a:r>
          </a:p>
          <a:p>
            <a:pPr>
              <a:lnSpc>
                <a:spcPct val="80000"/>
              </a:lnSpc>
              <a:buNone/>
            </a:pPr>
            <a:endParaRPr lang="es-ES_tradnl" u="sng" dirty="0" smtClean="0"/>
          </a:p>
          <a:p>
            <a:pPr lvl="2">
              <a:lnSpc>
                <a:spcPct val="80000"/>
              </a:lnSpc>
              <a:buFont typeface="Wingdings" pitchFamily="2" charset="2"/>
              <a:buChar char="Ø"/>
            </a:pPr>
            <a:r>
              <a:rPr lang="es-ES_tradnl" sz="2800" dirty="0" smtClean="0"/>
              <a:t> </a:t>
            </a:r>
            <a:r>
              <a:rPr lang="es-ES_tradnl" sz="2800" b="1" u="sng" dirty="0" smtClean="0"/>
              <a:t>Comunicacional</a:t>
            </a:r>
            <a:r>
              <a:rPr lang="es-ES_tradnl" sz="2800" dirty="0" smtClean="0"/>
              <a:t> (intercambio insuficiente de información,  ruido, percepción selectiva)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</a:pPr>
            <a:r>
              <a:rPr lang="es-ES_tradnl" sz="2800" dirty="0" smtClean="0"/>
              <a:t> </a:t>
            </a:r>
            <a:r>
              <a:rPr lang="es-ES_tradnl" sz="2800" b="1" u="sng" dirty="0" smtClean="0"/>
              <a:t>Estructural</a:t>
            </a:r>
            <a:r>
              <a:rPr lang="es-ES_tradnl" sz="2800" dirty="0" smtClean="0"/>
              <a:t> </a:t>
            </a:r>
            <a:r>
              <a:rPr lang="es-ES_tradnl" sz="2800" dirty="0"/>
              <a:t>(compatibilidad de metas, claridad jurisdiccional, estilo del líder)</a:t>
            </a:r>
          </a:p>
          <a:p>
            <a:pPr lvl="2">
              <a:lnSpc>
                <a:spcPct val="90000"/>
              </a:lnSpc>
              <a:buFont typeface="Wingdings" pitchFamily="2" charset="2"/>
              <a:buChar char="Ø"/>
            </a:pPr>
            <a:r>
              <a:rPr lang="es-ES_tradnl" sz="2800" dirty="0" smtClean="0"/>
              <a:t> </a:t>
            </a:r>
            <a:r>
              <a:rPr lang="es-ES_tradnl" sz="2800" b="1" u="sng" dirty="0" smtClean="0"/>
              <a:t>Factores </a:t>
            </a:r>
            <a:r>
              <a:rPr lang="es-ES_tradnl" sz="2800" b="1" u="sng" dirty="0"/>
              <a:t>personales </a:t>
            </a:r>
            <a:r>
              <a:rPr lang="es-ES_tradnl" sz="2800" dirty="0"/>
              <a:t>(sistemas de valores individuales, características de personalidad</a:t>
            </a:r>
            <a:r>
              <a:rPr lang="es-ES_tradnl" sz="2800" dirty="0" smtClean="0"/>
              <a:t>) </a:t>
            </a:r>
            <a:r>
              <a:rPr lang="es-ES_tradnl" sz="2800" dirty="0" err="1" smtClean="0"/>
              <a:t>Robbins</a:t>
            </a:r>
            <a:r>
              <a:rPr lang="es-ES_tradnl" sz="2800" dirty="0" smtClean="0"/>
              <a:t> (1989)</a:t>
            </a:r>
          </a:p>
          <a:p>
            <a:pPr lvl="2">
              <a:lnSpc>
                <a:spcPct val="90000"/>
              </a:lnSpc>
            </a:pPr>
            <a:endParaRPr lang="es-ES" sz="28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835696" y="260648"/>
            <a:ext cx="54006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L" sz="3200" b="1" u="sng" dirty="0">
                <a:solidFill>
                  <a:schemeClr val="tx2">
                    <a:lumMod val="75000"/>
                  </a:schemeClr>
                </a:solidFill>
              </a:rPr>
              <a:t>Etapas del proceso </a:t>
            </a:r>
            <a:r>
              <a:rPr lang="es-CL" sz="3200" b="1" u="sng" dirty="0" smtClean="0">
                <a:solidFill>
                  <a:schemeClr val="tx2">
                    <a:lumMod val="75000"/>
                  </a:schemeClr>
                </a:solidFill>
              </a:rPr>
              <a:t>conflicto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BBB9-F35A-4547-9CD7-001ED441E13D}" type="slidenum">
              <a:rPr lang="es-ES"/>
              <a:pPr/>
              <a:t>5</a:t>
            </a:fld>
            <a:endParaRPr lang="es-ES"/>
          </a:p>
        </p:txBody>
      </p:sp>
      <p:pic>
        <p:nvPicPr>
          <p:cNvPr id="197650" name="Picture 18" descr="j023340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79712" y="1268413"/>
            <a:ext cx="5687913" cy="5589587"/>
          </a:xfrm>
          <a:noFill/>
          <a:ln/>
        </p:spPr>
      </p:pic>
      <p:sp>
        <p:nvSpPr>
          <p:cNvPr id="19763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555776" y="4365104"/>
            <a:ext cx="2592288" cy="2260600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es-ES" sz="1800" b="1" dirty="0"/>
              <a:t>“ uno de los grandes mitos en que la mayoría de nosotros creemos es que la mala comunicación es la razón principal de los conflictos.”</a:t>
            </a:r>
          </a:p>
          <a:p>
            <a:endParaRPr lang="es-ES" sz="1800" b="1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476672"/>
            <a:ext cx="6400800" cy="332656"/>
          </a:xfrm>
        </p:spPr>
        <p:txBody>
          <a:bodyPr>
            <a:noAutofit/>
          </a:bodyPr>
          <a:lstStyle/>
          <a:p>
            <a:pPr algn="ctr"/>
            <a:r>
              <a:rPr lang="es-CL" sz="4000" b="1" dirty="0"/>
              <a:t>El conflicto</a:t>
            </a:r>
            <a:endParaRPr lang="es-ES" sz="40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z="1400" dirty="0" err="1" smtClean="0"/>
              <a:t>Robbins</a:t>
            </a:r>
            <a:r>
              <a:rPr lang="es-ES" sz="1400" dirty="0" smtClean="0"/>
              <a:t> (1989)</a:t>
            </a:r>
            <a:endParaRPr lang="es-ES" sz="1400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40768"/>
            <a:ext cx="8229600" cy="4525963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es-ES_tradnl" b="1" u="sng" dirty="0" smtClean="0"/>
              <a:t>Etapa 2: Conocimiento y Personalización</a:t>
            </a:r>
          </a:p>
          <a:p>
            <a:pPr>
              <a:lnSpc>
                <a:spcPct val="80000"/>
              </a:lnSpc>
              <a:buNone/>
            </a:pPr>
            <a:endParaRPr lang="es-ES_tradnl" u="sng" dirty="0" smtClean="0"/>
          </a:p>
          <a:p>
            <a:pPr lvl="2">
              <a:lnSpc>
                <a:spcPct val="80000"/>
              </a:lnSpc>
              <a:buFont typeface="Wingdings" pitchFamily="2" charset="2"/>
              <a:buChar char="Ø"/>
            </a:pPr>
            <a:r>
              <a:rPr lang="es-ES_tradnl" sz="2800" dirty="0" smtClean="0"/>
              <a:t> </a:t>
            </a:r>
            <a:r>
              <a:rPr lang="es-ES_tradnl" sz="2800" b="1" u="sng" dirty="0" smtClean="0"/>
              <a:t>Conflicto Percibido</a:t>
            </a:r>
            <a:r>
              <a:rPr lang="es-ES_tradnl" sz="2800" dirty="0" smtClean="0"/>
              <a:t>: Conocimiento de una o más partes de la existencia de condiciones que crean la oportunidad para que surja el conflicto.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</a:pPr>
            <a:r>
              <a:rPr lang="es-ES_tradnl" sz="2800" b="1" u="sng" dirty="0" smtClean="0"/>
              <a:t>Conflicto de Sentimiento</a:t>
            </a:r>
            <a:r>
              <a:rPr lang="es-ES_tradnl" sz="2800" dirty="0" smtClean="0"/>
              <a:t>: Involucramiento emocional en un conflicto que crea ansiedad, tensión, frustración y hostilidad.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835696" y="260648"/>
            <a:ext cx="54006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L" sz="3200" b="1" u="sng" dirty="0">
                <a:solidFill>
                  <a:schemeClr val="tx2">
                    <a:lumMod val="75000"/>
                  </a:schemeClr>
                </a:solidFill>
              </a:rPr>
              <a:t>Etapas del proceso </a:t>
            </a:r>
            <a:r>
              <a:rPr lang="es-CL" sz="3200" b="1" u="sng" dirty="0" smtClean="0">
                <a:solidFill>
                  <a:schemeClr val="tx2">
                    <a:lumMod val="75000"/>
                  </a:schemeClr>
                </a:solidFill>
              </a:rPr>
              <a:t>conflicto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39552" y="5301208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smtClean="0"/>
              <a:t>OBS.: Importancia de la definición del conflicto y de las emociones</a:t>
            </a:r>
            <a:endParaRPr lang="es-ES_trad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23584" cy="68012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Test Manejo de Conflictos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251520" y="1052736"/>
            <a:ext cx="8568952" cy="60466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_tradnl" sz="2000" dirty="0" smtClean="0"/>
              <a:t>Indique con qué frecuencia confía en cada una de las siguientes tácticas encerrando en un círculo el número que considere que es el más apropiado.</a:t>
            </a:r>
            <a:endParaRPr lang="es-ES_tradnl" sz="2000" dirty="0"/>
          </a:p>
        </p:txBody>
      </p:sp>
      <p:sp>
        <p:nvSpPr>
          <p:cNvPr id="5" name="2 Marcador de texto"/>
          <p:cNvSpPr txBox="1">
            <a:spLocks/>
          </p:cNvSpPr>
          <p:nvPr/>
        </p:nvSpPr>
        <p:spPr>
          <a:xfrm>
            <a:off x="539552" y="2132856"/>
            <a:ext cx="4824536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s-ES_tradn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51520" y="1844824"/>
          <a:ext cx="8640960" cy="4880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5049"/>
                <a:gridCol w="2855911"/>
              </a:tblGrid>
              <a:tr h="396051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Rara vez                     Siempre</a:t>
                      </a:r>
                      <a:endParaRPr lang="es-ES_tradnl" dirty="0"/>
                    </a:p>
                  </a:txBody>
                  <a:tcPr/>
                </a:tc>
              </a:tr>
              <a:tr h="7574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Sostengo mi argumento con mis compañeros para mostrar los méritos de mi postura.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</a:t>
                      </a:r>
                      <a:r>
                        <a:rPr lang="es-ES_tradnl" baseline="0" dirty="0" smtClean="0"/>
                        <a:t>   2         3          4         5</a:t>
                      </a:r>
                      <a:endParaRPr lang="es-ES_tradnl" dirty="0"/>
                    </a:p>
                  </a:txBody>
                  <a:tcPr/>
                </a:tc>
              </a:tr>
              <a:tr h="683595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2. Negocio con mis compañeros para que se pueda alcanzar un compromiso.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1         2         3          4         5</a:t>
                      </a:r>
                      <a:endParaRPr lang="es-ES_tradnl" dirty="0"/>
                    </a:p>
                  </a:txBody>
                  <a:tcPr/>
                </a:tc>
              </a:tr>
              <a:tr h="396051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3. Trato de satisfacer las expectativas de mis compañeros</a:t>
                      </a:r>
                    </a:p>
                    <a:p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1         2         3</a:t>
                      </a:r>
                      <a:r>
                        <a:rPr lang="es-ES_tradnl" baseline="0" dirty="0" smtClean="0"/>
                        <a:t>          4         5</a:t>
                      </a:r>
                      <a:endParaRPr lang="es-ES_tradnl" dirty="0"/>
                    </a:p>
                  </a:txBody>
                  <a:tcPr/>
                </a:tc>
              </a:tr>
              <a:tr h="683595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4. Trato de investigar un asunto con mis compañeros para encontrar una solución aceptable para nosotros.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1         2         </a:t>
                      </a:r>
                      <a:r>
                        <a:rPr lang="es-ES_tradnl" baseline="0" dirty="0" smtClean="0"/>
                        <a:t>3          4         5</a:t>
                      </a:r>
                      <a:endParaRPr lang="es-ES_tradnl" dirty="0"/>
                    </a:p>
                  </a:txBody>
                  <a:tcPr/>
                </a:tc>
              </a:tr>
              <a:tr h="396051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5. Soy firme en defender mi opinión</a:t>
                      </a:r>
                      <a:r>
                        <a:rPr lang="es-ES_tradnl" baseline="0" dirty="0" smtClean="0"/>
                        <a:t> sobre el tema.</a:t>
                      </a:r>
                    </a:p>
                    <a:p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1         2         3          4         5</a:t>
                      </a:r>
                      <a:endParaRPr lang="es-ES_tradnl" dirty="0"/>
                    </a:p>
                  </a:txBody>
                  <a:tcPr/>
                </a:tc>
              </a:tr>
              <a:tr h="683595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6. Trato de evitar ser señalado y evito</a:t>
                      </a:r>
                      <a:r>
                        <a:rPr lang="es-ES_tradnl" baseline="0" dirty="0" smtClean="0"/>
                        <a:t> que el conflicto con mis compañeros que manifiesto.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1         2         3          4         5</a:t>
                      </a:r>
                      <a:endParaRPr lang="es-ES_tradnl" dirty="0"/>
                    </a:p>
                  </a:txBody>
                  <a:tcPr/>
                </a:tc>
              </a:tr>
              <a:tr h="396051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7. Me mantengo firme en mi solución</a:t>
                      </a:r>
                      <a:r>
                        <a:rPr lang="es-ES_tradnl" baseline="0" dirty="0" smtClean="0"/>
                        <a:t> a un problema.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  </a:t>
                      </a:r>
                      <a:r>
                        <a:rPr lang="es-ES_tradnl" baseline="0" dirty="0" smtClean="0"/>
                        <a:t> 2         3          4         5</a:t>
                      </a:r>
                      <a:endParaRPr lang="es-ES_tradn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23584" cy="68012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Test Manejo de Conflictos</a:t>
            </a:r>
            <a:endParaRPr lang="es-ES_tradnl" dirty="0"/>
          </a:p>
        </p:txBody>
      </p:sp>
      <p:sp>
        <p:nvSpPr>
          <p:cNvPr id="5" name="2 Marcador de texto"/>
          <p:cNvSpPr txBox="1">
            <a:spLocks/>
          </p:cNvSpPr>
          <p:nvPr/>
        </p:nvSpPr>
        <p:spPr>
          <a:xfrm>
            <a:off x="539552" y="2132856"/>
            <a:ext cx="4824536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s-ES_tradn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51520" y="1052736"/>
          <a:ext cx="8640960" cy="5628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5049"/>
                <a:gridCol w="2855911"/>
              </a:tblGrid>
              <a:tr h="396051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Rara vez                     Siempre</a:t>
                      </a:r>
                      <a:endParaRPr lang="es-ES_tradnl" dirty="0"/>
                    </a:p>
                  </a:txBody>
                  <a:tcPr/>
                </a:tc>
              </a:tr>
              <a:tr h="7574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8. Utilizo el avanzar y ceder para que se pueda llegar a un compromiso.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</a:t>
                      </a:r>
                      <a:r>
                        <a:rPr lang="es-ES_tradnl" baseline="0" dirty="0" smtClean="0"/>
                        <a:t>   2         3          4         5</a:t>
                      </a:r>
                      <a:endParaRPr lang="es-ES_tradnl" dirty="0"/>
                    </a:p>
                  </a:txBody>
                  <a:tcPr/>
                </a:tc>
              </a:tr>
              <a:tr h="683595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9. Intercambio información precisa con mis compañeros para solucionar un problema juntos.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1         2         3          4         5</a:t>
                      </a:r>
                      <a:endParaRPr lang="es-ES_tradnl" dirty="0"/>
                    </a:p>
                  </a:txBody>
                  <a:tcPr/>
                </a:tc>
              </a:tr>
              <a:tr h="396051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10.  Evito la discusión abierta de mis diferencias con mis compañeros.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1         2         3</a:t>
                      </a:r>
                      <a:r>
                        <a:rPr lang="es-ES_tradnl" baseline="0" dirty="0" smtClean="0"/>
                        <a:t>          4         5</a:t>
                      </a:r>
                      <a:endParaRPr lang="es-ES_tradnl" dirty="0"/>
                    </a:p>
                  </a:txBody>
                  <a:tcPr/>
                </a:tc>
              </a:tr>
              <a:tr h="547111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11. Me adapto</a:t>
                      </a:r>
                      <a:r>
                        <a:rPr lang="es-ES_tradnl" baseline="0" dirty="0" smtClean="0"/>
                        <a:t> a las ideas de mis compañeros.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1         2         </a:t>
                      </a:r>
                      <a:r>
                        <a:rPr lang="es-ES_tradnl" baseline="0" dirty="0" smtClean="0"/>
                        <a:t>3          4         5</a:t>
                      </a:r>
                      <a:endParaRPr lang="es-ES_tradnl" dirty="0"/>
                    </a:p>
                  </a:txBody>
                  <a:tcPr/>
                </a:tc>
              </a:tr>
              <a:tr h="396051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12. Trato de ventilar todas nuestras diferencias,</a:t>
                      </a:r>
                      <a:r>
                        <a:rPr lang="es-ES_tradnl" baseline="0" dirty="0" smtClean="0"/>
                        <a:t> para que así los temas puedan ser resueltos de la mejor manera posible.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1         2         3          4         5</a:t>
                      </a:r>
                      <a:endParaRPr lang="es-ES_tradnl" dirty="0"/>
                    </a:p>
                  </a:txBody>
                  <a:tcPr/>
                </a:tc>
              </a:tr>
              <a:tr h="683595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13. Yo propongo un punto medio para acabar con los estancamientos</a:t>
                      </a:r>
                      <a:r>
                        <a:rPr lang="es-ES_tradnl" baseline="0" dirty="0" smtClean="0"/>
                        <a:t>.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1         2         3          4         5</a:t>
                      </a:r>
                      <a:endParaRPr lang="es-ES_tradnl" dirty="0"/>
                    </a:p>
                  </a:txBody>
                  <a:tcPr/>
                </a:tc>
              </a:tr>
              <a:tr h="396051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14. Yo coopero con las sugerencias</a:t>
                      </a:r>
                      <a:r>
                        <a:rPr lang="es-ES_tradnl" baseline="0" dirty="0" smtClean="0"/>
                        <a:t> de mis compañeros.</a:t>
                      </a:r>
                    </a:p>
                    <a:p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  </a:t>
                      </a:r>
                      <a:r>
                        <a:rPr lang="es-ES_tradnl" baseline="0" dirty="0" smtClean="0"/>
                        <a:t> 2         3          4         5</a:t>
                      </a:r>
                      <a:endParaRPr lang="es-ES_tradnl" dirty="0"/>
                    </a:p>
                  </a:txBody>
                  <a:tcPr/>
                </a:tc>
              </a:tr>
              <a:tr h="396051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15. Trato de no expresar mis desacuerdos con mis compañeros a fin de no herir sentimientos.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1         2         3          4         5</a:t>
                      </a:r>
                      <a:endParaRPr lang="es-ES_tradn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467546" y="1397000"/>
          <a:ext cx="8352925" cy="2608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0585"/>
                <a:gridCol w="1670585"/>
                <a:gridCol w="1670585"/>
                <a:gridCol w="1670585"/>
                <a:gridCol w="1670585"/>
              </a:tblGrid>
              <a:tr h="591840">
                <a:tc>
                  <a:txBody>
                    <a:bodyPr/>
                    <a:lstStyle/>
                    <a:p>
                      <a:pPr algn="ctr"/>
                      <a:r>
                        <a:rPr lang="es-ES_tradnl" sz="2000" dirty="0" smtClean="0"/>
                        <a:t>Competitivo</a:t>
                      </a:r>
                      <a:endParaRPr lang="es-ES_trad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dirty="0" smtClean="0"/>
                        <a:t>Colaborador</a:t>
                      </a:r>
                      <a:endParaRPr lang="es-ES_trad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dirty="0" smtClean="0"/>
                        <a:t>Evasivo</a:t>
                      </a:r>
                      <a:endParaRPr lang="es-ES_trad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dirty="0" smtClean="0"/>
                        <a:t>Complaciente</a:t>
                      </a:r>
                      <a:endParaRPr lang="es-ES_trad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dirty="0" smtClean="0"/>
                        <a:t>Compromiso</a:t>
                      </a:r>
                      <a:endParaRPr lang="es-ES_tradnl" sz="2000" dirty="0"/>
                    </a:p>
                  </a:txBody>
                  <a:tcPr/>
                </a:tc>
              </a:tr>
              <a:tr h="1296144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s-ES_tradnl" dirty="0" smtClean="0"/>
                        <a:t>1.    ______</a:t>
                      </a:r>
                    </a:p>
                    <a:p>
                      <a:pPr marL="342900" indent="-342900">
                        <a:buAutoNum type="arabicPeriod" startAt="5"/>
                      </a:pPr>
                      <a:r>
                        <a:rPr lang="es-ES_tradnl" dirty="0" smtClean="0"/>
                        <a:t> ______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s-ES_tradnl" dirty="0" smtClean="0"/>
                        <a:t>7.    ______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4"/>
                      </a:pPr>
                      <a:r>
                        <a:rPr lang="es-ES_tradnl" dirty="0" smtClean="0"/>
                        <a:t>______</a:t>
                      </a:r>
                    </a:p>
                    <a:p>
                      <a:pPr marL="342900" indent="-342900">
                        <a:buAutoNum type="arabicPeriod" startAt="9"/>
                      </a:pPr>
                      <a:r>
                        <a:rPr lang="es-ES_tradnl" dirty="0" smtClean="0"/>
                        <a:t>______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s-ES_tradnl" dirty="0" smtClean="0"/>
                        <a:t>12. ______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6"/>
                      </a:pPr>
                      <a:r>
                        <a:rPr lang="es-ES_tradnl" dirty="0" smtClean="0"/>
                        <a:t>______</a:t>
                      </a:r>
                    </a:p>
                    <a:p>
                      <a:pPr marL="342900" indent="-342900">
                        <a:buAutoNum type="arabicPeriod" startAt="10"/>
                      </a:pPr>
                      <a:r>
                        <a:rPr lang="es-ES_tradnl" baseline="0" dirty="0" smtClean="0"/>
                        <a:t>______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s-ES_tradnl" baseline="0" dirty="0" smtClean="0"/>
                        <a:t>15. ______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3"/>
                      </a:pPr>
                      <a:r>
                        <a:rPr lang="es-ES_tradnl" dirty="0" smtClean="0"/>
                        <a:t>______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s-ES_tradnl" dirty="0" smtClean="0"/>
                        <a:t>11.</a:t>
                      </a:r>
                      <a:r>
                        <a:rPr lang="es-ES_tradnl" baseline="0" dirty="0" smtClean="0"/>
                        <a:t> ______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s-ES_tradnl" baseline="0" dirty="0" smtClean="0"/>
                        <a:t>14. ______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es-ES_tradnl" dirty="0" smtClean="0"/>
                        <a:t>_____</a:t>
                      </a:r>
                    </a:p>
                    <a:p>
                      <a:pPr marL="342900" indent="-342900">
                        <a:buAutoNum type="arabicPeriod" startAt="8"/>
                      </a:pPr>
                      <a:r>
                        <a:rPr lang="es-ES_tradnl" dirty="0" smtClean="0"/>
                        <a:t>_____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s-ES_tradnl" dirty="0" smtClean="0"/>
                        <a:t>13. _____</a:t>
                      </a:r>
                      <a:endParaRPr lang="es-ES_tradnl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Total:</a:t>
                      </a:r>
                      <a:r>
                        <a:rPr lang="es-ES_tradnl" baseline="0" dirty="0" smtClean="0"/>
                        <a:t> _____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Total: ______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mtClean="0"/>
                        <a:t>Total: ______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mtClean="0"/>
                        <a:t>Total: ______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Total: ______</a:t>
                      </a:r>
                      <a:endParaRPr lang="es-ES_trad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539552" y="450912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Su intención primordial en el manejo de conflictos es la categoría con el total más elevado. Su segunda intención es la categoría que tenga el segundo total más alto.</a:t>
            </a:r>
            <a:endParaRPr lang="es-ES_tradnl" dirty="0"/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23584" cy="68012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Test Manejo de Conflictos</a:t>
            </a:r>
            <a:endParaRPr lang="es-ES_tradnl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1105</Words>
  <Application>Microsoft Office PowerPoint</Application>
  <PresentationFormat>Presentación en pantalla (4:3)</PresentationFormat>
  <Paragraphs>159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Comportamiento Organizacional Conflicto y Negociación</vt:lpstr>
      <vt:lpstr>El conflicto</vt:lpstr>
      <vt:lpstr>Diapositiva 3</vt:lpstr>
      <vt:lpstr>Diapositiva 4</vt:lpstr>
      <vt:lpstr>El conflicto</vt:lpstr>
      <vt:lpstr>Diapositiva 6</vt:lpstr>
      <vt:lpstr>Test Manejo de Conflictos</vt:lpstr>
      <vt:lpstr>Test Manejo de Conflictos</vt:lpstr>
      <vt:lpstr>Test Manejo de Conflictos</vt:lpstr>
      <vt:lpstr>Diapositiva 10</vt:lpstr>
      <vt:lpstr>Diapositiva 11</vt:lpstr>
      <vt:lpstr>Diapositiva 12</vt:lpstr>
      <vt:lpstr>Diapositiva 13</vt:lpstr>
      <vt:lpstr>Diapositiva 14</vt:lpstr>
      <vt:lpstr>La Negociación</vt:lpstr>
      <vt:lpstr>La negociación</vt:lpstr>
      <vt:lpstr>La negociación</vt:lpstr>
      <vt:lpstr>EL PROCESO DE NEGOCIACION</vt:lpstr>
    </vt:vector>
  </TitlesOfParts>
  <Company>Universidad San Sebastian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Comportamiento Organizacional Conflicto y Negociación</dc:title>
  <dc:creator>Jorgen Armin Esparza Lagos</dc:creator>
  <cp:lastModifiedBy>Jorgen Armin Esparza Lagos</cp:lastModifiedBy>
  <cp:revision>28</cp:revision>
  <dcterms:created xsi:type="dcterms:W3CDTF">2010-10-18T19:27:01Z</dcterms:created>
  <dcterms:modified xsi:type="dcterms:W3CDTF">2010-10-19T13:51:50Z</dcterms:modified>
</cp:coreProperties>
</file>