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76" r:id="rId5"/>
    <p:sldId id="277" r:id="rId6"/>
    <p:sldId id="278" r:id="rId7"/>
    <p:sldId id="279" r:id="rId8"/>
    <p:sldId id="260" r:id="rId9"/>
    <p:sldId id="282" r:id="rId10"/>
    <p:sldId id="261" r:id="rId11"/>
    <p:sldId id="262" r:id="rId12"/>
    <p:sldId id="263" r:id="rId13"/>
    <p:sldId id="264" r:id="rId14"/>
    <p:sldId id="265" r:id="rId15"/>
    <p:sldId id="267" r:id="rId16"/>
    <p:sldId id="268" r:id="rId17"/>
    <p:sldId id="269" r:id="rId18"/>
    <p:sldId id="270" r:id="rId19"/>
    <p:sldId id="271" r:id="rId20"/>
    <p:sldId id="272" r:id="rId21"/>
    <p:sldId id="281" r:id="rId22"/>
    <p:sldId id="273" r:id="rId23"/>
    <p:sldId id="274" r:id="rId24"/>
    <p:sldId id="275"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660"/>
  </p:normalViewPr>
  <p:slideViewPr>
    <p:cSldViewPr>
      <p:cViewPr varScale="1">
        <p:scale>
          <a:sx n="69" d="100"/>
          <a:sy n="69" d="100"/>
        </p:scale>
        <p:origin x="-1464" y="-11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2330B-C9DB-4BE7-A2AC-959379AA9B0A}" type="datetimeFigureOut">
              <a:rPr lang="es-CL" smtClean="0"/>
              <a:t>17-10-2013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91BAE8D-1B88-4580-A93D-BEB555F359C1}" type="slidenum">
              <a:rPr lang="es-CL" smtClean="0"/>
              <a:t>‹Nº›</a:t>
            </a:fld>
            <a:endParaRPr lang="es-C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B2330B-C9DB-4BE7-A2AC-959379AA9B0A}" type="datetimeFigureOut">
              <a:rPr lang="es-CL" smtClean="0"/>
              <a:t>17-10-2013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B2330B-C9DB-4BE7-A2AC-959379AA9B0A}" type="datetimeFigureOut">
              <a:rPr lang="es-CL" smtClean="0"/>
              <a:t>17-10-2013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B2330B-C9DB-4BE7-A2AC-959379AA9B0A}" type="datetimeFigureOut">
              <a:rPr lang="es-CL" smtClean="0"/>
              <a:t>17-10-2013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91BAE8D-1B88-4580-A93D-BEB555F359C1}" type="slidenum">
              <a:rPr lang="es-CL" smtClean="0"/>
              <a:t>‹Nº›</a:t>
            </a:fld>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AB2330B-C9DB-4BE7-A2AC-959379AA9B0A}" type="datetimeFigureOut">
              <a:rPr lang="es-CL" smtClean="0"/>
              <a:t>17-10-2013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B2330B-C9DB-4BE7-A2AC-959379AA9B0A}" type="datetimeFigureOut">
              <a:rPr lang="es-CL" smtClean="0"/>
              <a:t>17-10-2013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91BAE8D-1B88-4580-A93D-BEB555F359C1}" type="slidenum">
              <a:rPr lang="es-CL" smtClean="0"/>
              <a:t>‹Nº›</a:t>
            </a:fld>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AB2330B-C9DB-4BE7-A2AC-959379AA9B0A}" type="datetimeFigureOut">
              <a:rPr lang="es-CL" smtClean="0"/>
              <a:t>17-10-2013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91BAE8D-1B88-4580-A93D-BEB555F359C1}" type="slidenum">
              <a:rPr lang="es-CL" smtClean="0"/>
              <a:t>‹Nº›</a:t>
            </a:fld>
            <a:endParaRPr lang="es-CL"/>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B2330B-C9DB-4BE7-A2AC-959379AA9B0A}" type="datetimeFigureOut">
              <a:rPr lang="es-CL" smtClean="0"/>
              <a:t>17-10-2013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2330B-C9DB-4BE7-A2AC-959379AA9B0A}" type="datetimeFigureOut">
              <a:rPr lang="es-CL" smtClean="0"/>
              <a:t>17-10-2013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B2330B-C9DB-4BE7-A2AC-959379AA9B0A}" type="datetimeFigureOut">
              <a:rPr lang="es-CL" smtClean="0"/>
              <a:t>17-10-2013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91BAE8D-1B88-4580-A93D-BEB555F359C1}" type="slidenum">
              <a:rPr lang="es-CL" smtClean="0"/>
              <a:t>‹Nº›</a:t>
            </a:fld>
            <a:endParaRPr lang="es-C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B2330B-C9DB-4BE7-A2AC-959379AA9B0A}" type="datetimeFigureOut">
              <a:rPr lang="es-CL" smtClean="0"/>
              <a:t>17-10-2013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91BAE8D-1B88-4580-A93D-BEB555F359C1}" type="slidenum">
              <a:rPr lang="es-CL" smtClean="0"/>
              <a:t>‹Nº›</a:t>
            </a:fld>
            <a:endParaRPr lang="es-C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AB2330B-C9DB-4BE7-A2AC-959379AA9B0A}" type="datetimeFigureOut">
              <a:rPr lang="es-CL" smtClean="0"/>
              <a:t>17-10-2013</a:t>
            </a:fld>
            <a:endParaRPr lang="es-C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91BAE8D-1B88-4580-A93D-BEB555F359C1}"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573016"/>
            <a:ext cx="7844408" cy="1639412"/>
          </a:xfrm>
        </p:spPr>
        <p:txBody>
          <a:bodyPr>
            <a:normAutofit fontScale="90000"/>
          </a:bodyPr>
          <a:lstStyle/>
          <a:p>
            <a:r>
              <a:rPr lang="es-CL" b="1" dirty="0" smtClean="0"/>
              <a:t>Lactancia Materna y Apego</a:t>
            </a:r>
            <a:r>
              <a:rPr lang="es-CL" dirty="0" smtClean="0"/>
              <a:t/>
            </a:r>
            <a:br>
              <a:rPr lang="es-CL" dirty="0" smtClean="0"/>
            </a:br>
            <a:endParaRPr lang="es-CL" dirty="0"/>
          </a:p>
        </p:txBody>
      </p:sp>
      <p:pic>
        <p:nvPicPr>
          <p:cNvPr id="5" name="4 Imagen" descr="Imagen"/>
          <p:cNvPicPr/>
          <p:nvPr/>
        </p:nvPicPr>
        <p:blipFill>
          <a:blip r:embed="rId2" cstate="print"/>
          <a:srcRect/>
          <a:stretch>
            <a:fillRect/>
          </a:stretch>
        </p:blipFill>
        <p:spPr bwMode="auto">
          <a:xfrm>
            <a:off x="145379" y="445943"/>
            <a:ext cx="2429247" cy="2366193"/>
          </a:xfrm>
          <a:prstGeom prst="rect">
            <a:avLst/>
          </a:prstGeom>
          <a:noFill/>
          <a:ln w="9525">
            <a:noFill/>
            <a:miter lim="800000"/>
            <a:headEnd/>
            <a:tailEnd/>
          </a:ln>
        </p:spPr>
      </p:pic>
    </p:spTree>
    <p:extLst>
      <p:ext uri="{BB962C8B-B14F-4D97-AF65-F5344CB8AC3E}">
        <p14:creationId xmlns:p14="http://schemas.microsoft.com/office/powerpoint/2010/main" val="207054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628800"/>
            <a:ext cx="3816424" cy="46876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s-CL" sz="2000" dirty="0">
                <a:solidFill>
                  <a:schemeClr val="accent4">
                    <a:lumMod val="50000"/>
                  </a:schemeClr>
                </a:solidFill>
              </a:rPr>
              <a:t>Favorece Involución uterina previniendo hemorragias post parto.</a:t>
            </a:r>
          </a:p>
          <a:p>
            <a:pPr marL="285750" indent="-285750">
              <a:buFont typeface="Arial" pitchFamily="34" charset="0"/>
              <a:buChar char="•"/>
            </a:pPr>
            <a:r>
              <a:rPr lang="es-CL" sz="2000" dirty="0">
                <a:solidFill>
                  <a:schemeClr val="accent4">
                    <a:lumMod val="50000"/>
                  </a:schemeClr>
                </a:solidFill>
              </a:rPr>
              <a:t>Ayuda a la recuperación de la figura corporal.</a:t>
            </a:r>
          </a:p>
          <a:p>
            <a:pPr marL="285750" indent="-285750">
              <a:buFont typeface="Arial" pitchFamily="34" charset="0"/>
              <a:buChar char="•"/>
            </a:pPr>
            <a:r>
              <a:rPr lang="es-CL" sz="2000" dirty="0">
                <a:solidFill>
                  <a:schemeClr val="accent4">
                    <a:lumMod val="50000"/>
                  </a:schemeClr>
                </a:solidFill>
              </a:rPr>
              <a:t>Protege del cáncer mamario, ovárico y uterino.</a:t>
            </a:r>
          </a:p>
          <a:p>
            <a:pPr marL="285750" indent="-285750">
              <a:buFont typeface="Arial" pitchFamily="34" charset="0"/>
              <a:buChar char="•"/>
            </a:pPr>
            <a:r>
              <a:rPr lang="es-CL" sz="2000" dirty="0">
                <a:solidFill>
                  <a:schemeClr val="accent4">
                    <a:lumMod val="50000"/>
                  </a:schemeClr>
                </a:solidFill>
              </a:rPr>
              <a:t>Favorece el espaciamiento de las gestaciones.</a:t>
            </a:r>
          </a:p>
          <a:p>
            <a:pPr marL="285750" indent="-285750">
              <a:buFont typeface="Arial" pitchFamily="34" charset="0"/>
              <a:buChar char="•"/>
            </a:pPr>
            <a:r>
              <a:rPr lang="es-CL" sz="2000" dirty="0">
                <a:solidFill>
                  <a:schemeClr val="accent4">
                    <a:lumMod val="50000"/>
                  </a:schemeClr>
                </a:solidFill>
              </a:rPr>
              <a:t>Favorece la relación madre – hijo.</a:t>
            </a:r>
          </a:p>
          <a:p>
            <a:pPr marL="285750" indent="-285750">
              <a:buFont typeface="Arial" pitchFamily="34" charset="0"/>
              <a:buChar char="•"/>
            </a:pPr>
            <a:r>
              <a:rPr lang="es-CL" sz="2000" dirty="0">
                <a:solidFill>
                  <a:schemeClr val="accent4">
                    <a:lumMod val="50000"/>
                  </a:schemeClr>
                </a:solidFill>
              </a:rPr>
              <a:t>Favorece los sentimientos de plenitud y realización como madre.</a:t>
            </a:r>
          </a:p>
          <a:p>
            <a:pPr marL="285750" indent="-285750">
              <a:buFont typeface="Arial" pitchFamily="34" charset="0"/>
              <a:buChar char="•"/>
            </a:pPr>
            <a:r>
              <a:rPr lang="es-CL" sz="2000" dirty="0">
                <a:solidFill>
                  <a:schemeClr val="accent4">
                    <a:lumMod val="50000"/>
                  </a:schemeClr>
                </a:solidFill>
              </a:rPr>
              <a:t>Economía y Ecología.</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Beneficios de la Lactancia Materna: Madre</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nvGrpSpPr>
          <p:cNvPr id="5" name="4 Grupo"/>
          <p:cNvGrpSpPr/>
          <p:nvPr/>
        </p:nvGrpSpPr>
        <p:grpSpPr>
          <a:xfrm>
            <a:off x="2235223" y="1826201"/>
            <a:ext cx="2350379" cy="2886473"/>
            <a:chOff x="1380586" y="1700808"/>
            <a:chExt cx="2350379" cy="2886473"/>
          </a:xfrm>
        </p:grpSpPr>
        <p:pic>
          <p:nvPicPr>
            <p:cNvPr id="25604" name="Picture 4" descr="http://www.maternidadcontinuum.com/wp-content/uploads/2012/07/dialactanc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586" y="1700808"/>
              <a:ext cx="2350379" cy="2886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70026" y="2060848"/>
              <a:ext cx="108575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25608" name="Picture 8" descr="http://www.mipediatraencasa.com/images/bebe_m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4221088"/>
            <a:ext cx="1857326" cy="2503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25606" name="Picture 6" descr="https://encrypted-tbn2.gstatic.com/images?q=tbn:ANd9GcQez5NvGm0pV8Bg2I2YrTTl16r-ZBfl8yLzZUQePI2XTQe-KgDF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334" y="4956442"/>
            <a:ext cx="2740706" cy="1370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11 Imagen" descr="Imagen"/>
          <p:cNvPicPr/>
          <p:nvPr/>
        </p:nvPicPr>
        <p:blipFill>
          <a:blip r:embed="rId5" cstate="print"/>
          <a:srcRect/>
          <a:stretch>
            <a:fillRect/>
          </a:stretch>
        </p:blipFill>
        <p:spPr bwMode="auto">
          <a:xfrm>
            <a:off x="0" y="0"/>
            <a:ext cx="1781175" cy="1862137"/>
          </a:xfrm>
          <a:prstGeom prst="rect">
            <a:avLst/>
          </a:prstGeom>
          <a:noFill/>
          <a:ln w="9525">
            <a:noFill/>
            <a:miter lim="800000"/>
            <a:headEnd/>
            <a:tailEnd/>
          </a:ln>
        </p:spPr>
      </p:pic>
    </p:spTree>
    <p:extLst>
      <p:ext uri="{BB962C8B-B14F-4D97-AF65-F5344CB8AC3E}">
        <p14:creationId xmlns:p14="http://schemas.microsoft.com/office/powerpoint/2010/main" val="119049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Arial" pitchFamily="34" charset="0"/>
              <a:buChar char="•"/>
            </a:pPr>
            <a:r>
              <a:rPr lang="es-CL" sz="2000" dirty="0">
                <a:solidFill>
                  <a:schemeClr val="accent4">
                    <a:lumMod val="50000"/>
                  </a:schemeClr>
                </a:solidFill>
              </a:rPr>
              <a:t>Superioridad Nutricional.</a:t>
            </a:r>
          </a:p>
          <a:p>
            <a:pPr marL="342900" indent="-342900">
              <a:buFont typeface="Arial" pitchFamily="34" charset="0"/>
              <a:buChar char="•"/>
            </a:pPr>
            <a:r>
              <a:rPr lang="es-CL" sz="2000" dirty="0">
                <a:solidFill>
                  <a:schemeClr val="accent4">
                    <a:lumMod val="50000"/>
                  </a:schemeClr>
                </a:solidFill>
              </a:rPr>
              <a:t>Disponibilidad inmediata y temperatura ideal.</a:t>
            </a:r>
          </a:p>
          <a:p>
            <a:pPr marL="342900" indent="-342900">
              <a:buFont typeface="Arial" pitchFamily="34" charset="0"/>
              <a:buChar char="•"/>
            </a:pPr>
            <a:r>
              <a:rPr lang="es-CL" sz="2000" dirty="0">
                <a:solidFill>
                  <a:schemeClr val="accent4">
                    <a:lumMod val="50000"/>
                  </a:schemeClr>
                </a:solidFill>
              </a:rPr>
              <a:t>Favorece la maduración del sistema nervioso central.</a:t>
            </a:r>
          </a:p>
          <a:p>
            <a:pPr marL="342900" indent="-342900">
              <a:buFont typeface="Arial" pitchFamily="34" charset="0"/>
              <a:buChar char="•"/>
            </a:pPr>
            <a:r>
              <a:rPr lang="es-CL" sz="2000" dirty="0">
                <a:solidFill>
                  <a:schemeClr val="accent4">
                    <a:lumMod val="50000"/>
                  </a:schemeClr>
                </a:solidFill>
              </a:rPr>
              <a:t>Apoyo inmunológico.</a:t>
            </a:r>
          </a:p>
          <a:p>
            <a:pPr marL="342900" indent="-342900">
              <a:buFont typeface="Arial" pitchFamily="34" charset="0"/>
              <a:buChar char="•"/>
            </a:pPr>
            <a:r>
              <a:rPr lang="es-CL" sz="2000" dirty="0">
                <a:solidFill>
                  <a:schemeClr val="accent4">
                    <a:lumMod val="50000"/>
                  </a:schemeClr>
                </a:solidFill>
              </a:rPr>
              <a:t>Menor producción de fenómenos alérgicos.</a:t>
            </a:r>
          </a:p>
          <a:p>
            <a:pPr marL="342900" indent="-342900">
              <a:buFont typeface="Arial" pitchFamily="34" charset="0"/>
              <a:buChar char="•"/>
            </a:pPr>
            <a:r>
              <a:rPr lang="es-CL" sz="2000" dirty="0">
                <a:solidFill>
                  <a:schemeClr val="accent4">
                    <a:lumMod val="50000"/>
                  </a:schemeClr>
                </a:solidFill>
              </a:rPr>
              <a:t>Disminuye la incidencia de caries dental.</a:t>
            </a:r>
          </a:p>
          <a:p>
            <a:pPr marL="342900" indent="-342900">
              <a:buFont typeface="Arial" pitchFamily="34" charset="0"/>
              <a:buChar char="•"/>
            </a:pPr>
            <a:r>
              <a:rPr lang="es-CL" sz="2000" dirty="0">
                <a:solidFill>
                  <a:schemeClr val="accent4">
                    <a:lumMod val="50000"/>
                  </a:schemeClr>
                </a:solidFill>
              </a:rPr>
              <a:t>Previene la malnutrición.</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Beneficios de la Lactancia Materna: Niño</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4578" name="Picture 2" descr="https://encrypted-tbn1.gstatic.com/images?q=tbn:ANd9GcQHzqqRKVyxxak5QauvX1Tdl2D03E5GynkVQLz4vZc8NZyiqfX0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25144"/>
            <a:ext cx="2619375" cy="17430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4580" name="Picture 4" descr="http://www.vanille-chocolat.ch/upload/Images/201368estudiobebe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99" y="2420888"/>
            <a:ext cx="3895151" cy="21639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1218035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700808"/>
            <a:ext cx="3816424" cy="48245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s-CL" sz="2000" dirty="0">
                <a:solidFill>
                  <a:schemeClr val="accent4">
                    <a:lumMod val="50000"/>
                  </a:schemeClr>
                </a:solidFill>
              </a:rPr>
              <a:t>Disminuye la incidencia de diarrea e infecciones respiratorias.</a:t>
            </a:r>
          </a:p>
          <a:p>
            <a:pPr marL="285750" indent="-285750">
              <a:buFont typeface="Arial" pitchFamily="34" charset="0"/>
              <a:buChar char="•"/>
            </a:pPr>
            <a:r>
              <a:rPr lang="es-CL" sz="2000" dirty="0">
                <a:solidFill>
                  <a:schemeClr val="accent4">
                    <a:lumMod val="50000"/>
                  </a:schemeClr>
                </a:solidFill>
              </a:rPr>
              <a:t>Coeficiente intelectual más  alto.</a:t>
            </a:r>
          </a:p>
          <a:p>
            <a:pPr marL="285750" indent="-285750">
              <a:buFont typeface="Arial" pitchFamily="34" charset="0"/>
              <a:buChar char="•"/>
            </a:pPr>
            <a:r>
              <a:rPr lang="es-CL" sz="2000" dirty="0">
                <a:solidFill>
                  <a:schemeClr val="accent4">
                    <a:lumMod val="50000"/>
                  </a:schemeClr>
                </a:solidFill>
              </a:rPr>
              <a:t>Protege de infecciones parasitarias, bacterianas y virales.</a:t>
            </a:r>
          </a:p>
          <a:p>
            <a:pPr marL="285750" indent="-285750">
              <a:buFont typeface="Arial" pitchFamily="34" charset="0"/>
              <a:buChar char="•"/>
            </a:pPr>
            <a:r>
              <a:rPr lang="es-CL" sz="2000" dirty="0">
                <a:solidFill>
                  <a:schemeClr val="accent4">
                    <a:lumMod val="50000"/>
                  </a:schemeClr>
                </a:solidFill>
              </a:rPr>
              <a:t>Interviene en la maduración del tubo digestivo.</a:t>
            </a:r>
          </a:p>
          <a:p>
            <a:pPr marL="285750" indent="-285750">
              <a:buFont typeface="Arial" pitchFamily="34" charset="0"/>
              <a:buChar char="•"/>
            </a:pPr>
            <a:r>
              <a:rPr lang="es-CL" sz="2000" dirty="0">
                <a:solidFill>
                  <a:schemeClr val="accent4">
                    <a:lumMod val="50000"/>
                  </a:schemeClr>
                </a:solidFill>
              </a:rPr>
              <a:t>Facilita el vinculo madre – hijo.</a:t>
            </a:r>
          </a:p>
          <a:p>
            <a:pPr marL="285750" indent="-285750">
              <a:buFont typeface="Arial" pitchFamily="34" charset="0"/>
              <a:buChar char="•"/>
            </a:pPr>
            <a:r>
              <a:rPr lang="es-CL" sz="2000" dirty="0">
                <a:solidFill>
                  <a:schemeClr val="accent4">
                    <a:lumMod val="50000"/>
                  </a:schemeClr>
                </a:solidFill>
              </a:rPr>
              <a:t>Desarrollo de aparato motor – oral.</a:t>
            </a:r>
          </a:p>
          <a:p>
            <a:pPr marL="285750" indent="-285750">
              <a:buFont typeface="Arial" pitchFamily="34" charset="0"/>
              <a:buChar char="•"/>
            </a:pPr>
            <a:r>
              <a:rPr lang="es-CL" sz="2000" dirty="0">
                <a:solidFill>
                  <a:schemeClr val="accent4">
                    <a:lumMod val="50000"/>
                  </a:schemeClr>
                </a:solidFill>
              </a:rPr>
              <a:t>Disminuye la incidencia de problemas de ortodoncia.</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Beneficios de la Lactancia Materna: Niño</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3554" name="Picture 2" descr="http://www.kadelia.com/wordpress/wp-content/uploads/2012/11/bebe-l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33" y="3501008"/>
            <a:ext cx="4048125" cy="26860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1726175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Disminuye la morbimortalidad infantil.</a:t>
            </a:r>
          </a:p>
          <a:p>
            <a:pPr algn="ctr"/>
            <a:r>
              <a:rPr lang="es-CL" sz="2000" dirty="0">
                <a:solidFill>
                  <a:schemeClr val="accent4">
                    <a:lumMod val="50000"/>
                  </a:schemeClr>
                </a:solidFill>
              </a:rPr>
              <a:t>Economía de recursos.</a:t>
            </a:r>
          </a:p>
          <a:p>
            <a:pPr algn="ctr"/>
            <a:r>
              <a:rPr lang="es-CL" sz="2000" dirty="0">
                <a:solidFill>
                  <a:schemeClr val="accent4">
                    <a:lumMod val="50000"/>
                  </a:schemeClr>
                </a:solidFill>
              </a:rPr>
              <a:t>La leche materna es un recurso natural y renovable.</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Beneficios de la Lactancia Materna: Sociedad y Ecología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2530" name="Picture 2" descr="http://static1.todopapas.com/images/cms_2011/tpp/NINOS/reciclaje.jpg"/>
          <p:cNvPicPr>
            <a:picLocks noChangeAspect="1" noChangeArrowheads="1"/>
          </p:cNvPicPr>
          <p:nvPr/>
        </p:nvPicPr>
        <p:blipFill rotWithShape="1">
          <a:blip r:embed="rId2">
            <a:extLst>
              <a:ext uri="{28A0092B-C50C-407E-A947-70E740481C1C}">
                <a14:useLocalDpi xmlns:a14="http://schemas.microsoft.com/office/drawing/2010/main" val="0"/>
              </a:ext>
            </a:extLst>
          </a:blip>
          <a:srcRect r="28729"/>
          <a:stretch/>
        </p:blipFill>
        <p:spPr bwMode="auto">
          <a:xfrm>
            <a:off x="1470025" y="2638146"/>
            <a:ext cx="2564877" cy="30589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1726175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Al mamar el nuevo ser busca más que alimentar su cuerpo, también necesita saciar su apetito emocional, sentirse querido y protegido, al succionar, vuelve a aferrarse a su madre, a través de un segundo cordón umbilical.</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Afectiva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1506" name="Picture 2" descr="http://vidaefectiva.com.ve/bitacora/wp-content/uploads/2011/10/lactancia-mater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529691"/>
            <a:ext cx="4214306" cy="2806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8" name="7 Imagen" descr="Imagen"/>
          <p:cNvPicPr/>
          <p:nvPr/>
        </p:nvPicPr>
        <p:blipFill>
          <a:blip r:embed="rId3" cstate="print"/>
          <a:srcRect/>
          <a:stretch>
            <a:fillRect/>
          </a:stretch>
        </p:blipFill>
        <p:spPr bwMode="auto">
          <a:xfrm>
            <a:off x="0" y="0"/>
            <a:ext cx="2141215" cy="2366192"/>
          </a:xfrm>
          <a:prstGeom prst="rect">
            <a:avLst/>
          </a:prstGeom>
          <a:noFill/>
          <a:ln w="9525">
            <a:noFill/>
            <a:miter lim="800000"/>
            <a:headEnd/>
            <a:tailEnd/>
          </a:ln>
        </p:spPr>
      </p:pic>
    </p:spTree>
    <p:extLst>
      <p:ext uri="{BB962C8B-B14F-4D97-AF65-F5344CB8AC3E}">
        <p14:creationId xmlns:p14="http://schemas.microsoft.com/office/powerpoint/2010/main" val="2023260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El neonato humano nace con un desarrollo neurológico más inmaduro comparada con otros mamíferos.</a:t>
            </a:r>
          </a:p>
          <a:p>
            <a:pPr algn="ctr"/>
            <a:r>
              <a:rPr lang="es-CL" sz="2000" dirty="0">
                <a:solidFill>
                  <a:schemeClr val="accent4">
                    <a:lumMod val="50000"/>
                  </a:schemeClr>
                </a:solidFill>
              </a:rPr>
              <a:t>Deberíamos ser gestados por unos 18 meses aproximadamente.</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Concepto de gestación extrauterina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9458" name="Picture 2" descr="https://encrypted-tbn2.gstatic.com/images?q=tbn:ANd9GcQhDtm9sWhtxZX-qnr1m5eE7aj0DNyR62Z7i6WzfTqfpmbV_e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36" y="3356992"/>
            <a:ext cx="4300491" cy="29142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2737519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91952" y="1841859"/>
            <a:ext cx="3816424" cy="18751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400" dirty="0">
                <a:solidFill>
                  <a:schemeClr val="accent4">
                    <a:lumMod val="50000"/>
                  </a:schemeClr>
                </a:solidFill>
              </a:rPr>
              <a:t>Programa de Nutrición</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Mantención de la lactancia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7 Rectángulo"/>
          <p:cNvSpPr/>
          <p:nvPr/>
        </p:nvSpPr>
        <p:spPr>
          <a:xfrm>
            <a:off x="691952" y="4293096"/>
            <a:ext cx="3816424" cy="18751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dirty="0" smtClean="0">
                <a:solidFill>
                  <a:schemeClr val="accent2">
                    <a:lumMod val="50000"/>
                  </a:schemeClr>
                </a:solidFill>
              </a:rPr>
              <a:t>Programa de Defensa</a:t>
            </a:r>
            <a:endParaRPr lang="es-CL" sz="2400" dirty="0">
              <a:solidFill>
                <a:schemeClr val="accent2">
                  <a:lumMod val="50000"/>
                </a:schemeClr>
              </a:solidFill>
            </a:endParaRPr>
          </a:p>
        </p:txBody>
      </p:sp>
      <p:sp>
        <p:nvSpPr>
          <p:cNvPr id="10" name="9 Rectángulo"/>
          <p:cNvSpPr/>
          <p:nvPr/>
        </p:nvSpPr>
        <p:spPr>
          <a:xfrm>
            <a:off x="4940424" y="1811610"/>
            <a:ext cx="3816424" cy="18751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Junto a su madre: mamando, en estado de calma, seguro, con satisfacción de sus necesidades</a:t>
            </a:r>
          </a:p>
        </p:txBody>
      </p:sp>
      <p:sp>
        <p:nvSpPr>
          <p:cNvPr id="13" name="12 Rectángulo"/>
          <p:cNvSpPr/>
          <p:nvPr/>
        </p:nvSpPr>
        <p:spPr>
          <a:xfrm>
            <a:off x="4940424" y="4293095"/>
            <a:ext cx="3816424" cy="18751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000" dirty="0" smtClean="0">
                <a:solidFill>
                  <a:schemeClr val="accent2">
                    <a:lumMod val="50000"/>
                  </a:schemeClr>
                </a:solidFill>
              </a:rPr>
              <a:t>Separado de su madre: desesperado, llora, rigidiza sus extremidades, produciendo altas concentraciones de cortisol</a:t>
            </a:r>
            <a:endParaRPr lang="es-CL" sz="2000" dirty="0">
              <a:solidFill>
                <a:schemeClr val="accent2">
                  <a:lumMod val="50000"/>
                </a:schemeClr>
              </a:solidFill>
            </a:endParaRPr>
          </a:p>
        </p:txBody>
      </p:sp>
      <p:sp>
        <p:nvSpPr>
          <p:cNvPr id="14" name="13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312076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400" dirty="0">
                <a:solidFill>
                  <a:schemeClr val="accent4">
                    <a:lumMod val="50000"/>
                  </a:schemeClr>
                </a:solidFill>
              </a:rPr>
              <a:t>Protección </a:t>
            </a:r>
            <a:r>
              <a:rPr lang="es-CL" sz="2400" dirty="0">
                <a:solidFill>
                  <a:schemeClr val="accent4">
                    <a:lumMod val="50000"/>
                  </a:schemeClr>
                </a:solidFill>
                <a:sym typeface="Wingdings" pitchFamily="2" charset="2"/>
              </a:rPr>
              <a:t> </a:t>
            </a:r>
            <a:r>
              <a:rPr lang="es-CL" sz="2400" dirty="0" smtClean="0">
                <a:solidFill>
                  <a:schemeClr val="accent4">
                    <a:lumMod val="50000"/>
                  </a:schemeClr>
                </a:solidFill>
                <a:sym typeface="Wingdings" pitchFamily="2" charset="2"/>
              </a:rPr>
              <a:t>Lactancia </a:t>
            </a:r>
            <a:r>
              <a:rPr lang="es-CL" sz="2400" dirty="0">
                <a:solidFill>
                  <a:schemeClr val="accent4">
                    <a:lumMod val="50000"/>
                  </a:schemeClr>
                </a:solidFill>
                <a:sym typeface="Wingdings" pitchFamily="2" charset="2"/>
              </a:rPr>
              <a:t>protectora.</a:t>
            </a:r>
          </a:p>
          <a:p>
            <a:pPr algn="ctr"/>
            <a:r>
              <a:rPr lang="es-CL" sz="2400" dirty="0">
                <a:solidFill>
                  <a:schemeClr val="accent4">
                    <a:lumMod val="50000"/>
                  </a:schemeClr>
                </a:solidFill>
                <a:sym typeface="Wingdings" pitchFamily="2" charset="2"/>
              </a:rPr>
              <a:t>Nutrición  </a:t>
            </a:r>
            <a:r>
              <a:rPr lang="es-CL" sz="2400" dirty="0" smtClean="0">
                <a:solidFill>
                  <a:schemeClr val="accent4">
                    <a:lumMod val="50000"/>
                  </a:schemeClr>
                </a:solidFill>
                <a:sym typeface="Wingdings" pitchFamily="2" charset="2"/>
              </a:rPr>
              <a:t>Lactancia </a:t>
            </a:r>
            <a:r>
              <a:rPr lang="es-CL" sz="2400" dirty="0">
                <a:solidFill>
                  <a:schemeClr val="accent4">
                    <a:lumMod val="50000"/>
                  </a:schemeClr>
                </a:solidFill>
                <a:sym typeface="Wingdings" pitchFamily="2" charset="2"/>
              </a:rPr>
              <a:t>nutritiva.</a:t>
            </a:r>
          </a:p>
          <a:p>
            <a:pPr algn="ctr"/>
            <a:r>
              <a:rPr lang="es-CL" sz="2400" dirty="0">
                <a:solidFill>
                  <a:schemeClr val="accent4">
                    <a:lumMod val="50000"/>
                  </a:schemeClr>
                </a:solidFill>
                <a:sym typeface="Wingdings" pitchFamily="2" charset="2"/>
              </a:rPr>
              <a:t>Afecto  Lactancia afectiva</a:t>
            </a:r>
            <a:endParaRPr lang="es-CL" sz="24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Funciones de la 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7410" name="Picture 2" descr="http://isermadre.com/wp-content/uploads/2011/10/lactanc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88" y="1763817"/>
            <a:ext cx="2695575" cy="4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3307201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Los niños  amamantados presentan mejor respuesta a las vacunas.</a:t>
            </a:r>
          </a:p>
          <a:p>
            <a:pPr algn="ctr"/>
            <a:endParaRPr lang="es-CL" sz="2000" dirty="0">
              <a:solidFill>
                <a:schemeClr val="accent4">
                  <a:lumMod val="50000"/>
                </a:schemeClr>
              </a:solidFill>
            </a:endParaRPr>
          </a:p>
          <a:p>
            <a:pPr algn="ctr"/>
            <a:r>
              <a:rPr lang="es-CL" sz="2000" dirty="0" smtClean="0">
                <a:solidFill>
                  <a:schemeClr val="accent4">
                    <a:lumMod val="50000"/>
                  </a:schemeClr>
                </a:solidFill>
              </a:rPr>
              <a:t>Protege de:</a:t>
            </a:r>
          </a:p>
          <a:p>
            <a:pPr marL="285750" indent="-285750" algn="ctr">
              <a:buFont typeface="Arial" pitchFamily="34" charset="0"/>
              <a:buChar char="•"/>
            </a:pPr>
            <a:r>
              <a:rPr lang="es-CL" sz="2000" dirty="0" smtClean="0">
                <a:solidFill>
                  <a:schemeClr val="accent4">
                    <a:lumMod val="50000"/>
                  </a:schemeClr>
                </a:solidFill>
              </a:rPr>
              <a:t>Enfermedades respiratorias.</a:t>
            </a:r>
          </a:p>
          <a:p>
            <a:pPr marL="285750" indent="-285750" algn="ctr">
              <a:buFont typeface="Arial" pitchFamily="34" charset="0"/>
              <a:buChar char="•"/>
            </a:pPr>
            <a:r>
              <a:rPr lang="es-CL" sz="2000" dirty="0" smtClean="0">
                <a:solidFill>
                  <a:schemeClr val="accent4">
                    <a:lumMod val="50000"/>
                  </a:schemeClr>
                </a:solidFill>
              </a:rPr>
              <a:t>Enfermedades digestivas.</a:t>
            </a:r>
          </a:p>
          <a:p>
            <a:pPr marL="285750" indent="-285750" algn="ctr">
              <a:buFont typeface="Arial" pitchFamily="34" charset="0"/>
              <a:buChar char="•"/>
            </a:pPr>
            <a:r>
              <a:rPr lang="es-CL" sz="2000" dirty="0" smtClean="0">
                <a:solidFill>
                  <a:schemeClr val="accent4">
                    <a:lumMod val="50000"/>
                  </a:schemeClr>
                </a:solidFill>
              </a:rPr>
              <a:t>Enfermedades del tracto urinario.</a:t>
            </a:r>
            <a:endParaRPr lang="es-CL" sz="20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Función Protectora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6386" name="Picture 2" descr="http://images.wikia.com/inciclopedia/images/2/2f/Bebe_Soldado_Lo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3601294" cy="36766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8" name="7 Imagen" descr="Imagen"/>
          <p:cNvPicPr/>
          <p:nvPr/>
        </p:nvPicPr>
        <p:blipFill>
          <a:blip r:embed="rId3" cstate="print"/>
          <a:srcRect/>
          <a:stretch>
            <a:fillRect/>
          </a:stretch>
        </p:blipFill>
        <p:spPr bwMode="auto">
          <a:xfrm>
            <a:off x="54968" y="113200"/>
            <a:ext cx="2285231" cy="2654225"/>
          </a:xfrm>
          <a:prstGeom prst="rect">
            <a:avLst/>
          </a:prstGeom>
          <a:noFill/>
          <a:ln w="9525">
            <a:noFill/>
            <a:miter lim="800000"/>
            <a:headEnd/>
            <a:tailEnd/>
          </a:ln>
        </p:spPr>
      </p:pic>
    </p:spTree>
    <p:extLst>
      <p:ext uri="{BB962C8B-B14F-4D97-AF65-F5344CB8AC3E}">
        <p14:creationId xmlns:p14="http://schemas.microsoft.com/office/powerpoint/2010/main" val="62351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Es la única forma ideal de nutrición, con balance perfecto.</a:t>
            </a:r>
          </a:p>
          <a:p>
            <a:pPr algn="ctr"/>
            <a:endParaRPr lang="es-CL" sz="2000" dirty="0">
              <a:solidFill>
                <a:schemeClr val="accent4">
                  <a:lumMod val="50000"/>
                </a:schemeClr>
              </a:solidFill>
            </a:endParaRPr>
          </a:p>
          <a:p>
            <a:pPr algn="ctr"/>
            <a:r>
              <a:rPr lang="es-CL" sz="2000" dirty="0" smtClean="0">
                <a:solidFill>
                  <a:schemeClr val="accent4">
                    <a:lumMod val="50000"/>
                  </a:schemeClr>
                </a:solidFill>
              </a:rPr>
              <a:t>Disminuye el riesgo de obesidad, diabetes e hipertensión.</a:t>
            </a:r>
          </a:p>
          <a:p>
            <a:pPr algn="ctr"/>
            <a:endParaRPr lang="es-CL" sz="2000" dirty="0">
              <a:solidFill>
                <a:schemeClr val="accent4">
                  <a:lumMod val="50000"/>
                </a:schemeClr>
              </a:solidFill>
            </a:endParaRPr>
          </a:p>
          <a:p>
            <a:pPr algn="ctr"/>
            <a:r>
              <a:rPr lang="es-CL" sz="2000" dirty="0" smtClean="0">
                <a:solidFill>
                  <a:schemeClr val="accent4">
                    <a:lumMod val="50000"/>
                  </a:schemeClr>
                </a:solidFill>
              </a:rPr>
              <a:t>Aumenta el coeficiente intelectual y agudeza visual en edad escolar.</a:t>
            </a:r>
            <a:endParaRPr lang="es-CL" sz="20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Función nutritiva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5362" name="Picture 2" descr="http://www.fondosgratis.mx/archivos/temp/3807/400_1209177334_similitu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74" y="234888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8" name="7 Imagen" descr="Imagen"/>
          <p:cNvPicPr/>
          <p:nvPr/>
        </p:nvPicPr>
        <p:blipFill>
          <a:blip r:embed="rId3" cstate="print"/>
          <a:srcRect/>
          <a:stretch>
            <a:fillRect/>
          </a:stretch>
        </p:blipFill>
        <p:spPr bwMode="auto">
          <a:xfrm>
            <a:off x="147369" y="49659"/>
            <a:ext cx="2192383" cy="2155205"/>
          </a:xfrm>
          <a:prstGeom prst="rect">
            <a:avLst/>
          </a:prstGeom>
          <a:noFill/>
          <a:ln w="9525">
            <a:noFill/>
            <a:miter lim="800000"/>
            <a:headEnd/>
            <a:tailEnd/>
          </a:ln>
        </p:spPr>
      </p:pic>
    </p:spTree>
    <p:extLst>
      <p:ext uri="{BB962C8B-B14F-4D97-AF65-F5344CB8AC3E}">
        <p14:creationId xmlns:p14="http://schemas.microsoft.com/office/powerpoint/2010/main" val="406426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En la naturaleza existen más de 4000 especies de mamíferos, entre las que el ser humano constituye sólo una más. Cada mamífero posee la leche específica para su especie, rica en los componentes nutricionales e inmunológicos que su particular crecimiento requiere.</a:t>
            </a:r>
            <a:endParaRPr lang="es-CL" sz="20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 name="11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66206"/>
            <a:ext cx="4400550" cy="2933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descr="Imagen"/>
          <p:cNvPicPr/>
          <p:nvPr/>
        </p:nvPicPr>
        <p:blipFill>
          <a:blip r:embed="rId3" cstate="print"/>
          <a:srcRect/>
          <a:stretch>
            <a:fillRect/>
          </a:stretch>
        </p:blipFill>
        <p:spPr bwMode="auto">
          <a:xfrm>
            <a:off x="503237" y="369128"/>
            <a:ext cx="1933575" cy="1358081"/>
          </a:xfrm>
          <a:prstGeom prst="rect">
            <a:avLst/>
          </a:prstGeom>
          <a:noFill/>
          <a:ln w="9525">
            <a:noFill/>
            <a:miter lim="800000"/>
            <a:headEnd/>
            <a:tailEnd/>
          </a:ln>
        </p:spPr>
      </p:pic>
    </p:spTree>
    <p:extLst>
      <p:ext uri="{BB962C8B-B14F-4D97-AF65-F5344CB8AC3E}">
        <p14:creationId xmlns:p14="http://schemas.microsoft.com/office/powerpoint/2010/main" val="104653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 de la Lactancia para el futuro</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aphicFrame>
        <p:nvGraphicFramePr>
          <p:cNvPr id="4" name="3 Tabla"/>
          <p:cNvGraphicFramePr>
            <a:graphicFrameLocks noGrp="1"/>
          </p:cNvGraphicFramePr>
          <p:nvPr>
            <p:extLst>
              <p:ext uri="{D42A27DB-BD31-4B8C-83A1-F6EECF244321}">
                <p14:modId xmlns:p14="http://schemas.microsoft.com/office/powerpoint/2010/main" val="4221873861"/>
              </p:ext>
            </p:extLst>
          </p:nvPr>
        </p:nvGraphicFramePr>
        <p:xfrm>
          <a:off x="691953" y="1397000"/>
          <a:ext cx="8064894" cy="2494280"/>
        </p:xfrm>
        <a:graphic>
          <a:graphicData uri="http://schemas.openxmlformats.org/drawingml/2006/table">
            <a:tbl>
              <a:tblPr firstRow="1" bandRow="1">
                <a:tableStyleId>{00A15C55-8517-42AA-B614-E9B94910E393}</a:tableStyleId>
              </a:tblPr>
              <a:tblGrid>
                <a:gridCol w="2688298"/>
                <a:gridCol w="2688298"/>
                <a:gridCol w="2688298"/>
              </a:tblGrid>
              <a:tr h="370840">
                <a:tc>
                  <a:txBody>
                    <a:bodyPr/>
                    <a:lstStyle/>
                    <a:p>
                      <a:r>
                        <a:rPr lang="es-CL" dirty="0" smtClean="0"/>
                        <a:t>Duración de la Lactancia</a:t>
                      </a:r>
                      <a:endParaRPr lang="es-CL" dirty="0"/>
                    </a:p>
                  </a:txBody>
                  <a:tcPr/>
                </a:tc>
                <a:tc>
                  <a:txBody>
                    <a:bodyPr/>
                    <a:lstStyle/>
                    <a:p>
                      <a:pPr algn="ctr"/>
                      <a:r>
                        <a:rPr lang="es-CL" dirty="0" smtClean="0"/>
                        <a:t>Sobrepeso (OR)</a:t>
                      </a:r>
                      <a:endParaRPr lang="es-CL" dirty="0"/>
                    </a:p>
                  </a:txBody>
                  <a:tcPr/>
                </a:tc>
                <a:tc>
                  <a:txBody>
                    <a:bodyPr/>
                    <a:lstStyle/>
                    <a:p>
                      <a:pPr algn="ctr"/>
                      <a:r>
                        <a:rPr lang="es-CL" dirty="0" smtClean="0"/>
                        <a:t>Obesidad (OR)</a:t>
                      </a:r>
                      <a:endParaRPr lang="es-CL" dirty="0"/>
                    </a:p>
                  </a:txBody>
                  <a:tcPr/>
                </a:tc>
              </a:tr>
              <a:tr h="370840">
                <a:tc>
                  <a:txBody>
                    <a:bodyPr/>
                    <a:lstStyle/>
                    <a:p>
                      <a:r>
                        <a:rPr lang="es-CL" dirty="0" smtClean="0"/>
                        <a:t>Sin</a:t>
                      </a:r>
                      <a:r>
                        <a:rPr lang="es-CL" baseline="0" dirty="0" smtClean="0"/>
                        <a:t> Lactancia (n=5184)</a:t>
                      </a:r>
                      <a:endParaRPr lang="es-CL" dirty="0"/>
                    </a:p>
                  </a:txBody>
                  <a:tcPr/>
                </a:tc>
                <a:tc>
                  <a:txBody>
                    <a:bodyPr/>
                    <a:lstStyle/>
                    <a:p>
                      <a:pPr algn="ctr"/>
                      <a:r>
                        <a:rPr lang="es-CL" dirty="0" smtClean="0"/>
                        <a:t>0.79 (0.68 – 0.93)</a:t>
                      </a:r>
                      <a:endParaRPr lang="es-CL" dirty="0"/>
                    </a:p>
                  </a:txBody>
                  <a:tcPr/>
                </a:tc>
                <a:tc>
                  <a:txBody>
                    <a:bodyPr/>
                    <a:lstStyle/>
                    <a:p>
                      <a:pPr algn="ctr"/>
                      <a:r>
                        <a:rPr lang="es-CL" dirty="0" smtClean="0"/>
                        <a:t>0.75 (0.57 – 0.98)</a:t>
                      </a:r>
                      <a:endParaRPr lang="es-CL" dirty="0"/>
                    </a:p>
                  </a:txBody>
                  <a:tcPr/>
                </a:tc>
              </a:tr>
              <a:tr h="370840">
                <a:tc>
                  <a:txBody>
                    <a:bodyPr/>
                    <a:lstStyle/>
                    <a:p>
                      <a:r>
                        <a:rPr lang="es-CL" u="sng" dirty="0" smtClean="0"/>
                        <a:t>&lt;</a:t>
                      </a:r>
                      <a:r>
                        <a:rPr lang="es-CL" dirty="0" smtClean="0"/>
                        <a:t> 2 meses (n=2084)</a:t>
                      </a:r>
                      <a:endParaRPr lang="es-CL" dirty="0"/>
                    </a:p>
                  </a:txBody>
                  <a:tcPr/>
                </a:tc>
                <a:tc>
                  <a:txBody>
                    <a:bodyPr/>
                    <a:lstStyle/>
                    <a:p>
                      <a:pPr algn="ctr"/>
                      <a:r>
                        <a:rPr lang="es-CL" dirty="0" smtClean="0"/>
                        <a:t>0.89 (0.73 – 1.07)</a:t>
                      </a:r>
                      <a:endParaRPr lang="es-CL" dirty="0"/>
                    </a:p>
                  </a:txBody>
                  <a:tcPr/>
                </a:tc>
                <a:tc>
                  <a:txBody>
                    <a:bodyPr/>
                    <a:lstStyle/>
                    <a:p>
                      <a:pPr algn="ctr"/>
                      <a:r>
                        <a:rPr lang="es-CL" dirty="0" smtClean="0"/>
                        <a:t>0.90 (0.65 – 1.24)</a:t>
                      </a:r>
                      <a:endParaRPr lang="es-CL" dirty="0"/>
                    </a:p>
                  </a:txBody>
                  <a:tcPr/>
                </a:tc>
              </a:tr>
              <a:tr h="370840">
                <a:tc>
                  <a:txBody>
                    <a:bodyPr/>
                    <a:lstStyle/>
                    <a:p>
                      <a:r>
                        <a:rPr lang="es-CL" dirty="0" smtClean="0"/>
                        <a:t>3 – 5 meses (n=2052)</a:t>
                      </a:r>
                      <a:endParaRPr lang="es-CL" dirty="0"/>
                    </a:p>
                  </a:txBody>
                  <a:tcPr/>
                </a:tc>
                <a:tc>
                  <a:txBody>
                    <a:bodyPr/>
                    <a:lstStyle/>
                    <a:p>
                      <a:pPr algn="ctr"/>
                      <a:r>
                        <a:rPr lang="es-CL" dirty="0" smtClean="0"/>
                        <a:t>0.87 (0.72 – 1.05)</a:t>
                      </a:r>
                      <a:endParaRPr lang="es-CL" dirty="0"/>
                    </a:p>
                  </a:txBody>
                  <a:tcPr/>
                </a:tc>
                <a:tc>
                  <a:txBody>
                    <a:bodyPr/>
                    <a:lstStyle/>
                    <a:p>
                      <a:pPr algn="ctr"/>
                      <a:r>
                        <a:rPr lang="es-CL" dirty="0" smtClean="0"/>
                        <a:t>0.65 (0.44 – 0.95)</a:t>
                      </a:r>
                      <a:endParaRPr lang="es-CL" dirty="0"/>
                    </a:p>
                  </a:txBody>
                  <a:tcPr/>
                </a:tc>
              </a:tr>
              <a:tr h="370840">
                <a:tc>
                  <a:txBody>
                    <a:bodyPr/>
                    <a:lstStyle/>
                    <a:p>
                      <a:r>
                        <a:rPr lang="es-CL" dirty="0" smtClean="0"/>
                        <a:t>6 – 12 meses (n=863)</a:t>
                      </a:r>
                      <a:endParaRPr lang="es-CL" dirty="0"/>
                    </a:p>
                  </a:txBody>
                  <a:tcPr/>
                </a:tc>
                <a:tc>
                  <a:txBody>
                    <a:bodyPr/>
                    <a:lstStyle/>
                    <a:p>
                      <a:pPr algn="ctr"/>
                      <a:r>
                        <a:rPr lang="es-CL" dirty="0" smtClean="0"/>
                        <a:t>0.67 (0.49 – 0.91)</a:t>
                      </a:r>
                      <a:endParaRPr lang="es-CL" dirty="0"/>
                    </a:p>
                  </a:txBody>
                  <a:tcPr/>
                </a:tc>
                <a:tc>
                  <a:txBody>
                    <a:bodyPr/>
                    <a:lstStyle/>
                    <a:p>
                      <a:pPr algn="ctr"/>
                      <a:r>
                        <a:rPr lang="es-CL" dirty="0" smtClean="0"/>
                        <a:t>0.57 (0.33 – 0.99)</a:t>
                      </a:r>
                      <a:endParaRPr lang="es-CL" dirty="0"/>
                    </a:p>
                  </a:txBody>
                  <a:tcPr/>
                </a:tc>
              </a:tr>
              <a:tr h="370840">
                <a:tc>
                  <a:txBody>
                    <a:bodyPr/>
                    <a:lstStyle/>
                    <a:p>
                      <a:r>
                        <a:rPr lang="es-CL" dirty="0" smtClean="0"/>
                        <a:t>&gt; 12 meses (n=121)</a:t>
                      </a:r>
                      <a:endParaRPr lang="es-CL" dirty="0"/>
                    </a:p>
                  </a:txBody>
                  <a:tcPr/>
                </a:tc>
                <a:tc>
                  <a:txBody>
                    <a:bodyPr/>
                    <a:lstStyle/>
                    <a:p>
                      <a:pPr algn="ctr"/>
                      <a:r>
                        <a:rPr lang="es-CL" dirty="0" smtClean="0"/>
                        <a:t>0.43 (0.17 – 1.07)</a:t>
                      </a:r>
                      <a:endParaRPr lang="es-CL" dirty="0"/>
                    </a:p>
                  </a:txBody>
                  <a:tcPr/>
                </a:tc>
                <a:tc>
                  <a:txBody>
                    <a:bodyPr/>
                    <a:lstStyle/>
                    <a:p>
                      <a:pPr algn="ctr"/>
                      <a:r>
                        <a:rPr lang="es-CL" dirty="0" smtClean="0"/>
                        <a:t>0.28 (0.04 – 2.04)</a:t>
                      </a:r>
                      <a:endParaRPr lang="es-CL" dirty="0"/>
                    </a:p>
                  </a:txBody>
                  <a:tcPr/>
                </a:tc>
              </a:tr>
            </a:tbl>
          </a:graphicData>
        </a:graphic>
      </p:graphicFrame>
      <p:sp>
        <p:nvSpPr>
          <p:cNvPr id="5" name="4 Rectángulo"/>
          <p:cNvSpPr/>
          <p:nvPr/>
        </p:nvSpPr>
        <p:spPr>
          <a:xfrm>
            <a:off x="691952" y="4005064"/>
            <a:ext cx="8064896"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err="1" smtClean="0">
                <a:solidFill>
                  <a:schemeClr val="accent4">
                    <a:lumMod val="50000"/>
                  </a:schemeClr>
                </a:solidFill>
              </a:rPr>
              <a:t>Odds</a:t>
            </a:r>
            <a:r>
              <a:rPr lang="es-CL" dirty="0" smtClean="0">
                <a:solidFill>
                  <a:schemeClr val="accent4">
                    <a:lumMod val="50000"/>
                  </a:schemeClr>
                </a:solidFill>
              </a:rPr>
              <a:t> ratio ajustado  según nivel de educación parental, tabaquismo materno durante embarazo, bajo peso al nacer, nicho compartido y consumo frecuente de margarina</a:t>
            </a:r>
            <a:endParaRPr lang="es-CL" dirty="0">
              <a:solidFill>
                <a:schemeClr val="accent4">
                  <a:lumMod val="50000"/>
                </a:schemeClr>
              </a:solidFill>
            </a:endParaRPr>
          </a:p>
        </p:txBody>
      </p:sp>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361794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Beneficio de la Lactancia para el futuro</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aphicFrame>
        <p:nvGraphicFramePr>
          <p:cNvPr id="4" name="3 Tabla"/>
          <p:cNvGraphicFramePr>
            <a:graphicFrameLocks noGrp="1"/>
          </p:cNvGraphicFramePr>
          <p:nvPr>
            <p:extLst>
              <p:ext uri="{D42A27DB-BD31-4B8C-83A1-F6EECF244321}">
                <p14:modId xmlns:p14="http://schemas.microsoft.com/office/powerpoint/2010/main" val="1498356343"/>
              </p:ext>
            </p:extLst>
          </p:nvPr>
        </p:nvGraphicFramePr>
        <p:xfrm>
          <a:off x="691953" y="1397000"/>
          <a:ext cx="8064894" cy="2225040"/>
        </p:xfrm>
        <a:graphic>
          <a:graphicData uri="http://schemas.openxmlformats.org/drawingml/2006/table">
            <a:tbl>
              <a:tblPr firstRow="1" bandRow="1">
                <a:tableStyleId>{ED083AE6-46FA-4A59-8FB0-9F97EB10719F}</a:tableStyleId>
              </a:tblPr>
              <a:tblGrid>
                <a:gridCol w="2688298"/>
                <a:gridCol w="5376596"/>
              </a:tblGrid>
              <a:tr h="370840">
                <a:tc>
                  <a:txBody>
                    <a:bodyPr/>
                    <a:lstStyle/>
                    <a:p>
                      <a:r>
                        <a:rPr lang="es-CL" dirty="0" smtClean="0"/>
                        <a:t>Desarrollo Intelectual</a:t>
                      </a:r>
                      <a:endParaRPr lang="es-CL" dirty="0"/>
                    </a:p>
                  </a:txBody>
                  <a:tcPr/>
                </a:tc>
                <a:tc>
                  <a:txBody>
                    <a:bodyPr/>
                    <a:lstStyle/>
                    <a:p>
                      <a:pPr algn="ctr"/>
                      <a:r>
                        <a:rPr lang="es-CL" b="0" dirty="0" smtClean="0"/>
                        <a:t>CI Aumenta en 3 – 5 puntos</a:t>
                      </a:r>
                      <a:endParaRPr lang="es-CL" b="0" dirty="0"/>
                    </a:p>
                  </a:txBody>
                  <a:tcPr/>
                </a:tc>
              </a:tr>
              <a:tr h="370840">
                <a:tc>
                  <a:txBody>
                    <a:bodyPr/>
                    <a:lstStyle/>
                    <a:p>
                      <a:r>
                        <a:rPr lang="es-CL" b="1" dirty="0" smtClean="0"/>
                        <a:t>Hipertensión Arterial</a:t>
                      </a:r>
                      <a:endParaRPr lang="es-CL" b="1" dirty="0"/>
                    </a:p>
                  </a:txBody>
                  <a:tcPr/>
                </a:tc>
                <a:tc>
                  <a:txBody>
                    <a:bodyPr/>
                    <a:lstStyle/>
                    <a:p>
                      <a:pPr algn="ctr"/>
                      <a:r>
                        <a:rPr lang="es-CL" dirty="0" smtClean="0"/>
                        <a:t>Sistólica</a:t>
                      </a:r>
                      <a:r>
                        <a:rPr lang="es-CL" baseline="0" dirty="0" smtClean="0"/>
                        <a:t> y Diastólica disminuyen 1 – 2 mm Hg</a:t>
                      </a:r>
                      <a:endParaRPr lang="es-CL" dirty="0"/>
                    </a:p>
                  </a:txBody>
                  <a:tcPr/>
                </a:tc>
              </a:tr>
              <a:tr h="370840">
                <a:tc>
                  <a:txBody>
                    <a:bodyPr/>
                    <a:lstStyle/>
                    <a:p>
                      <a:r>
                        <a:rPr lang="es-CL" b="1" dirty="0" smtClean="0"/>
                        <a:t>Riesgo de Obesidad</a:t>
                      </a:r>
                      <a:endParaRPr lang="es-CL" b="1" dirty="0"/>
                    </a:p>
                  </a:txBody>
                  <a:tcPr/>
                </a:tc>
                <a:tc>
                  <a:txBody>
                    <a:bodyPr/>
                    <a:lstStyle/>
                    <a:p>
                      <a:pPr algn="ctr"/>
                      <a:r>
                        <a:rPr lang="es-CL" dirty="0" smtClean="0"/>
                        <a:t>Baja en 10 – 25%</a:t>
                      </a:r>
                      <a:endParaRPr lang="es-CL" dirty="0"/>
                    </a:p>
                  </a:txBody>
                  <a:tcPr/>
                </a:tc>
              </a:tr>
              <a:tr h="370840">
                <a:tc>
                  <a:txBody>
                    <a:bodyPr/>
                    <a:lstStyle/>
                    <a:p>
                      <a:r>
                        <a:rPr lang="es-CL" b="1" dirty="0" smtClean="0"/>
                        <a:t>Diabetes I y II</a:t>
                      </a:r>
                      <a:endParaRPr lang="es-CL" b="1" dirty="0"/>
                    </a:p>
                  </a:txBody>
                  <a:tcPr/>
                </a:tc>
                <a:tc>
                  <a:txBody>
                    <a:bodyPr/>
                    <a:lstStyle/>
                    <a:p>
                      <a:pPr algn="ctr"/>
                      <a:r>
                        <a:rPr lang="es-CL" dirty="0" smtClean="0"/>
                        <a:t>Baja en 20 – 40%</a:t>
                      </a:r>
                      <a:endParaRPr lang="es-CL" dirty="0"/>
                    </a:p>
                  </a:txBody>
                  <a:tcPr/>
                </a:tc>
              </a:tr>
              <a:tr h="370840">
                <a:tc>
                  <a:txBody>
                    <a:bodyPr/>
                    <a:lstStyle/>
                    <a:p>
                      <a:r>
                        <a:rPr lang="es-CL" b="1" dirty="0" smtClean="0"/>
                        <a:t>Hipercolesterolemia</a:t>
                      </a:r>
                      <a:endParaRPr lang="es-CL" b="1" dirty="0"/>
                    </a:p>
                  </a:txBody>
                  <a:tcPr/>
                </a:tc>
                <a:tc>
                  <a:txBody>
                    <a:bodyPr/>
                    <a:lstStyle/>
                    <a:p>
                      <a:pPr algn="ctr"/>
                      <a:r>
                        <a:rPr lang="es-CL" dirty="0" smtClean="0"/>
                        <a:t>Colesterol</a:t>
                      </a:r>
                      <a:r>
                        <a:rPr lang="es-CL" baseline="0" dirty="0" smtClean="0"/>
                        <a:t> Total y LDL bajan 5 – 10%</a:t>
                      </a:r>
                      <a:endParaRPr lang="es-CL" dirty="0"/>
                    </a:p>
                  </a:txBody>
                  <a:tcPr/>
                </a:tc>
              </a:tr>
              <a:tr h="370840">
                <a:tc>
                  <a:txBody>
                    <a:bodyPr/>
                    <a:lstStyle/>
                    <a:p>
                      <a:r>
                        <a:rPr lang="es-CL" b="1" dirty="0" smtClean="0"/>
                        <a:t>Infección y Alergia</a:t>
                      </a:r>
                      <a:endParaRPr lang="es-CL" b="1" dirty="0"/>
                    </a:p>
                  </a:txBody>
                  <a:tcPr/>
                </a:tc>
                <a:tc>
                  <a:txBody>
                    <a:bodyPr/>
                    <a:lstStyle/>
                    <a:p>
                      <a:pPr algn="ctr"/>
                      <a:r>
                        <a:rPr lang="es-CL" dirty="0" smtClean="0"/>
                        <a:t>Baja incidencia y severidad</a:t>
                      </a:r>
                      <a:endParaRPr lang="es-CL" dirty="0"/>
                    </a:p>
                  </a:txBody>
                  <a:tcPr/>
                </a:tc>
              </a:tr>
            </a:tbl>
          </a:graphicData>
        </a:graphic>
      </p:graphicFrame>
      <p:pic>
        <p:nvPicPr>
          <p:cNvPr id="9218" name="Picture 2" descr="http://www.chocolisto.com/blog/wp-content/uploads/2012/04/crecimie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99" y="4005064"/>
            <a:ext cx="5791200" cy="25717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104214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056276" y="2781761"/>
            <a:ext cx="1908212" cy="20882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L" sz="2400" dirty="0" smtClean="0">
                <a:solidFill>
                  <a:schemeClr val="bg1"/>
                </a:solidFill>
              </a:rPr>
              <a:t>Inteligencia Emocional</a:t>
            </a:r>
            <a:endParaRPr lang="es-CL" sz="2400" dirty="0">
              <a:solidFill>
                <a:schemeClr val="bg1"/>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Función Afectiva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9 Rectángulo"/>
          <p:cNvSpPr/>
          <p:nvPr/>
        </p:nvSpPr>
        <p:spPr>
          <a:xfrm>
            <a:off x="4608004" y="2780928"/>
            <a:ext cx="1908212" cy="8632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000" dirty="0" smtClean="0">
                <a:solidFill>
                  <a:schemeClr val="accent2">
                    <a:lumMod val="50000"/>
                  </a:schemeClr>
                </a:solidFill>
              </a:rPr>
              <a:t>Maduración Neurológica</a:t>
            </a:r>
            <a:endParaRPr lang="es-CL" sz="2000" dirty="0">
              <a:solidFill>
                <a:schemeClr val="accent2">
                  <a:lumMod val="50000"/>
                </a:schemeClr>
              </a:solidFill>
            </a:endParaRPr>
          </a:p>
        </p:txBody>
      </p:sp>
      <p:sp>
        <p:nvSpPr>
          <p:cNvPr id="13" name="12 Rectángulo"/>
          <p:cNvSpPr/>
          <p:nvPr/>
        </p:nvSpPr>
        <p:spPr>
          <a:xfrm>
            <a:off x="1028663" y="4653136"/>
            <a:ext cx="1908212"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Lactancia</a:t>
            </a:r>
            <a:r>
              <a:rPr lang="es-CL" sz="2000" dirty="0" smtClean="0">
                <a:solidFill>
                  <a:schemeClr val="accent2">
                    <a:lumMod val="50000"/>
                  </a:schemeClr>
                </a:solidFill>
              </a:rPr>
              <a:t> afectiva</a:t>
            </a:r>
            <a:endParaRPr lang="es-CL" sz="2000" dirty="0">
              <a:solidFill>
                <a:schemeClr val="accent2">
                  <a:lumMod val="50000"/>
                </a:schemeClr>
              </a:solidFill>
            </a:endParaRPr>
          </a:p>
        </p:txBody>
      </p:sp>
      <p:sp>
        <p:nvSpPr>
          <p:cNvPr id="14" name="13 Rectángulo"/>
          <p:cNvSpPr/>
          <p:nvPr/>
        </p:nvSpPr>
        <p:spPr>
          <a:xfrm>
            <a:off x="1028663" y="2385717"/>
            <a:ext cx="1908212"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Vínculo Apego</a:t>
            </a:r>
            <a:endParaRPr lang="es-CL" sz="2000" dirty="0">
              <a:solidFill>
                <a:schemeClr val="accent4">
                  <a:lumMod val="50000"/>
                </a:schemeClr>
              </a:solidFill>
            </a:endParaRPr>
          </a:p>
        </p:txBody>
      </p:sp>
      <p:sp>
        <p:nvSpPr>
          <p:cNvPr id="4" name="3 Flecha curvada hacia la izquierda"/>
          <p:cNvSpPr/>
          <p:nvPr/>
        </p:nvSpPr>
        <p:spPr>
          <a:xfrm>
            <a:off x="3141451" y="2780928"/>
            <a:ext cx="720080" cy="2448272"/>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a:solidFill>
                <a:schemeClr val="tx1"/>
              </a:solidFill>
            </a:endParaRPr>
          </a:p>
        </p:txBody>
      </p:sp>
      <p:sp>
        <p:nvSpPr>
          <p:cNvPr id="15" name="14 Flecha curvada hacia la izquierda"/>
          <p:cNvSpPr/>
          <p:nvPr/>
        </p:nvSpPr>
        <p:spPr>
          <a:xfrm rot="10800000">
            <a:off x="155573" y="2636912"/>
            <a:ext cx="720082" cy="2412268"/>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a:solidFill>
                <a:schemeClr val="tx1"/>
              </a:solidFill>
            </a:endParaRPr>
          </a:p>
        </p:txBody>
      </p:sp>
      <p:sp>
        <p:nvSpPr>
          <p:cNvPr id="16" name="15 Rectángulo"/>
          <p:cNvSpPr/>
          <p:nvPr/>
        </p:nvSpPr>
        <p:spPr>
          <a:xfrm>
            <a:off x="4608004" y="4077072"/>
            <a:ext cx="1908212" cy="8632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000" dirty="0" smtClean="0">
                <a:solidFill>
                  <a:schemeClr val="accent2">
                    <a:lumMod val="50000"/>
                  </a:schemeClr>
                </a:solidFill>
              </a:rPr>
              <a:t>Regulación de las Emociones</a:t>
            </a:r>
            <a:endParaRPr lang="es-CL" sz="2000" dirty="0">
              <a:solidFill>
                <a:schemeClr val="accent2">
                  <a:lumMod val="50000"/>
                </a:schemeClr>
              </a:solidFill>
            </a:endParaRPr>
          </a:p>
        </p:txBody>
      </p:sp>
      <p:sp>
        <p:nvSpPr>
          <p:cNvPr id="5" name="4 Flecha derecha"/>
          <p:cNvSpPr/>
          <p:nvPr/>
        </p:nvSpPr>
        <p:spPr>
          <a:xfrm>
            <a:off x="4139952" y="3825877"/>
            <a:ext cx="288032" cy="25119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
        <p:nvSpPr>
          <p:cNvPr id="17" name="16 Flecha derecha"/>
          <p:cNvSpPr/>
          <p:nvPr/>
        </p:nvSpPr>
        <p:spPr>
          <a:xfrm>
            <a:off x="6683485" y="3851165"/>
            <a:ext cx="288032" cy="25119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a:p>
        </p:txBody>
      </p:sp>
      <p:sp>
        <p:nvSpPr>
          <p:cNvPr id="18" name="17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9" name="18 Imagen" descr="Imagen"/>
          <p:cNvPicPr/>
          <p:nvPr/>
        </p:nvPicPr>
        <p:blipFill>
          <a:blip r:embed="rId2" cstate="print"/>
          <a:srcRect/>
          <a:stretch>
            <a:fillRect/>
          </a:stretch>
        </p:blipFill>
        <p:spPr bwMode="auto">
          <a:xfrm>
            <a:off x="307975" y="308389"/>
            <a:ext cx="2141215" cy="1896475"/>
          </a:xfrm>
          <a:prstGeom prst="rect">
            <a:avLst/>
          </a:prstGeom>
          <a:noFill/>
          <a:ln w="9525">
            <a:noFill/>
            <a:miter lim="800000"/>
            <a:headEnd/>
            <a:tailEnd/>
          </a:ln>
        </p:spPr>
      </p:pic>
    </p:spTree>
    <p:extLst>
      <p:ext uri="{BB962C8B-B14F-4D97-AF65-F5344CB8AC3E}">
        <p14:creationId xmlns:p14="http://schemas.microsoft.com/office/powerpoint/2010/main" val="2626378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Cascada de eventos que alteran el desarrollo cerebral del niño irreversiblemente.</a:t>
            </a:r>
          </a:p>
          <a:p>
            <a:pPr algn="ctr"/>
            <a:r>
              <a:rPr lang="es-CL" sz="2000" dirty="0" smtClean="0">
                <a:solidFill>
                  <a:schemeClr val="accent4">
                    <a:lumMod val="50000"/>
                  </a:schemeClr>
                </a:solidFill>
              </a:rPr>
              <a:t>Mayor Predisposición a:</a:t>
            </a:r>
          </a:p>
          <a:p>
            <a:pPr algn="ctr"/>
            <a:r>
              <a:rPr lang="es-CL" sz="2000" dirty="0" smtClean="0">
                <a:solidFill>
                  <a:schemeClr val="accent4">
                    <a:lumMod val="50000"/>
                  </a:schemeClr>
                </a:solidFill>
              </a:rPr>
              <a:t>Alcoholismo, Drogadicción, Depresión, Violencia Intrafamiliar, Agresividad, Déficit Atencional, Dificultad para establecer lazos estables.</a:t>
            </a:r>
            <a:endParaRPr lang="es-CL" sz="20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Ausencia de: Vínculo, Apego Seguro y Lactancia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2290" name="Picture 2" descr="http://www.cristoferdelatorre.com/imagenesfacebook/imagenes/solo-queria-mis-jugue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78026"/>
            <a:ext cx="3800475" cy="38004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4073407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06270" y="1131122"/>
            <a:ext cx="8442194" cy="11457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schemeClr val="accent4">
                    <a:lumMod val="50000"/>
                  </a:schemeClr>
                </a:solidFill>
              </a:rPr>
              <a:t>La medicina es una sola, que es del cuerpo, pero que también es del alma, por eso el apego y la lactancia son pasos intermedios que se requieren para tener individuos sanos</a:t>
            </a: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04"/>
          <a:stretch/>
        </p:blipFill>
        <p:spPr bwMode="auto">
          <a:xfrm>
            <a:off x="1848871" y="2568692"/>
            <a:ext cx="5356992"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2758225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La lactancia materna es la forma natural de alimentación de la especie humana.</a:t>
            </a:r>
          </a:p>
          <a:p>
            <a:pPr algn="ctr"/>
            <a:r>
              <a:rPr lang="es-CL" sz="2000" dirty="0" smtClean="0">
                <a:solidFill>
                  <a:schemeClr val="accent4">
                    <a:lumMod val="50000"/>
                  </a:schemeClr>
                </a:solidFill>
              </a:rPr>
              <a:t>Proporciona al niño, el tipo de alimento ideal para su crecimiento y desarrollo, además de ejercer una influencia biológica y afectiva </a:t>
            </a:r>
            <a:r>
              <a:rPr lang="es-CL" sz="2000" dirty="0">
                <a:solidFill>
                  <a:schemeClr val="accent4">
                    <a:lumMod val="50000"/>
                  </a:schemeClr>
                </a:solidFill>
              </a:rPr>
              <a:t>i</a:t>
            </a:r>
            <a:r>
              <a:rPr lang="es-CL" sz="2000" dirty="0" smtClean="0">
                <a:solidFill>
                  <a:schemeClr val="accent4">
                    <a:lumMod val="50000"/>
                  </a:schemeClr>
                </a:solidFill>
              </a:rPr>
              <a:t>nigualable, tanto en él como en su madre.</a:t>
            </a:r>
            <a:endParaRPr lang="es-CL" sz="2000" dirty="0">
              <a:solidFill>
                <a:schemeClr val="accent4">
                  <a:lumMod val="50000"/>
                </a:schemeClr>
              </a:solidFill>
            </a:endParaRP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 name="11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3744416" cy="37444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 name="9 Imagen" descr="Imagen"/>
          <p:cNvPicPr/>
          <p:nvPr/>
        </p:nvPicPr>
        <p:blipFill>
          <a:blip r:embed="rId3" cstate="print"/>
          <a:srcRect/>
          <a:stretch>
            <a:fillRect/>
          </a:stretch>
        </p:blipFill>
        <p:spPr bwMode="auto">
          <a:xfrm>
            <a:off x="307975" y="392372"/>
            <a:ext cx="1912516" cy="1452452"/>
          </a:xfrm>
          <a:prstGeom prst="rect">
            <a:avLst/>
          </a:prstGeom>
          <a:noFill/>
          <a:ln w="9525">
            <a:noFill/>
            <a:miter lim="800000"/>
            <a:headEnd/>
            <a:tailEnd/>
          </a:ln>
        </p:spPr>
      </p:pic>
    </p:spTree>
    <p:extLst>
      <p:ext uri="{BB962C8B-B14F-4D97-AF65-F5344CB8AC3E}">
        <p14:creationId xmlns:p14="http://schemas.microsoft.com/office/powerpoint/2010/main" val="3381087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9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Los primeros 30 minutos son para conocerse, calentarse y colonizarse.</a:t>
            </a:r>
            <a:endParaRPr lang="es-CL" sz="2000" dirty="0">
              <a:solidFill>
                <a:schemeClr val="accent4">
                  <a:lumMod val="50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9" t="23589"/>
          <a:stretch/>
        </p:blipFill>
        <p:spPr bwMode="auto">
          <a:xfrm>
            <a:off x="162256" y="2441039"/>
            <a:ext cx="4600476" cy="2984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2" name="11 Imagen" descr="Imagen"/>
          <p:cNvPicPr/>
          <p:nvPr/>
        </p:nvPicPr>
        <p:blipFill>
          <a:blip r:embed="rId3" cstate="print"/>
          <a:srcRect/>
          <a:stretch>
            <a:fillRect/>
          </a:stretch>
        </p:blipFill>
        <p:spPr bwMode="auto">
          <a:xfrm>
            <a:off x="0" y="13178"/>
            <a:ext cx="2141215" cy="1862137"/>
          </a:xfrm>
          <a:prstGeom prst="rect">
            <a:avLst/>
          </a:prstGeom>
          <a:noFill/>
          <a:ln w="9525">
            <a:noFill/>
            <a:miter lim="800000"/>
            <a:headEnd/>
            <a:tailEnd/>
          </a:ln>
        </p:spPr>
      </p:pic>
    </p:spTree>
    <p:extLst>
      <p:ext uri="{BB962C8B-B14F-4D97-AF65-F5344CB8AC3E}">
        <p14:creationId xmlns:p14="http://schemas.microsoft.com/office/powerpoint/2010/main" val="1721665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A los 45 segundos le da hambre, elimina secreciones y repta hacia la mama.</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4" t="21329"/>
          <a:stretch/>
        </p:blipFill>
        <p:spPr bwMode="auto">
          <a:xfrm>
            <a:off x="167069" y="2366935"/>
            <a:ext cx="4557331" cy="3132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2" name="11 Imagen" descr="Imagen"/>
          <p:cNvPicPr/>
          <p:nvPr/>
        </p:nvPicPr>
        <p:blipFill>
          <a:blip r:embed="rId3" cstate="print"/>
          <a:srcRect/>
          <a:stretch>
            <a:fillRect/>
          </a:stretch>
        </p:blipFill>
        <p:spPr bwMode="auto">
          <a:xfrm>
            <a:off x="1" y="41275"/>
            <a:ext cx="2195736" cy="2019573"/>
          </a:xfrm>
          <a:prstGeom prst="rect">
            <a:avLst/>
          </a:prstGeom>
          <a:noFill/>
          <a:ln w="9525">
            <a:noFill/>
            <a:miter lim="800000"/>
            <a:headEnd/>
            <a:tailEnd/>
          </a:ln>
        </p:spPr>
      </p:pic>
    </p:spTree>
    <p:extLst>
      <p:ext uri="{BB962C8B-B14F-4D97-AF65-F5344CB8AC3E}">
        <p14:creationId xmlns:p14="http://schemas.microsoft.com/office/powerpoint/2010/main" val="26600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La encuentra, se acopla y mama, retrayendo el útero de la madre y previniendo grietas.</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3" t="28891"/>
          <a:stretch/>
        </p:blipFill>
        <p:spPr bwMode="auto">
          <a:xfrm>
            <a:off x="260382" y="2514087"/>
            <a:ext cx="4590787" cy="2837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2" name="11 Imagen" descr="Imagen"/>
          <p:cNvPicPr/>
          <p:nvPr/>
        </p:nvPicPr>
        <p:blipFill>
          <a:blip r:embed="rId3" cstate="print"/>
          <a:srcRect/>
          <a:stretch>
            <a:fillRect/>
          </a:stretch>
        </p:blipFill>
        <p:spPr bwMode="auto">
          <a:xfrm>
            <a:off x="155575" y="68143"/>
            <a:ext cx="2037283" cy="1776681"/>
          </a:xfrm>
          <a:prstGeom prst="rect">
            <a:avLst/>
          </a:prstGeom>
          <a:noFill/>
          <a:ln w="9525">
            <a:noFill/>
            <a:miter lim="800000"/>
            <a:headEnd/>
            <a:tailEnd/>
          </a:ln>
        </p:spPr>
      </p:pic>
    </p:spTree>
    <p:extLst>
      <p:ext uri="{BB962C8B-B14F-4D97-AF65-F5344CB8AC3E}">
        <p14:creationId xmlns:p14="http://schemas.microsoft.com/office/powerpoint/2010/main" val="26600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Lactancia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6 Rectángulo"/>
          <p:cNvSpPr/>
          <p:nvPr/>
        </p:nvSpPr>
        <p:spPr>
          <a:xfrm>
            <a:off x="4674455" y="1836870"/>
            <a:ext cx="3816424" cy="20882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a:solidFill>
                  <a:schemeClr val="accent4">
                    <a:lumMod val="50000"/>
                  </a:schemeClr>
                </a:solidFill>
              </a:rPr>
              <a:t>El tipo de parto sí importa en la duración de la lactancia</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0" t="27010" r="52653" b="941"/>
          <a:stretch/>
        </p:blipFill>
        <p:spPr bwMode="auto">
          <a:xfrm>
            <a:off x="539552" y="1988840"/>
            <a:ext cx="2976265" cy="4172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94900817"/>
              </p:ext>
            </p:extLst>
          </p:nvPr>
        </p:nvGraphicFramePr>
        <p:xfrm>
          <a:off x="4139952" y="4221088"/>
          <a:ext cx="4791472" cy="2377440"/>
        </p:xfrm>
        <a:graphic>
          <a:graphicData uri="http://schemas.openxmlformats.org/drawingml/2006/table">
            <a:tbl>
              <a:tblPr firstRow="1" bandRow="1">
                <a:tableStyleId>{17292A2E-F333-43FB-9621-5CBBE7FDCDCB}</a:tableStyleId>
              </a:tblPr>
              <a:tblGrid>
                <a:gridCol w="2655912"/>
                <a:gridCol w="2135560"/>
              </a:tblGrid>
              <a:tr h="607184">
                <a:tc>
                  <a:txBody>
                    <a:bodyPr/>
                    <a:lstStyle/>
                    <a:p>
                      <a:r>
                        <a:rPr lang="es-CL" dirty="0" smtClean="0"/>
                        <a:t>Tipo de Parto</a:t>
                      </a:r>
                      <a:endParaRPr lang="es-CL" dirty="0"/>
                    </a:p>
                  </a:txBody>
                  <a:tcPr/>
                </a:tc>
                <a:tc>
                  <a:txBody>
                    <a:bodyPr/>
                    <a:lstStyle/>
                    <a:p>
                      <a:pPr algn="ctr"/>
                      <a:r>
                        <a:rPr lang="es-CL" dirty="0" smtClean="0"/>
                        <a:t>Lactancia en Semanas</a:t>
                      </a:r>
                      <a:endParaRPr lang="es-CL" dirty="0"/>
                    </a:p>
                  </a:txBody>
                  <a:tcPr/>
                </a:tc>
              </a:tr>
              <a:tr h="356438">
                <a:tc>
                  <a:txBody>
                    <a:bodyPr/>
                    <a:lstStyle/>
                    <a:p>
                      <a:r>
                        <a:rPr lang="es-CL" dirty="0" smtClean="0"/>
                        <a:t>Parto vaginal espontáneo</a:t>
                      </a:r>
                      <a:endParaRPr lang="es-CL" dirty="0"/>
                    </a:p>
                  </a:txBody>
                  <a:tcPr/>
                </a:tc>
                <a:tc>
                  <a:txBody>
                    <a:bodyPr/>
                    <a:lstStyle/>
                    <a:p>
                      <a:pPr algn="ctr"/>
                      <a:r>
                        <a:rPr lang="es-CL" dirty="0" smtClean="0"/>
                        <a:t>45,2</a:t>
                      </a:r>
                      <a:endParaRPr lang="es-CL" dirty="0"/>
                    </a:p>
                  </a:txBody>
                  <a:tcPr/>
                </a:tc>
              </a:tr>
              <a:tr h="356438">
                <a:tc>
                  <a:txBody>
                    <a:bodyPr/>
                    <a:lstStyle/>
                    <a:p>
                      <a:r>
                        <a:rPr lang="es-CL" dirty="0" smtClean="0"/>
                        <a:t>Cesárea</a:t>
                      </a:r>
                      <a:r>
                        <a:rPr lang="es-CL" baseline="0" dirty="0" smtClean="0"/>
                        <a:t> planeada</a:t>
                      </a:r>
                      <a:endParaRPr lang="es-CL" dirty="0"/>
                    </a:p>
                  </a:txBody>
                  <a:tcPr/>
                </a:tc>
                <a:tc>
                  <a:txBody>
                    <a:bodyPr/>
                    <a:lstStyle/>
                    <a:p>
                      <a:pPr algn="ctr"/>
                      <a:r>
                        <a:rPr lang="es-CL" dirty="0" smtClean="0"/>
                        <a:t>38,7</a:t>
                      </a:r>
                      <a:endParaRPr lang="es-CL" dirty="0"/>
                    </a:p>
                  </a:txBody>
                  <a:tcPr/>
                </a:tc>
              </a:tr>
              <a:tr h="356438">
                <a:tc>
                  <a:txBody>
                    <a:bodyPr/>
                    <a:lstStyle/>
                    <a:p>
                      <a:r>
                        <a:rPr lang="es-CL" dirty="0" smtClean="0"/>
                        <a:t>Parto vaginal inducido</a:t>
                      </a:r>
                      <a:endParaRPr lang="es-CL" dirty="0"/>
                    </a:p>
                  </a:txBody>
                  <a:tcPr/>
                </a:tc>
                <a:tc>
                  <a:txBody>
                    <a:bodyPr/>
                    <a:lstStyle/>
                    <a:p>
                      <a:pPr algn="ctr"/>
                      <a:r>
                        <a:rPr lang="es-CL" dirty="0" smtClean="0"/>
                        <a:t>25,8</a:t>
                      </a:r>
                      <a:endParaRPr lang="es-CL" dirty="0"/>
                    </a:p>
                  </a:txBody>
                  <a:tcPr/>
                </a:tc>
              </a:tr>
              <a:tr h="356438">
                <a:tc>
                  <a:txBody>
                    <a:bodyPr/>
                    <a:lstStyle/>
                    <a:p>
                      <a:r>
                        <a:rPr lang="es-CL" dirty="0" smtClean="0"/>
                        <a:t>Cesárea de urgencia</a:t>
                      </a:r>
                      <a:endParaRPr lang="es-CL" dirty="0"/>
                    </a:p>
                  </a:txBody>
                  <a:tcPr/>
                </a:tc>
                <a:tc>
                  <a:txBody>
                    <a:bodyPr/>
                    <a:lstStyle/>
                    <a:p>
                      <a:pPr algn="ctr"/>
                      <a:r>
                        <a:rPr lang="es-CL" dirty="0" smtClean="0"/>
                        <a:t>21,5</a:t>
                      </a:r>
                      <a:endParaRPr lang="es-CL" dirty="0"/>
                    </a:p>
                  </a:txBody>
                  <a:tcPr/>
                </a:tc>
              </a:tr>
            </a:tbl>
          </a:graphicData>
        </a:graphic>
      </p:graphicFrame>
      <p:sp>
        <p:nvSpPr>
          <p:cNvPr id="13" name="12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0" name="9 Imagen" descr="Imagen"/>
          <p:cNvPicPr/>
          <p:nvPr/>
        </p:nvPicPr>
        <p:blipFill>
          <a:blip r:embed="rId3" cstate="print"/>
          <a:srcRect/>
          <a:stretch>
            <a:fillRect/>
          </a:stretch>
        </p:blipFill>
        <p:spPr bwMode="auto">
          <a:xfrm>
            <a:off x="0" y="17936"/>
            <a:ext cx="2285231" cy="2006153"/>
          </a:xfrm>
          <a:prstGeom prst="rect">
            <a:avLst/>
          </a:prstGeom>
          <a:noFill/>
          <a:ln w="9525">
            <a:noFill/>
            <a:miter lim="800000"/>
            <a:headEnd/>
            <a:tailEnd/>
          </a:ln>
        </p:spPr>
      </p:pic>
    </p:spTree>
    <p:extLst>
      <p:ext uri="{BB962C8B-B14F-4D97-AF65-F5344CB8AC3E}">
        <p14:creationId xmlns:p14="http://schemas.microsoft.com/office/powerpoint/2010/main" val="35250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92103"/>
            <a:ext cx="3575310" cy="448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60485" y="2178066"/>
            <a:ext cx="2871355"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1. Estímulo : Succión</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Mecanismo de producción de la Leche Materna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9 Rectángulo"/>
          <p:cNvSpPr/>
          <p:nvPr/>
        </p:nvSpPr>
        <p:spPr>
          <a:xfrm>
            <a:off x="6109139" y="1484784"/>
            <a:ext cx="2871355"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2000" dirty="0" smtClean="0">
                <a:solidFill>
                  <a:schemeClr val="accent6">
                    <a:lumMod val="50000"/>
                  </a:schemeClr>
                </a:solidFill>
              </a:rPr>
              <a:t>2. Liberación de Hormonas: Prolactina y ocitocina</a:t>
            </a:r>
          </a:p>
        </p:txBody>
      </p:sp>
      <p:sp>
        <p:nvSpPr>
          <p:cNvPr id="13" name="12 Rectángulo"/>
          <p:cNvSpPr/>
          <p:nvPr/>
        </p:nvSpPr>
        <p:spPr>
          <a:xfrm>
            <a:off x="6165141" y="3336587"/>
            <a:ext cx="2871355"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4">
                    <a:lumMod val="50000"/>
                  </a:schemeClr>
                </a:solidFill>
              </a:rPr>
              <a:t>3. Producción Láctea: Prolactina</a:t>
            </a:r>
          </a:p>
        </p:txBody>
      </p:sp>
      <p:sp>
        <p:nvSpPr>
          <p:cNvPr id="14" name="13 Rectángulo"/>
          <p:cNvSpPr/>
          <p:nvPr/>
        </p:nvSpPr>
        <p:spPr>
          <a:xfrm>
            <a:off x="6165141" y="5021881"/>
            <a:ext cx="2871355"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2000" dirty="0" smtClean="0">
                <a:solidFill>
                  <a:schemeClr val="accent6">
                    <a:lumMod val="50000"/>
                  </a:schemeClr>
                </a:solidFill>
              </a:rPr>
              <a:t>4. Reflejo de eyección: Ocitocina</a:t>
            </a:r>
          </a:p>
        </p:txBody>
      </p:sp>
      <p:sp>
        <p:nvSpPr>
          <p:cNvPr id="15" name="14 Rectángulo"/>
          <p:cNvSpPr/>
          <p:nvPr/>
        </p:nvSpPr>
        <p:spPr>
          <a:xfrm>
            <a:off x="307975" y="5003958"/>
            <a:ext cx="2871355"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2000" dirty="0" smtClean="0">
                <a:solidFill>
                  <a:schemeClr val="accent2">
                    <a:lumMod val="50000"/>
                  </a:schemeClr>
                </a:solidFill>
              </a:rPr>
              <a:t>5. Vaciado </a:t>
            </a:r>
            <a:r>
              <a:rPr lang="es-CL" sz="2000" dirty="0" smtClean="0">
                <a:solidFill>
                  <a:schemeClr val="accent2">
                    <a:lumMod val="50000"/>
                  </a:schemeClr>
                </a:solidFill>
                <a:sym typeface="Wingdings" pitchFamily="2" charset="2"/>
              </a:rPr>
              <a:t> Producción láctea</a:t>
            </a:r>
            <a:endParaRPr lang="es-CL" sz="2000" dirty="0" smtClean="0">
              <a:solidFill>
                <a:schemeClr val="accent2">
                  <a:lumMod val="50000"/>
                </a:schemeClr>
              </a:solidFill>
            </a:endParaRPr>
          </a:p>
        </p:txBody>
      </p:sp>
      <p:sp>
        <p:nvSpPr>
          <p:cNvPr id="16" name="15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spTree>
    <p:extLst>
      <p:ext uri="{BB962C8B-B14F-4D97-AF65-F5344CB8AC3E}">
        <p14:creationId xmlns:p14="http://schemas.microsoft.com/office/powerpoint/2010/main" val="415790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932040" y="1844824"/>
            <a:ext cx="3816424" cy="41764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Arial" pitchFamily="34" charset="0"/>
              <a:buChar char="•"/>
            </a:pPr>
            <a:r>
              <a:rPr lang="es-CL" sz="2000" dirty="0">
                <a:solidFill>
                  <a:schemeClr val="accent4">
                    <a:lumMod val="50000"/>
                  </a:schemeClr>
                </a:solidFill>
              </a:rPr>
              <a:t>Tabaquismo.</a:t>
            </a:r>
          </a:p>
          <a:p>
            <a:pPr marL="342900" indent="-342900">
              <a:buFont typeface="Arial" pitchFamily="34" charset="0"/>
              <a:buChar char="•"/>
            </a:pPr>
            <a:r>
              <a:rPr lang="es-CL" sz="2000" dirty="0">
                <a:solidFill>
                  <a:schemeClr val="accent4">
                    <a:lumMod val="50000"/>
                  </a:schemeClr>
                </a:solidFill>
              </a:rPr>
              <a:t>Obesidad Pre gestacional.</a:t>
            </a:r>
          </a:p>
          <a:p>
            <a:pPr marL="342900" indent="-342900">
              <a:buFont typeface="Arial" pitchFamily="34" charset="0"/>
              <a:buChar char="•"/>
            </a:pPr>
            <a:r>
              <a:rPr lang="es-CL" sz="2000" dirty="0">
                <a:solidFill>
                  <a:schemeClr val="accent4">
                    <a:lumMod val="50000"/>
                  </a:schemeClr>
                </a:solidFill>
              </a:rPr>
              <a:t>Desnutrición Materna.</a:t>
            </a:r>
          </a:p>
          <a:p>
            <a:pPr marL="342900" indent="-342900">
              <a:buFont typeface="Arial" pitchFamily="34" charset="0"/>
              <a:buChar char="•"/>
            </a:pPr>
            <a:r>
              <a:rPr lang="es-CL" sz="2000" dirty="0">
                <a:solidFill>
                  <a:schemeClr val="accent4">
                    <a:lumMod val="50000"/>
                  </a:schemeClr>
                </a:solidFill>
              </a:rPr>
              <a:t>Ingesta hipocalórica.</a:t>
            </a:r>
          </a:p>
          <a:p>
            <a:pPr marL="342900" indent="-342900">
              <a:buFont typeface="Arial" pitchFamily="34" charset="0"/>
              <a:buChar char="•"/>
            </a:pPr>
            <a:r>
              <a:rPr lang="es-CL" sz="2000" dirty="0">
                <a:solidFill>
                  <a:schemeClr val="accent4">
                    <a:lumMod val="50000"/>
                  </a:schemeClr>
                </a:solidFill>
              </a:rPr>
              <a:t>Retorno a trabajo y factores sicológicos.</a:t>
            </a:r>
          </a:p>
          <a:p>
            <a:pPr marL="342900" indent="-342900">
              <a:buFont typeface="Arial" pitchFamily="34" charset="0"/>
              <a:buChar char="•"/>
            </a:pPr>
            <a:r>
              <a:rPr lang="es-CL" sz="2000" dirty="0">
                <a:solidFill>
                  <a:schemeClr val="accent4">
                    <a:lumMod val="50000"/>
                  </a:schemeClr>
                </a:solidFill>
              </a:rPr>
              <a:t>Consumo de frutas y verduras (Dudoso).</a:t>
            </a:r>
          </a:p>
        </p:txBody>
      </p:sp>
      <p:sp>
        <p:nvSpPr>
          <p:cNvPr id="9" name="8 CuadroTexto"/>
          <p:cNvSpPr txBox="1"/>
          <p:nvPr/>
        </p:nvSpPr>
        <p:spPr>
          <a:xfrm>
            <a:off x="691952" y="807095"/>
            <a:ext cx="8064896" cy="461665"/>
          </a:xfrm>
          <a:prstGeom prst="rect">
            <a:avLst/>
          </a:prstGeom>
          <a:noFill/>
        </p:spPr>
        <p:txBody>
          <a:bodyPr wrap="square" rtlCol="0">
            <a:spAutoFit/>
          </a:bodyPr>
          <a:lstStyle/>
          <a:p>
            <a:pPr algn="ctr"/>
            <a:r>
              <a:rPr lang="es-CL" sz="2400" dirty="0" smtClean="0"/>
              <a:t>Factores que Afectan la Lactancia</a:t>
            </a:r>
            <a:endParaRPr lang="es-CL" sz="2400" dirty="0">
              <a:solidFill>
                <a:schemeClr val="bg1"/>
              </a:solidFill>
            </a:endParaRPr>
          </a:p>
        </p:txBody>
      </p:sp>
      <p:sp>
        <p:nvSpPr>
          <p:cNvPr id="2" name="AutoShape 2"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155575"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RQTExQWFRUWGRoaGRgYGRoYHhgeGhkaGxwcGBsZHSYeGhojGhoaHy8gJCcqLCwsGB8xNTAqNSYrLCkBCQoKDgwOGg8PGiwkHyQsLDYsNCwsLCwsLywsLCwsLCwsMCwsLCwsLCwsLCwsLCwsLCwsLCwsLCwsLCwsLCwsLP/AABEIALcBFAMBIgACEQEDEQH/xAAcAAACAgMBAQAAAAAAAAAAAAAEBQMGAAIHAQj/xAA+EAABAgQEAwYEBgEDBAIDAAABAhEAAyExBAUSQVFhcQYTIoGRoTKx0fAHI0JSweEUFWLxU3KCsjOiFhck/8QAGgEAAgMBAQAAAAAAAAAAAAAAAgMBBAUABv/EADARAAEEAQMCBAQGAwEAAAAAAAEAAgMRIQQSMUFREyJhcQWBkfAyobHB0eEUI0Lx/9oADAMBAAIRAxEAPwDnX4fZd3k1RO0diy7AhKdKQOP9xRfw0yYDDmb+4x0rDy9Esq3VT0i+5/hQhLij8aWkozzLgJZWmpTU3rFHTKK1aQL8Yt/aXGkSAlJYrU3k32IS5UUo1KUylAOwt584PROe6O3G8pmvaxkga0VjKkwvZ9Evxzlb2EQZvjkrIagTYRunNkKWozeTB294QzlOpWkuHLdHo/tFgSDeWZsfRZ12aRWFkqmLEtJqqnXf2HyiwZsVL0pKglCWFN2DPzECZTl4loTiZhZqoSLnb3eAcxzIrW7U4cAIEx7pA93A49yoLbNopeXC6Jg1Cof74RDiMCsoAKgompbjYNyAiLL8LNnK0yxYPdmaAsfjpiFFBdKk0aCJi33/ANV86UgAn1W8hXcaw/jUGHBIufOIpEsqRNLlkpHmSWHs8T9o8xRNVKShiUJqoUBdmHlfzh4ezwTKCUKK3Yqb9R00Snk9Yrx6lrw2xV3V+i4PwCeqqkpTcRa1IJnpQKpUddyfpG+PCQojQQoXB2gbB5fMnL0y0kn2HU7RYsVjKMZyvFZisqBLki7XbevrDbOcWjFKwzJ0ISopU2wJGm33WLHlXZmVLSxIJABmEV6gHb+oKlYWRJQpMtICFVJNfKuwEIkjEhBN2Lr0tQW3lUXM8FKEt5erVqatX/oAQLImmXJWNJClEeLk31aOjSM1w1R4dk2AAvaIcXmOHWPzE6mDcq8OJjoYnRiiSfdc0bRRNqv4SSmTI7+pXNTp026kxpJwaj4mO5fiaO3Kwhxi8Nh5hSpUxQAslqWYe59oV5jjTqoSUJsK0FgIttUFQyV6VAkA2px4/fONsQkJOpqEFuD8+QG0RKAN3DU/t40ViCHQra39QahYVWO/PrT75iGeESQlK1IICiWJsX4fxCmTK1k1SGrUsOcNBnSpstMpSQEpYOLkIt0tCnufYDRi8+yg30T6TgAz1ILtyiLEYjQfhcDcUcwVl+IUlIceE25t/ELcfl0yZOUhCgQwWAeZNAw+2gC4NsvOEwmha0wqkTVnvCAHGkca2PKkE4fNZa5ypS0gKSSEvu3Dyq0IJIf74Q3nYf8AOkzG8apanPAggA9WhjgoBR+b5ilCDLBCVqT4f9r0eGeTyFJloTMIUdNx9YrvaLLu9EpSCCpD6iP20YPxe0N8pxGvDCV4gsBgTQ9Yo6kSbB4fz/lQ4uvCWTJYkqV4tQ1VF2fYxNKwkuYXTRUJp2AmSlqQXKSqij+o8esNcvwikVtz5RcAIYLOf1XDsUPg8mWhZcUeD5eTELKrQanHWDxKnFwJe5GAEEvAVjIaBQ4xkDvKmlWMAlEvDIRKFAwbid4taltLQk3CQ8c6ynMlmfKlp/WoJbqfo8X/ADVbajwB9oofEHAU0LV+FsslxVP7Tq1HQp9LtatLKT8jFeGICUlIJZ+kFY7tGpYTQU39vSIZgXNTWUs8FJSa+l/7i1pvJGA4UVnSyPnkLiP/ABBJmAXrG5xZNBv5xZp/4er7gKSVLmsDpsK7V+ftAmW5cvBpmTJ8g6mASptSUuC7tvCzq2hpc3PoOUstdtLw0n5IXGY1UzQkXSAAPa3SsT5diZKBMVMTqag4MRVuJeFUnG6lKP7iSf4HpG2Gl6tSlg92mqi7AGm/SsM1Lx4JJJHtz7JL/wAOVBIx0xJ8CyDanWGOZOuUnUka3cq3q6mPCI8vy1eheJlB0AqSgkhxzHEgR7hs8KJKAClRKi78C1T6GDjMbiT169/mjwTYVfnTmP2IuOCxkxOHkEDS2oVDanBqIUZnky5wE1IQEuEuCwJJu3K0OlYJc9UuVhwVmUBqV+kUZyT5/SJLG04P4Rlu8bQEfljFelSRMWpi5DsAN/IWifN80KElSE6UD4gkMWHE2flG2Zz04eR4QRMmUJ4AGvrHmBKv8fRqQDMBMtLPckur2AhjQ0AbRgcIQK8qGw2KUJKVgsZjkJNTpsH5mqn5QBOw8xQdDqZLlIDtXhDKT2UxcxaQuWoOQSXFBUGoLC1BzEO5HZ+Zh2mkkAnSQLttq5Pwe8BJOGt8hBd0ypMUlWGqh5jh1SClKiDrTqBSXHBng7JcrM1BWtRQCFFHNgfEf2pcecFq7HlbLXiU6y7JZ0pclRAL2D+TwBKwE9eH0jUqSk10i4BIAfdIu0U2zSSs2seNwOT/AAkbiRQOeqXYXH+F2qa1dhQ6acavG/8AmdGre27e8FYbszOXWWEkDiQHelAeUJ0r2N63268/pF8SAkgHITRR4R2Hmuqpp9Tf1ibESSOfPi4dx6QulzR6gRYMFikTAkEgEPfow+ZhgNriEkWuvMwxy9FRVgCK+kRYqVpW2lgQw8qP0MWHIcEgpExfQeQb+/KO4yo5U+FxBUWd3s/WvnGY/FKwhM5DLQoBCXPwkOfF5v6QavDS0MQ2l61rv/O0CYpCJyJktINQ6Q4IJBJDHiQTCXtbIKIwpIsUUryPLyUpTUuHJPPcx72gzRExCAhVEkpJG5p9Ib4WckYIzEA6kylEDhpBGk84osnAzkytWn8qZvdn48DEmVocL9h7rjQRmVY1QUJaiyb+lfQxY8mziW47xYKk6tJ67HiwgTIMuShLzADrDAm/FhzaA80wJksyfy1HUDzIsYZzgrvVPP8AVQ4YuL12Maf56lVLtSnGu0JJOL2f+IPwSlKVy3++sEWBRZTpaEzFOgUSKtx2AgjC4VaVhRYtYdYz/KEtAHE9Y8lY6tIqCOmbOR6og0AUVrmWN/MIZmAjILXhEzDqpXjGQTC1jQ0dEW09FVuzOXBGKlKUPEokgftGk16w5z7MgEzAzggj2+tYp57Sd1PRN2Cm8rH2ibPJ8yZNWE1CvFyZh7RlfE/xj2W38MjjdE50jqDTZzXFc+iO7FdmkJl/5WIAU5PdINgAptR4vtDzFdqtNEhuQ/qAc9mGVJkyk2ly0p6kAOfWKvisWVEmgoBTiAHPneKMsznnK29Lo42MusKyp7XzHFeHvBaO2xLhSUkb8xFJweaJQWmJ1A+REFrRLWfypgVysejQu3BWvDgdik4zDs3Kxa+8kESlmqk/pNb8jeBF9ncYhSU93LVL0sWWGNGq/G/nAaNaRy3rfj5RDPzCZZ1NUCvH+YN0xe0Nfmlm6j4LBKbOE2wHZWZ8C56UIUpwhDqKXSx0k0Dtwg3/APWEmW3fYhQeiQEgc+do37IZQtR/yZzpQD4AaFZG7ftG3E+9ixGeALqylElgahNPnDWSuaLGLVY/DoGO2xi+/v8AfKQSvw1IWAJylyCa7FgXa9zYEWvF4wmElyhplhCBuEgVP8xXcR2nfTqOl2YEs72pwfhC9GYzsUT/AIx1FJbTa4Pirs4vzg5NS59A5UxaDZZ4VlzbJsNPSy00D2LEHiCIZYLASpUpKUS0gJDAM7AVYk1gTK8vUJSe+IMy5CapHJ7nmYln4/S4UwO2/mYjxDXmOFUeGxuJJFd/77IpOPBWCDRq8oMUxDGoMVSfjNFAKEbdYY5BmfeIUli6GIJFGLhgd2Its4gGyZpBtIdW0j9Oyo3aTskuVNXOnnVIJYLRRTFqKT+ly1agmtHifLMzX3aZafDLCShOoVXQuphsHvuYvua4BOJw8yUf1CnJQqk+SgIr+LysLwExA/OXp1DQNBUQQpkO+wZjfe8X/Ejkrxcn6fNUZNFuJLeP3SaTlqEMQlaNLEzNVVaQwcGhv7Qsndj5KqpnFyXqAAX2ezvBmDw/eITpPdlJ0mWoks13Uf1WpxvyKyvBTEp7jVLSp0qSpJcsFFSnBFaUD8o0HlrPNXJz/J9FS4PCoaMIlGJTLmatIWyw1QxNCBuSwpxiReMllZIGhJ2BLODs9eEWrtP2LXOmLnSFJ1mqkEsSoCuk2DgCkUmTk89S1oTKXqRVQCbC3z4QNgOEl/nhEW5slWSRmuGUnStCmBBd7lqc2r7QwGdpDJloADkm+9zXk0VDJ8vXNUQkpTpZ9RZyXAHsYZ4XBzEK0zElJYllbtv05w5krHuLLz2QEgGgUwxuYnUkPR3bjzPvG2ZzTJUlcsEIUnUFXYkVD8QSYU5iSlTP12cmp5jhB+VZzoPdqGuWoeJJqGLvfk8NPouR2AxpRglaT4iVaX/3zAAT5mDsbjUD8pSwoKB1abJIIp1e0VrOkmQkykq8NFoUblCbJf8AcCA/TnAWUYkS5spcwOgKdQIelanzL82ijNA1zxIc7bNdyhczcQT0VpxmEWpKSh3RUEGinvTZqQQqQqbJKCjwu41KAIck9XA+cRq7SKKvAlJSl9RsDQhIHHjA+YqMxBmIcKQ5KQfCU7tzFIfC90jA5za91LXWLR6Oz0hk+NlDmDWChkYA8Ez14f8AMU/Cz1EOD5vyhgjMCLWHF9iIdtd0KKx2T1GVpoVLcDYVudzGKGk+Ha4O8KpeYKsHDmvPzO0SYfFl4jaeqmwn0makh1JrHsDSZ9LRkJIRWuS5jW+wixzNUzDypoJGqWx/8aEdKRVczWdbPdouEmemZgZRQNIlPLI4lnJ5veMzX5F+q3Pg9GRzHcEIrL8aMRh0SyfzZVK3Unap4WhTiMGoGoP3/cVvNp6pZSpJIL7dIe5XmeKmpR4k1fS6XJ2jPMXl32tpurAeYS0ms9PsJXm6yCkJ+JVA0bZB2eVOxCEqUUiqlEXAFSBzNB5wcnBqlzwSkma7AqG9mAs0Tpw00Eqqlj8TtXrDBMGM2t57qjPon6sl4dXas0f0+n1UWY5elE50zF6BZL183ixZFi0oBAQkzApASCNR8RIo/DeIpPY1ZHeTJqRZShdhclR2pWNMyzGRKmrmSVFatBGs0AWr41J8nA6wjzGgcq1oojBBskdbupv9z9lOs+7Ry1T5iFqITKASkglnDEk6a8WimTe2ydZSl2f/AOUhyK3Cfq8KJshcwalkpSqoSLkcVcA0CCQkMw9Yvs0Z/FJ1WRL8Q2P/ANBNY54x2HS+vf0VvTgFLAmBXeAgMt9T1ZnNqn5xcPw5wwTMW9FBKgA2x0ny+G3SOSJmqSBpUoPZiR8ocdmu0+Kw81MxK1KQlQ1JWaKG4c1dtxaI/wAMh2CrDvizXxljm1fYrvE9VxFe7SyF6Ncqs1AUO7YnvQa6RWho46QzwvaPDzg6JiS9hqCVPwKTV/L5xDisX3cyrCWQp13IcOG9feEyN6OCFjWyt28ghVDD4ifJmS0zknuVyypZU35R0ktd0kKYNvWLH2MxneSZk4KdBdKeZercWtTd+ECTcpOJmIlElUpTKUsFvAXYDdyA3GrxYpeHACZUtITLlgJSkUAA2hbArDnODAx9fLoBx/akwmYMwPFoHlZSpKpipSqqUVJSoMkPcAjm584S5hnMtGJl4ZJdSnBULIUA6UKbc+zjjD3B6ypL0BsN+DtdoaQRVhKBGSw+6o3afs+qYpc+SlWpJPfya6kmh1Sxu71A6iEOFzVXdlRVVBSEnchRYpfcXU22lxHR8wlzF5lKUlH5cuXWZqoVgqdJbcBQ+IVq3wxyfG4ecmatEwEFM1QZmSkqVVjZqivBo0dLLvaY35A/RZWv07G08f8AXIVhwfaWYFvqqSH57P5t8otmWZ2F+IpTqevEgVBe7V8nihY/L0yVhAX3lK001BanKhboYYYTFmVpW5JZd7F0gsDwbSOrxcAjniBHCzGkEY4TXOsmlhSzJQlKikqUATqZRNUgUUXekCZhmYKBMU81go+GgTq23LBhB+ZTQoYfEJoVJKKnhVvYnyhLOkaA5UlMsuLOTyA4NeCbEzDiMhcWi7SRc0TFKWWCRccKUHU0iXCYVa3KEkgAubDmzdaQSFYaWCAhSxSpVQs9WYblmiGXm6kHwsK0PAbAe/tDfdSt8zw0xUiWmYkhUs0LGoW1PJnjfA9nJ0wBYSpjStLb/SGmB7QpIPeSwrTYqrU8uQuTygv/APKErSE6QE2o4ar0beIo9ApSeVgJpLaFJDsHDbiG2Vy5ktRC5SigvtszH2+UE4Zc2Y+hVK/qLDlalK+cNE60H4tTfpHuwNTQ+0c53RcAq7PyEpQVSylTUSkULbUNi14lyvs53gVqXoKWZJrUvfgKfOLBMyMTDqYoUOoDtwjXD5PMoFqASP00ru9N4TJI4sIa6iuLD0SOXlSnDOam1d7HygiRJTLU60qarAuz7PyFbRZdNANYfdh6tEcxKTQqINDUPEOeXDafyUlmEnObSqflg9KexjIZrwCTZCCOkZC2sY0VZ+qgMI6rjuIydeqtzpCRzJaLVjsv/wAbByZJYqdRURbU9W6QZleAE0zJq7o+ADckXiXH5cudhcPocqJXc2JWanlGdr5AXbG9P1XpvhMGwCV/Xj2q1zzMcCZqkJBAqS56Q/ydShMkiUH7tqmzAMSfc9Yczcqw0taXT3hloYsSyl0cnk7wszHOSymCZad9IamwLX/uM8uJAatX/HYd7nDDhR9l7mGZgTlqFSCdPLZ+rQz7MZDNnITPZpaZjkqtoQC5HVVPIxTMWFTElSD4QkEnmf09Y6t2CwS04FaCvUQ6dKmKUuBQ8bktziwNG5jNzllwaqGEf4+mGB1/L6ofDYxUnCL1IBmTCVqFFagWZKj0JpYARU568OJjzJBKnPg1sj0EWfOJExl6EklgHtyfkwJ8opuLw6ZJT3rlR0qKQageKh4KLPFnRRsfe7px3S/iUz2AbeDk4BHoENmU4q1LIbVVm0ggEgBI4OG8oSTTDvMcYkpZHgKgSoA6mHiGhJ4bczWEk9VI030MBYAJJsqJRpeHE3EhXepkynSdLH9gS5NTZ6Ve4AF4SCGOHmKEtSEE+IgEAfFcj0YxWcwu4591DxajlJ7wr3YKWaOWF2G9Wjs+bSxKw0pEwgGXKlhRJYApQAY5OpKZMuYiWfzD8axsHHhSf+6pPIRfs4zhGPy0zdYSsaRMSP0qB34JUzv9IDVt8o3fNaPw91PO3mseqsicWmZhpC5OpEtadSWDFLUFOTfbwl7e5xiUykSZJMtRJM2YkgOhmGk3Gol3DHwGGHZ+UZWCwss6nEpKi5qCsalJrsCqgjztJgQtWGmH4aoUHpRik8iwUIqxholzwrsm90OB5j27rm+WYNcokg3SSxuVBSapVcLDk/WHyMfi0CbNlzZhnKEsOz0JSx0kNQUtuYVYHsfiZ8yYqaoju5mlQsVAVJl00sQQ20OytLvLP5UpHOgQHY6qu1KxsNMclgVhYO5zDVrzC51Pw6mVMUpR8SkqAopSncN8Q59eEWCXPl5jLXLmAJVpOlYFUEWL7g7jrFFVPJqS5sS+wBoelYYZNmXczUHYEO3ByD5aTAy6Zu3cwU4dk6PVOupDbfXKR4rBTJK+7mgBSbtUGj0P6gxeHknI52KwQVLFZS9SQS3eABQUlJO9jWjhoJzqbhhNCpajMDOWZQ1V/VwYCg4CIMPmpQoFDpYki3he7B2AoYlpfJECzB9VXeQHHbx69kd2ZUJ8hWGmdUhykgi1bi3vFQzHGKmTVJcqCFKSHoQAoi2xpXpF7yjtJLUoCYlKSauB6F/XeK32uypEubPmazrWrvEI0skpIGopULnUVH2vWIkeI3W7AP0UWBlBYLAoWwMwJNHBDj+jeN53Z1SWWFJVK/eHo/EXBbyhThZpK0gq0gkB+Dln8nMdUyjBYY4dDJ1AhnVVRL8eL8LPDS4VakArmsyWE/CrV5Ntvzhjl8oU3JISwq1C7cTs8W2f2Nwx+ErSeLgv6j5RphOy8uVMRMlzVeAuxSFUvszdY7xABhQWlbiV3CRrYEgeBJrtQ0ZId3O8a/6ytxpDJ2LdKknfaGhy+VRSyVfqHicVtC/NcsCUGZJahGpJY3LDSfMXgI3WPPz+SkBwC0GazNyeY4cDG8zMDxufSgv7xHKxXdIebLCypqu9GLajYAF6uXibBJlLAWqXajigLcrGJvJxx+agEnCzD4hSiGexpw/rlDLDzAtgoBWz/PnAn+UlIIQgJB5kxqVn2oKM/LlEEWiCPUEJLOUcjXzjIhUkLY8A14yBpEuXy+0kweOUaACnQf8AMNcu/ELUAmZLLB20lr3jn3Z3NtKwhXwmnrDnMMAAsBNAKxWMMc3nrPVXGauaIbAcdFdNUmYO8CvAQalw3V94rk3TOWWITLSQ1Pi51gDDYmYrXKB8CgacOnMwRgZijKWEocoAJo9Ar5u0DptI1jy52eysaz4k+aIMbjHm++yuP4e9kJeIlzVzkq7lExkB2CyL2uHYcI6CJ0qWgS0o0pFgmn2Y2yrLxLw8lCfAAgHRvqVUvzcmIcVgiRYcGPADbmYqTSF7j2TdPG1oAKr2ddmVTz+TiSkiyFBg7ndPpbaOf572em4dZTNFSXSRUL4kHc8o6ZPwswUShTuBSrUb7I5wdKw84o0zZOtBuk6T7GCh1JZgjCPU6Rsnm3Z91wxaeI+/rEE5FBHSO2/YASUqxEoESxVcu+ipdQJuniNooWLkJCQxNRUEWIt1H0MaLXCRthYz2FhopclN4Y/558GkaQhLBtz+48y7wZ2d7OHEzgh2S7rWxISlNS+2ogUHPrFiX+GilTK4lIl6qeE69PSwI4O28AZWxmiUxkEkgtosKkSywJ3+6/OLp+HWCX//AElct8NMlFJUqgK0qGlKQ7qFVO3APD3KeyOEktplmcsN45niYguCEDwgvyMN503WtIUpLgBZTvpBAokbWEU5tU0tIaFei0vgnxZXUAi8wnMrQLIYD/xDDzb+IU9qM6MnAhaE6tM2Wlmeh1evB+cTZhMdajspRZ961Pq/pGmZ4XXhUsNWmbLVvsVN/wDZopg5ytYsIYNvOFJg0a5YUmYtIUoBQGktpWAbguCQQWqxuIR5phlpxX+ItSEy5rEKQGCksaKd2VrDNZiC+0OMsmKV+WZYToBJJo6lKBZATQhwOBeJu3GIQMvVOoJqlIlpmJYL+PxAKZ7BTtzMWdJIWnaOv3az/iOmabcMH7/ZLe0mHQVJcplhO9PG7E6QKlKQ9+J5QlXhkNqMwaaVJD1eht4magP0hDmGXkTkqcrROqFEh3/UlRUQNQvVncRrMwaiQGZhpId7G5I2aNmFvhsDB0Xn9oCZmS6VzZSSZUsjUu1Qa32rcWCqwJ/lgOpm8/p90hzli0S5AlTVlSFP+WAQTrbw6hs9T1NbxupUpmRKSGBY6XPA26WIvBMMlncPb2UITDYFS0S1hmWkqDO4CSx1cy9q2rDnNMj/AMrDolhSdcpQKVEuBQhQURsU16gQizPPJkxpTMkWSA1XpQXvDPJMnWgmbPKkJApLdlL/AO8ftba5jjdeYom4THKeyuGkoKlgzNNyqxIr4QLjq8E4nP0h9A5At/6iwDNaEuZZuVuxASPCALDgw4v8oAOLqaGrsH4/RjEiPq5cXdk2mZjUGzlhzuw9GjWXmSgC5NPNmtz2hevEBiebs/EDzAofsxLl85PeArGpFjR9jXZi7FvrBkAAmkNo1GOOnQokkHwli+lqhXGtuEToxp0KSHZTOS1nBZufrC/Ez094SgABqbOagt8njET7X5czu0C3zNBqvdcHWn0mY4KVAEEVFGI+/wDmNVmgSGCQAEhNg3Kn2YBkLI2dwW8tvVtomlzuWxrxt06+bQO1Ham7r3e7uOm3rygzCpoPr9vACVfQfe/D1gqTM/n/AIgSpCPQANh0dm8hHkQJnczGQukS+aUqYuNoteX5vUBW4vFTg/AYgWO1ooxPLSnvbYVqy5lKd7GrcI6T+H/Y1UqYmetaFIUnWEMf/Ak2o5LdI5Lk+PCZqQAVOpIKRdTqHhHM2HWPpRGGEpAQhISP2gM3G0HPMdoDfmuhiLn30C3mzblwBxPP5QGJyU2qeJ3jeZQeI7240FPWA5k5nG3G8Z5K2WNRE3MlAbP6N6UeBUY5SjWm9T9t9IjTh1LL1Igk5Omyia1ZLDa55wOSm0xvKmw8/WNCvEDQH4r3flCHGfhpImTzMUtQQS5lJYC36TdIJrTiYdYaYiU+gF9yTU/wOkSpxRpb7/iGMkczgqvLEH8jCxGXSZMhaJSRKQApVKB2uonfmYoXajtf/jaEy0CYtYJ8RokUHiCeNxUWMdAx0kTcPOlkPqlrDXukjzj52m4glKXo4FqbCHRRCQ7iePzVSTUPjA8M4Np3je3OJmApC0yhUfljSSDRtTks3CEgzFYXrStWqvicvXibwMXMS4ZSUklQ1FqcAXFTWtHi3QYPKFRfI52XEldXwuYCfJkzyBqmIBUBsoOlTcLO3OHKp4UmSlNgRrAugAKYl7gmj3cCKP8Ahysrw+IQXCULQpJfdYUCkcPhBixHG6FyUGneKQgBiXIctQbAnlGVI3a8gL00Mgkha9xqu6tEjApWsKfRMSakWWLV9i8Uz8Q8ixXdyykheGlFSikJ0mWpiStTk6wxVVNtVt4uS1aZh4Pt7iF3b/GkZdMUHYKQFgFnQpQSoPwqHhsJp4pZ+pdY2G6q1zRyvDqQPEUqTMSHAYAKBYb0J9IPyXLUTpalFShpUEhmAAId3N2ao4NxhdhZUyehS5aPCgeIJD6W3e5Je3K0WTJEgYNAkrlicZhUUzHIH6QQB8J0Magg1EaWrlLYzsNHHy9152Q+XBSOXqKQpqAUbzfqaEwZh5KtYQB4q04sXvuGP0jybl87CKCCUqAqGaotQGouR5Q1kqCpAnlLaSUL0sLI+JQNr2fYRbM7AwPJwVNjlTzsdKkqIkoGv9Uy5c1ZJPCgHCFk7FKmqZRc0a9xtW5+cSYSUJhQU9SNynSF22Lhhq5RHOkaVahY1Bbj8ms0NaAFJQeIfUQC4Ch6tQHo/wBY1Vh1Xt9n79OMHY+TqHepcu2oNXkS12sTdmjMCoFkljUNqqHHA0Ys9edoK8LkA299h14VMTSVEEMQ9L287ViXF4RuIDAMpjV61B6GB0Bj5bdGL84lQmapQfwigIarfFbpSNEJ22J2pe/2IzCAkCn2BQPBOXSUqWNRZI3L+/8AMA520E9ly2lJIZ+XkN6cdng1Aahv9eHpEGIUO9IlOQaJu9Wtyv6RNKUokguGJFb8+HCFB25oNUiabW6SDTf7/mJ0obrEaJSXdSXNCOD0/mCJSHOo1evnWIJRhZMP+14yN1vsPcj5RkQuXzZLlklhHkTSZ2lJ4mnlEcsB6xkq2rB2FwPeZhhEmxnyn6BYUx6s0fUWJFCSH+2+sfMnYnHplZhhFmiROQ/IFTOeVXj6eWm/SIkCsQ8fNLMUolxw8uDxElIterv6GjRNOG3C7dIEnzHcAff0is40rb5PDAwTZ6KWZijRmFLcf4iGbM3+/aMWmrcfv+4hmLJMcrIaF5KNGu7RMF0LfPrSBEq5PUxKg0JNq3FCN3HSkQjcE5y9XHekco7ddhjJ0f48olKQvW1Sw06VHawNuMdKy+YGLFymwPFhf13giZjUmVrLKFuRct8z7Qxjy2iFmzaW8Mx/a+b1EbRvhVMoFtTbGr+UWb8RMvSjFJTLQXCHXpSWUNTIVShLAgnpD/sH2N7vRiZnimEHQijI1WUp/wBbOQNusXTM0s3Hr0VGOB8hqq7pt2d7PnDYYJUGmTFd5MAslTBIRwcC/MmK9n+frlZgjuU6lSRp0mxXMAcU3qBD/tn2oODQEyyDPmPTU/dhqqIFXewLRyxM9QL6i76tRLl+L8ecKgi3He5XNVI1kYgYu54VRWiWtSdKlpBUk3Sr9SXHAxLn2JRKwcybNTrlpbUlgdTqAZjS5EKeyWOXNwUiZNIK1FblgHAWQCQKEtvBnbIp/wABYUHSVyQocu9SS/pCGst+w901xJ04vt+y5xlgnSzOMqWAic6u6+IpQC6GS7i5Y3pGmWYzu5iFgO13sob/APMHLnEEzkIWCo/GQW8P6UqtfzpygCeg6tRDE22foLGN5sLKIrnB/tefNFOpS1Y2ffuwlCmPxEjVUFrmthQRmGyNalTJZmaJQ+NQJ0qHMUcu1NqxBk+CVrC5joCOBYuXYPQ39gYfY/RRLACrAE7OCzc3c7vCfCewbIzQrAq6PdRtNYSzL8pm65mlSfytTqLpSRTSHvUN0rBOZIBkglipwpLcCzP7+fWJEzlykL0ICkLax+EfqBTuwrxJhcvFBQYkEh0vUDan3xEMj8QvO7gV88ZUixyvcJiSGDuKlvV/Nto2zHClC0ploKtVtIJAaviAt4WHNjEeGAqSzByfs2/4hhJz9UmyQdZJZyNJCQK8RQMA0MlL2i4xZXdEvRiC70vqsDWr3sbwV/pooSANi5qLsSLNTjvAGEnBKgTUV6kkbcNvSCUzSfiPsKEOxD08oYR2UhSrBQUqNHv8m4VguRly1ylTAw0vT9xS7tsKPG+CQD4X8jY1vyYt6wvOuWCkKUEG42VTlT6wmTe4UwgH17LjfRGZZiNBStIBpQHmLOLf3Bc2ZqmFZ+JQAYE0anDle9eQhbhyAOdQOR4+X8wSmZXagam7D5xzmDdurKkIlC62pt58ILWS1LH5/wAWgKWqnH68YPk1o9iPIbjnAuRhGYfDJKQS3vGRImXQffzjITaNfMuOy/RVJdPvAUFYvEPygWKDqvCsBSSphBj64yPNE4jDypyC6ZksKB6hj5guI+Q46l+EP4inDrTg55JkTDpln/pLUr/0Uo14GtngTkJ0bgMFdmnzBQ8zA5UOTkdK/wBxvj0lKimwNR6uajzhZPmkevztWKxK0omlwz8vZFTFsx/ix4H6xASDGsvGsGU5djS70oTuHN4E7wbllOS309YC0cYkL3BwoDg90VJUkgiv04+Ue63C2tWvNIrxArAeFmBRKXZ3rb02BDv6xrl0xJMwKcoS7kWUBuRtvAOck6uUsBDDRFHi8E0jZE0JlglvEQSDsBXzIpHuY48ACWwZYOnZmZ1q5ajQjhGuFx0nu+9UWQ+gOL6mZI4mnyio53nKTOXM1pfwpSlIJ0hBokuLpLnq8E44VxkA1GHAgfTPZT4vNNapgFfi+K4DgUYbnbzhb2g7ZzJDYaQQlbDUsVIBFAHso0L7A84TrzIoUpdSa0u9XAL86xWJ2IJmKUSSpRcquXh+lZududwEPxSbwmCNnJTXBZYqdrIUlwHJWrdRYDckk8Ykw3ZmfMWJYSkKJIYrTRg7nSTSBOz+CVPxEuWFKTqJOpNwEDUdPE0A6kR0rDS5ksGatIlISzSwRrWQWeYRs5csa8Is6jUOjdQpZWmggkb/ALDRuhkZJ9Kv75CfZdgBhcPJw+rUUJYniSSW6VoIU/iHmYThpMsms2a7f7UJJqNxqKPWJ8uxpnrBepLl/Wg2Ec87aZ6cVjDofu5X5UvyPiV5qfyAhWmt8m5Wta0QxbOqe4PtFM7kS6BIcb+JJ1EjqCbiCRmqFC5A4BmvzqAK7tQWhFgC0iZNVb4Ut+pV9+Bu2xhWlSnA4sCfZzwoaxtNayOyBzkrzobStRxkhNpiypgzJoGDAkEk0vUx7MxOqUVkknxAP6v7Ws7irwmxuV/46grvUTUhTeEEEKDkUO1DV9ojViHQSSSCacKXGzjeJimZK3c02oBBFhM8DnBBABqGJYAgtd3+Y5wZi8GFvMl6lPcBJu3v5cDFZlzVMWYajegPFn40eJpONWnxBRLFzXyDjasM3KaTATVaSAhVCX4AgEMfl84DxmLcpL0AYkV/UogeTwwkdsZhLFVLkgDzP36wXOzCRPDTD4jQFgSOAb93PgY7cSupKpE8b8fb6uG+kGJnu5Z2YcXIJfr6xBi8MmW5A1pURpIUWHWlSTRjvAffuDXgw3+7wdqKVhy3MglQd2sQb2q5AG3ygvFS5OubLmL0lgULNBYs/wC42G3KK7gJ3oGvbcF99+ENs7kyzgk4nU0xRCQCQXrpIHFhU9DFecgAZIvGFB7JfJx+5oS1uP15wbLxVq/3XhxhXkOaIlzAtaNY0kCgOn/cAaKI5mxMS4nEIVMUZQ0oVtYAgeIgfpBs3WDEhL9u01XPRd1pO5GMcgitm5vUQ3kTAwAsz04X+TxUMNPJUAGKnAHMlvvyizyEqR8Q0kJdL1FRd+ot1iHlt7byia7NJ2MUjet7PxjIruMzLTpCW+EXBvWMgBESj3rhuPwZHiBcQBBycQQkg0IgNRjLfXIVsLWPUmPIyAUr6G/Df8QP9SlmTPYYmUm7t3yS41BN9SWGoDiCGdg/zHD/AB3BFj0Pvx8o+YMLi1y1pWhRSpJcKSSCCNwRYx1/sr+NMtaRLzBJ1JFJyA+pv+ogWLbpo+wgHsvhXYNRtw5WnHEhlCwJB2DjnsOMFY6QgEaiEaqJNqtsbeZhjgzh56dUibLmpP7SF2YmxvGuJyMKLUBFQxD8x0pFV0ZKfO0TuaQ8trskOKko1olFYbSoqqwBppqKOWtEuCKwFypaX1EgKbiKsdq8esGI7OF678vMtX58YZECTL1FQly0sFKUdHqdy/8AHkIjN2URhFjc8v8AQ8X3x/fukGLk6JSZCEkmWUHwgFlFSmAH+wOT1u8JJeSIlS5ypyQrSrRqSW8KUgqU7EhVWIL1SamC8d2iVPM0yAUSJTAtRc5RJLqU76AkFTUdq0JEAS8GtYISSUO6qskkWJ2c/ThAv9FpmOVzMO2mwT9QT9/JQf6PhUgLUZqwSQApSQAxamlIN397wOey2D1EkTVup2UsJAuWGgD6wRiMXh06deIlgsHSS5DF6j1DA1g7D4VK0FcubLWAWK0rGkFnrW9bGvSGNMgy1S4aaX8RB562isfm6EIlDCpSkJsyQNAAbSfPhwNYExMudMkJm6wxSlakhJALkUCiSSoM2mkT4qdhZMs65uvTp1iWkqI1PpfZnSbxWs07ZIRKCMGFJUsutcxI1JowCB8IPMPSJGlkcRY+qyXN0kIYYnC2G8gOJHb09K459U37T9pBhcOcMgAYiYkayLS0kEGn6VEOwq14rHZ7szOxA1S0flghJUSEjZwHNWdzyHGEMxZclRJUS6iqpPMk3MPcq7SzsNJKZZGhSgopUHc01NuAQGLM1+carI3RMqPn1WTq53Tu3fRMe1GGOHIlpQ0k0QtwrvD+q3wqN2IG7bxXTOccqffpG+LzVc0saJckJcqrxc1fnAk1ZFGNn6+fUQ6N8haDJyqrAa83KJxOLUSxJvQOTs1PJvKNpeLUkMDbanCoh3iZUvBSO7UmXOXMIJWUWBRqSiWSS4ofGG6Witd6dIFKABz/AHxrAQzNfe0UAoYQ7gYRCppa92oOXHmDE3+QyS24H8kfzABU9ONX3PXk38xsDThx6DaLAcjpM5WGTo7xaiEkkICfiUQa3cMI2IGkrlrLD4kmhAoHDUItwI4QNMmFcuUkO6AoHoVagzbe9I2UQhCwSCpQZgxYnc8Aw6uYMFCpf9SIoavzvSx4ip/qIzPpYB/n1gMJp/z92rEkseQ4mI3EqaCbYacQpNfu49mgvtKt5cirHxEpa7hIc8w3oYg7PYczJwS2pZBIBoCQPCC9hq8oX45SipSV0WFKChfxAsQz0AYgNSCLwfL1QDlMcqzru5K5OhJKyfF1SAygxcBnDEVMRSpKu7UoAlKLqqQ29R5XtC5CSWF/v+aw7yHN+4WygVyy9E3dQuHIBFKgwgh0YLohZPOULhWWrTA4s60FLagoMObv6RbJuZawjWUpZaKB2CAWchyXKjUHjFdSUd+pcpGkFRUlBA8LCoAdvi9H5RPMmNLnKmfDpCeql/CzmhBLtyh7oxI3c4Ua+YtQRaF7X9pCnEqThm0JAB8L+LduUZFVxGIJWokkEkvXyjIU1xaNtp4bhB51hNaTM/UwIAvzfyaK5DvLscHYkuRV+dIBxWEOtTCjln5RTkp3mCc3GEFGRNhcMVqYeZ4CC8QlCQwS/M36nhCg2xaO0ujI2XGsCpTDJM7XhZ6J6GK0OzvukpNQxsTHRuzP4j4yeZg1hRcaUKSFDxeEBzU1a5jlMNOzmcKw09C0/uS/QGCYQHWRa4DODS6nK/EPHyu5XMTK7qYyie7IKUDSlSqG9XAYvwiw5t2ikJQiZPUMQhQK5aHDMR8TNYWc1BMU78QMPPlFSkqKpK2KVX076Rwd/YRWc6mDRKT/ANJJQ9D4X1Va9VE+Z4QDGeLRI+n7q02WXT7w7PY9c/f5FdSyrCCdhJc2WnuzOVrSkMQBVI1MNx4q7NeKj+JeYlM0YZK2RIQkqSksVTFeIeSAxD8eNY6HIyggYYSlhCESpYoohglIvxoTXnHGu1EqZOxuMnMAhE5YL+HwvpQwO5RpaBgaN5ICs6yZ3hAE88qJWJOKMybOWkTAhGgNpCyFeI8CuoLUdzwaIxipsorShakaqLSkkOeBH7hbjAq5ZS12v0eo9R8jFnwOnEq10TiEBKiXBExUsAmYKN3nh1FNixqKxfjjqwFhnHsleT5mqSsFSSyQUrQXGpBLkEXcEkjgRB/ajKhKxExADJcKT/2qA+X1ifF5ZMXOnEoSlXiAApVyoKYk0ccWrD/E91iEI778tbJShfxJYkNrs7K8NLPWzxYja4s8yDcqViVKmNMW6ioAajwSNPqGbyjwroeF+lP5N4PzHL1SlGWqmkqS3m5Z269OMCjDsFUsKV3JDUuxrHbSptDSrjy+zHqpZs9D6V+/nEgG/n7RuhvvziAFNoOZQaakB2D24gCwJMOc5yNMpCShZmnSkqIHg8Q/QQ9AWDk+kAKwpUWQComwA6ecHTM5WcOnDqQkFGpOsghQSpTlJSaA6tyHanOESB9gMPXPshdeNqzKUpVImhk94VBQS4ClJCVAhJJqQate8FdostkSdKZILsnxa9esFDlQFk+KlG3paAsKgE0DPUAcQRbk7U5DlERTvQv5Pw847/GIfvDj7INp3XaGCDcFva8bIlOePDn98InSg+tPr5c4mlSwHflT7294tBqZa0ThvCKirdRX2P1ieXhgRUsKBtzcU59eG8elTij0Z/Vvn8o9AZBDu7irn9u/UjaGABDamk46ZJJmJWULA0htL2AqDtb0hemR4nU5dySbkmpcm5eJ1za0cbX9zsKdYyS1HD3+T+pJHoYgtF2uWiZdmf8A4LdGg7L8LrWAGqQC9LlrfYjyTL8IeqhUWtt1L8YeYTLQUpf9T2apcW4AkF4IstpCE5wjcTlaUGWEae8KVBYBB0ktpL1biRyHmlz4Ph5YfSVzXHMaFEkgX8Q94a4iYJaVJABOkud2AqktZyWDClIrmPxCJkwJIITLQyBSqi1+R5cIBjDHGGE36lQwUKWknLhMAJdxQsALcefPeMi89m+zKU4ZHfVWa8aG1ekZE72DkI9rlxKdJBIUKWMbSMZq1gjxFtPABmD/AMxkZGfdFWVI4lSioByVN1VW/IM7c4TlZNTvfnGRkBJyApatVxpGRkJRrI2lqYg8DGRkcuXXsjzuXMwyMPOciYfyyQ7FSdKknkVAnzhB2i7PLS/dhwVBAS4DEswq13EZGQWocYpQW9QLWlo2DUaZwk/5uu66ph5B7yWlZbRKlpWkWLAJIHnTyjjOLzZM6ZOVMClGZOWoFwKHVpfegLchQR5GQOmNElB8Q/C0IOeut3p8vv3jfBKV3ssJVpKloAV+3UoB+bO7RkZFwlZPRXfN8XO1rDtNkpJCwwMxAUU+LbUxs7HSeIhTjJiO7TLNMUiYXofzUpbT4hQaRRi3G8ZGROnuaFhcTf8ACrR+ZoJT3tQO+7iYmpVLS+xJYEH04xXkT1JAKm1AEhgDqSCKFxsRvxHCMjIuHAtGoMVKHxJNCA5sbs/WNsBla5/eFGk6ACXLPqUyQABuQrhtGRkVNXIY4nPbyAhe4tYSOiOyXEKklZKEqQxEwFwzF7pq4KTUQHmaVKmGYdJM4d4ClwCCKMDYMGqxfjHkZDWxtw+skKQBdrVB0LA2qQaje9DyjZKCtSmr13bjzaMjIaMmkR7rxM2nhPnb7pvGpLGv39lo9jIi8LlNLVQ1uQ/MX9nEEyJAMqaokhaB4QGYuoBTg7ufYRkZC5iQwEGsj9Qlvx+SDWip6tys9OsTJS5DcyOdb+vzjIyHjlGUVhUhRDVD9Lf3WLN2jxPdGUEn9KldS4d+VXbZo9jIryOIniA4O79Elx8wCqeNzJklLsA1t+AU9z5bw37G5R/kapiiNKVpBBAJLMpuhcekZGQ5zjaeAFflTwdoyMjIXSK1/9k="/>
          <p:cNvSpPr>
            <a:spLocks noChangeAspect="1" noChangeArrowheads="1"/>
          </p:cNvSpPr>
          <p:nvPr/>
        </p:nvSpPr>
        <p:spPr bwMode="auto">
          <a:xfrm>
            <a:off x="307975" y="-6778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194" name="Picture 2" descr="http://img.bebesymas.com/2010/03/tabaco-bebe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73" y="1600525"/>
            <a:ext cx="3440311" cy="4665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60232" y="114300"/>
            <a:ext cx="2376264" cy="5063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dirty="0" smtClean="0"/>
              <a:t>Lactancia y Apego</a:t>
            </a:r>
            <a:endParaRPr lang="es-CL" dirty="0"/>
          </a:p>
        </p:txBody>
      </p:sp>
      <p:pic>
        <p:nvPicPr>
          <p:cNvPr id="12" name="11 Imagen" descr="Imagen"/>
          <p:cNvPicPr/>
          <p:nvPr/>
        </p:nvPicPr>
        <p:blipFill>
          <a:blip r:embed="rId3" cstate="print"/>
          <a:srcRect/>
          <a:stretch>
            <a:fillRect/>
          </a:stretch>
        </p:blipFill>
        <p:spPr bwMode="auto">
          <a:xfrm>
            <a:off x="83529" y="20672"/>
            <a:ext cx="2184216" cy="1579854"/>
          </a:xfrm>
          <a:prstGeom prst="rect">
            <a:avLst/>
          </a:prstGeom>
          <a:noFill/>
          <a:ln w="9525">
            <a:noFill/>
            <a:miter lim="800000"/>
            <a:headEnd/>
            <a:tailEnd/>
          </a:ln>
        </p:spPr>
      </p:pic>
    </p:spTree>
    <p:extLst>
      <p:ext uri="{BB962C8B-B14F-4D97-AF65-F5344CB8AC3E}">
        <p14:creationId xmlns:p14="http://schemas.microsoft.com/office/powerpoint/2010/main" val="995063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852</TotalTime>
  <Words>1012</Words>
  <Application>Microsoft Office PowerPoint</Application>
  <PresentationFormat>Presentación en pantalla (4:3)</PresentationFormat>
  <Paragraphs>159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Transmisión de listas</vt:lpstr>
      <vt:lpstr>Lactancia Materna y Apego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dc:creator>
  <cp:lastModifiedBy>imorisc</cp:lastModifiedBy>
  <cp:revision>55</cp:revision>
  <dcterms:created xsi:type="dcterms:W3CDTF">2013-05-24T02:08:09Z</dcterms:created>
  <dcterms:modified xsi:type="dcterms:W3CDTF">2013-10-17T13:27:26Z</dcterms:modified>
</cp:coreProperties>
</file>