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7" r:id="rId3"/>
    <p:sldId id="259" r:id="rId4"/>
  </p:sldIdLst>
  <p:sldSz cx="9144000" cy="6858000" type="screen4x3"/>
  <p:notesSz cx="6858000" cy="914400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432" y="136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99E3FE-E39F-491F-9051-6103BFEA6889}" type="datetimeFigureOut">
              <a:rPr lang="es-CL" smtClean="0"/>
              <a:t>19-05-2014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BCD5A-BC8E-4EFF-A114-A185F1F0C227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4159055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99E3FE-E39F-491F-9051-6103BFEA6889}" type="datetimeFigureOut">
              <a:rPr lang="es-CL" smtClean="0"/>
              <a:t>19-05-2014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BCD5A-BC8E-4EFF-A114-A185F1F0C227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7059178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99E3FE-E39F-491F-9051-6103BFEA6889}" type="datetimeFigureOut">
              <a:rPr lang="es-CL" smtClean="0"/>
              <a:t>19-05-2014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BCD5A-BC8E-4EFF-A114-A185F1F0C227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9042369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99E3FE-E39F-491F-9051-6103BFEA6889}" type="datetimeFigureOut">
              <a:rPr lang="es-CL" smtClean="0"/>
              <a:t>19-05-2014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BCD5A-BC8E-4EFF-A114-A185F1F0C227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1670918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99E3FE-E39F-491F-9051-6103BFEA6889}" type="datetimeFigureOut">
              <a:rPr lang="es-CL" smtClean="0"/>
              <a:t>19-05-2014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BCD5A-BC8E-4EFF-A114-A185F1F0C227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0415417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99E3FE-E39F-491F-9051-6103BFEA6889}" type="datetimeFigureOut">
              <a:rPr lang="es-CL" smtClean="0"/>
              <a:t>19-05-2014</a:t>
            </a:fld>
            <a:endParaRPr lang="es-C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BCD5A-BC8E-4EFF-A114-A185F1F0C227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0834334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99E3FE-E39F-491F-9051-6103BFEA6889}" type="datetimeFigureOut">
              <a:rPr lang="es-CL" smtClean="0"/>
              <a:t>19-05-2014</a:t>
            </a:fld>
            <a:endParaRPr lang="es-CL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BCD5A-BC8E-4EFF-A114-A185F1F0C227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7892310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99E3FE-E39F-491F-9051-6103BFEA6889}" type="datetimeFigureOut">
              <a:rPr lang="es-CL" smtClean="0"/>
              <a:t>19-05-2014</a:t>
            </a:fld>
            <a:endParaRPr lang="es-CL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BCD5A-BC8E-4EFF-A114-A185F1F0C227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6130376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99E3FE-E39F-491F-9051-6103BFEA6889}" type="datetimeFigureOut">
              <a:rPr lang="es-CL" smtClean="0"/>
              <a:t>19-05-2014</a:t>
            </a:fld>
            <a:endParaRPr lang="es-CL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BCD5A-BC8E-4EFF-A114-A185F1F0C227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8880969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99E3FE-E39F-491F-9051-6103BFEA6889}" type="datetimeFigureOut">
              <a:rPr lang="es-CL" smtClean="0"/>
              <a:t>19-05-2014</a:t>
            </a:fld>
            <a:endParaRPr lang="es-C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BCD5A-BC8E-4EFF-A114-A185F1F0C227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5235656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L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99E3FE-E39F-491F-9051-6103BFEA6889}" type="datetimeFigureOut">
              <a:rPr lang="es-CL" smtClean="0"/>
              <a:t>19-05-2014</a:t>
            </a:fld>
            <a:endParaRPr lang="es-C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BCD5A-BC8E-4EFF-A114-A185F1F0C227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3153773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99E3FE-E39F-491F-9051-6103BFEA6889}" type="datetimeFigureOut">
              <a:rPr lang="es-CL" smtClean="0"/>
              <a:t>19-05-2014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4BCD5A-BC8E-4EFF-A114-A185F1F0C227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4577652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rececontigo.gob.cl/adultos/columnas/manejo-respetuoso-del-llanto/" TargetMode="External"/><Relationship Id="rId2" Type="http://schemas.openxmlformats.org/officeDocument/2006/relationships/hyperlink" Target="http://www.crececontigo.gob.cl/2013/recursos-audiovisuales/video/manejo-respetuoso-del-llanto/" TargetMode="External"/><Relationship Id="rId1" Type="http://schemas.openxmlformats.org/officeDocument/2006/relationships/slideLayout" Target="../slideLayouts/slideLayout7.xml"/><Relationship Id="rId4" Type="http://schemas.openxmlformats.org/officeDocument/2006/relationships/hyperlink" Target="http://www.crececontigo.gob.cl/escucha-el-programa-radial-de-chile-crece-contigo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es-CL" altLang="es-CL" b="1" dirty="0" smtClean="0">
                <a:solidFill>
                  <a:srgbClr val="F6981D"/>
                </a:solidFill>
                <a:latin typeface="Arial" pitchFamily="34" charset="0"/>
                <a:cs typeface="Arial" pitchFamily="34" charset="0"/>
              </a:rPr>
              <a:t>Manejo del llanto</a:t>
            </a:r>
            <a:br>
              <a:rPr lang="es-CL" altLang="es-CL" b="1" dirty="0" smtClean="0">
                <a:solidFill>
                  <a:srgbClr val="F6981D"/>
                </a:solidFill>
                <a:latin typeface="Arial" pitchFamily="34" charset="0"/>
                <a:cs typeface="Arial" pitchFamily="34" charset="0"/>
              </a:rPr>
            </a:br>
            <a:endParaRPr lang="es-CL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97152"/>
          </a:xfrm>
        </p:spPr>
        <p:txBody>
          <a:bodyPr>
            <a:noAutofit/>
          </a:bodyPr>
          <a:lstStyle/>
          <a:p>
            <a:pPr marL="0" lvl="0" indent="0" fontAlgn="base">
              <a:spcBef>
                <a:spcPct val="0"/>
              </a:spcBef>
              <a:spcAft>
                <a:spcPct val="0"/>
              </a:spcAft>
              <a:buNone/>
            </a:pPr>
            <a:endParaRPr lang="es-CL" altLang="es-CL" sz="1000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es-CL" altLang="es-CL" sz="1100" b="1" dirty="0">
                <a:solidFill>
                  <a:srgbClr val="F2961D"/>
                </a:solidFill>
                <a:latin typeface="Verdana" pitchFamily="34" charset="0"/>
                <a:cs typeface="Arial" pitchFamily="34" charset="0"/>
              </a:rPr>
              <a:t>Manejo del llanto</a:t>
            </a: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es-CL" altLang="es-CL" sz="1000" dirty="0">
                <a:solidFill>
                  <a:srgbClr val="292826"/>
                </a:solidFill>
                <a:latin typeface="Verdana" pitchFamily="34" charset="0"/>
                <a:cs typeface="Arial" pitchFamily="34" charset="0"/>
              </a:rPr>
              <a:t>El llanto es el lenguaje de la guagua para comunicarte que necesita algo. Poco a poco lo vas a entender y aprenderás distinguir sus causas</a:t>
            </a:r>
            <a:r>
              <a:rPr lang="es-CL" altLang="es-CL" sz="1000" dirty="0" smtClean="0">
                <a:solidFill>
                  <a:srgbClr val="292826"/>
                </a:solidFill>
                <a:latin typeface="Verdana" pitchFamily="34" charset="0"/>
                <a:cs typeface="Arial" pitchFamily="34" charset="0"/>
              </a:rPr>
              <a:t>.</a:t>
            </a: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endParaRPr lang="es-CL" altLang="es-CL" sz="1000" dirty="0">
              <a:solidFill>
                <a:srgbClr val="292826"/>
              </a:solidFill>
              <a:latin typeface="Verdana" pitchFamily="34" charset="0"/>
              <a:cs typeface="Arial" pitchFamily="34" charset="0"/>
            </a:endParaRP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endParaRPr lang="es-CL" altLang="es-CL" sz="1000" dirty="0" smtClean="0">
              <a:solidFill>
                <a:srgbClr val="292826"/>
              </a:solidFill>
              <a:latin typeface="Verdana" pitchFamily="34" charset="0"/>
              <a:cs typeface="Arial" pitchFamily="34" charset="0"/>
            </a:endParaRP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endParaRPr lang="es-CL" altLang="es-CL" sz="1000" dirty="0">
              <a:solidFill>
                <a:srgbClr val="292826"/>
              </a:solidFill>
              <a:latin typeface="Verdana" pitchFamily="34" charset="0"/>
              <a:cs typeface="Arial" pitchFamily="34" charset="0"/>
            </a:endParaRP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endParaRPr lang="es-CL" altLang="es-CL" sz="1000" dirty="0" smtClean="0">
              <a:solidFill>
                <a:srgbClr val="292826"/>
              </a:solidFill>
              <a:latin typeface="Verdana" pitchFamily="34" charset="0"/>
              <a:cs typeface="Arial" pitchFamily="34" charset="0"/>
            </a:endParaRP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endParaRPr lang="es-CL" altLang="es-CL" sz="1000" dirty="0">
              <a:solidFill>
                <a:srgbClr val="292826"/>
              </a:solidFill>
              <a:latin typeface="Verdana" pitchFamily="34" charset="0"/>
              <a:cs typeface="Arial" pitchFamily="34" charset="0"/>
            </a:endParaRP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endParaRPr lang="es-CL" altLang="es-CL" sz="1000" dirty="0" smtClean="0">
              <a:solidFill>
                <a:srgbClr val="292826"/>
              </a:solidFill>
              <a:latin typeface="Verdana" pitchFamily="34" charset="0"/>
              <a:cs typeface="Arial" pitchFamily="34" charset="0"/>
            </a:endParaRP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endParaRPr lang="es-CL" altLang="es-CL" sz="1000" dirty="0">
              <a:solidFill>
                <a:srgbClr val="292826"/>
              </a:solidFill>
              <a:latin typeface="Verdana" pitchFamily="34" charset="0"/>
              <a:cs typeface="Arial" pitchFamily="34" charset="0"/>
            </a:endParaRP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endParaRPr lang="es-CL" altLang="es-CL" sz="1000" dirty="0">
              <a:solidFill>
                <a:srgbClr val="292826"/>
              </a:solidFill>
              <a:latin typeface="Verdana" pitchFamily="34" charset="0"/>
              <a:cs typeface="Arial" pitchFamily="34" charset="0"/>
            </a:endParaRP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es-CL" altLang="es-CL" sz="1000" dirty="0">
                <a:solidFill>
                  <a:srgbClr val="292826"/>
                </a:solidFill>
                <a:latin typeface="Verdana" pitchFamily="34" charset="0"/>
                <a:cs typeface="Arial" pitchFamily="34" charset="0"/>
              </a:rPr>
              <a:t>  </a:t>
            </a: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es-CL" altLang="es-CL" sz="1000" b="1" dirty="0">
                <a:solidFill>
                  <a:srgbClr val="808080"/>
                </a:solidFill>
                <a:latin typeface="Verdana" pitchFamily="34" charset="0"/>
                <a:cs typeface="Arial" pitchFamily="34" charset="0"/>
              </a:rPr>
              <a:t>Revisa qué puede estar pasando para escoger algunas acciones</a:t>
            </a:r>
            <a:r>
              <a:rPr lang="es-CL" altLang="es-CL" sz="1000" b="1" dirty="0" smtClean="0">
                <a:solidFill>
                  <a:srgbClr val="808080"/>
                </a:solidFill>
                <a:latin typeface="Verdana" pitchFamily="34" charset="0"/>
                <a:cs typeface="Arial" pitchFamily="34" charset="0"/>
              </a:rPr>
              <a:t>.</a:t>
            </a: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endParaRPr lang="es-CL" altLang="es-CL" sz="1000" dirty="0">
              <a:solidFill>
                <a:srgbClr val="292826"/>
              </a:solidFill>
              <a:latin typeface="Verdana" pitchFamily="34" charset="0"/>
              <a:cs typeface="Arial" pitchFamily="34" charset="0"/>
            </a:endParaRP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es-CL" altLang="es-CL" sz="1000" b="1" dirty="0">
                <a:solidFill>
                  <a:srgbClr val="FF9900"/>
                </a:solidFill>
                <a:latin typeface="Verdana" pitchFamily="34" charset="0"/>
                <a:cs typeface="Arial" pitchFamily="34" charset="0"/>
              </a:rPr>
              <a:t>¿Qué está pasando?</a:t>
            </a:r>
            <a:endParaRPr lang="es-CL" altLang="es-CL" sz="1000" dirty="0">
              <a:solidFill>
                <a:srgbClr val="292826"/>
              </a:solidFill>
              <a:latin typeface="Verdana" pitchFamily="34" charset="0"/>
              <a:cs typeface="Arial" pitchFamily="34" charset="0"/>
            </a:endParaRP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es-CL" altLang="es-CL" sz="1000" dirty="0">
                <a:solidFill>
                  <a:srgbClr val="292826"/>
                </a:solidFill>
                <a:latin typeface="Verdana" pitchFamily="34" charset="0"/>
                <a:cs typeface="Arial" pitchFamily="34" charset="0"/>
              </a:rPr>
              <a:t>- Hambre: En los primeras semanas y meses, muchas veces lloran porque quieren mamar, las guaguas nacen con el </a:t>
            </a:r>
            <a:r>
              <a:rPr lang="es-CL" altLang="es-CL" sz="1000" dirty="0" smtClean="0">
                <a:solidFill>
                  <a:srgbClr val="292826"/>
                </a:solidFill>
                <a:latin typeface="Verdana" pitchFamily="34" charset="0"/>
                <a:cs typeface="Arial" pitchFamily="34" charset="0"/>
              </a:rPr>
              <a:t>  estómago </a:t>
            </a:r>
            <a:r>
              <a:rPr lang="es-CL" altLang="es-CL" sz="1000" dirty="0">
                <a:solidFill>
                  <a:srgbClr val="292826"/>
                </a:solidFill>
                <a:latin typeface="Verdana" pitchFamily="34" charset="0"/>
                <a:cs typeface="Arial" pitchFamily="34" charset="0"/>
              </a:rPr>
              <a:t>del tamaño de una bolita </a:t>
            </a: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es-CL" altLang="es-CL" sz="1000" dirty="0">
                <a:solidFill>
                  <a:srgbClr val="292826"/>
                </a:solidFill>
                <a:latin typeface="Verdana" pitchFamily="34" charset="0"/>
              </a:rPr>
              <a:t> </a:t>
            </a:r>
            <a:r>
              <a:rPr lang="es-CL" altLang="es-CL" sz="1000" dirty="0">
                <a:solidFill>
                  <a:srgbClr val="292826"/>
                </a:solidFill>
                <a:latin typeface="Verdana" pitchFamily="34" charset="0"/>
                <a:cs typeface="Arial" pitchFamily="34" charset="0"/>
              </a:rPr>
              <a:t> (diámetro de 1 cm y un poco más), por lo que se llena fácilmente. Erróneamente algunos profesionales de salud </a:t>
            </a:r>
            <a:r>
              <a:rPr lang="es-CL" altLang="es-CL" sz="1000" dirty="0" smtClean="0">
                <a:solidFill>
                  <a:srgbClr val="292826"/>
                </a:solidFill>
                <a:latin typeface="Verdana" pitchFamily="34" charset="0"/>
                <a:cs typeface="Arial" pitchFamily="34" charset="0"/>
              </a:rPr>
              <a:t> recomiendan </a:t>
            </a:r>
            <a:r>
              <a:rPr lang="es-CL" altLang="es-CL" sz="1000" dirty="0">
                <a:solidFill>
                  <a:srgbClr val="292826"/>
                </a:solidFill>
                <a:latin typeface="Verdana" pitchFamily="34" charset="0"/>
                <a:cs typeface="Arial" pitchFamily="34" charset="0"/>
              </a:rPr>
              <a:t>dar de mamar cada 3 </a:t>
            </a:r>
            <a:r>
              <a:rPr lang="es-CL" altLang="es-CL" sz="1000" dirty="0" err="1">
                <a:solidFill>
                  <a:srgbClr val="292826"/>
                </a:solidFill>
                <a:latin typeface="Verdana" pitchFamily="34" charset="0"/>
                <a:cs typeface="Arial" pitchFamily="34" charset="0"/>
              </a:rPr>
              <a:t>ó</a:t>
            </a:r>
            <a:r>
              <a:rPr lang="es-CL" altLang="es-CL" sz="1000" dirty="0">
                <a:solidFill>
                  <a:srgbClr val="292826"/>
                </a:solidFill>
                <a:latin typeface="Verdana" pitchFamily="34" charset="0"/>
                <a:cs typeface="Arial" pitchFamily="34" charset="0"/>
              </a:rPr>
              <a:t> 4 hrs, cuando lo adecuado es dar a </a:t>
            </a:r>
            <a:r>
              <a:rPr lang="es-CL" altLang="es-CL" sz="1000" dirty="0" smtClean="0">
                <a:solidFill>
                  <a:srgbClr val="292826"/>
                </a:solidFill>
                <a:latin typeface="Verdana" pitchFamily="34" charset="0"/>
              </a:rPr>
              <a:t> </a:t>
            </a:r>
            <a:r>
              <a:rPr lang="es-CL" altLang="es-CL" sz="1000" dirty="0">
                <a:solidFill>
                  <a:srgbClr val="292826"/>
                </a:solidFill>
                <a:latin typeface="Verdana" pitchFamily="34" charset="0"/>
                <a:cs typeface="Arial" pitchFamily="34" charset="0"/>
              </a:rPr>
              <a:t>libre demanda, es decir, cuando ellos manifiestan a través de movimientos búsqueda o de cabeceo de un lado para otro o finalmente el llanto.</a:t>
            </a:r>
            <a:br>
              <a:rPr lang="es-CL" altLang="es-CL" sz="1000" dirty="0">
                <a:solidFill>
                  <a:srgbClr val="292826"/>
                </a:solidFill>
                <a:latin typeface="Verdana" pitchFamily="34" charset="0"/>
                <a:cs typeface="Arial" pitchFamily="34" charset="0"/>
              </a:rPr>
            </a:br>
            <a:r>
              <a:rPr lang="es-CL" altLang="es-CL" sz="1000" dirty="0">
                <a:solidFill>
                  <a:srgbClr val="292826"/>
                </a:solidFill>
                <a:latin typeface="Verdana" pitchFamily="34" charset="0"/>
                <a:cs typeface="Arial" pitchFamily="34" charset="0"/>
              </a:rPr>
              <a:t>- Necesidad cercanía y contacto físico.</a:t>
            </a:r>
            <a:br>
              <a:rPr lang="es-CL" altLang="es-CL" sz="1000" dirty="0">
                <a:solidFill>
                  <a:srgbClr val="292826"/>
                </a:solidFill>
                <a:latin typeface="Verdana" pitchFamily="34" charset="0"/>
                <a:cs typeface="Arial" pitchFamily="34" charset="0"/>
              </a:rPr>
            </a:br>
            <a:r>
              <a:rPr lang="es-CL" altLang="es-CL" sz="1000" dirty="0">
                <a:solidFill>
                  <a:srgbClr val="292826"/>
                </a:solidFill>
                <a:latin typeface="Verdana" pitchFamily="34" charset="0"/>
                <a:cs typeface="Arial" pitchFamily="34" charset="0"/>
              </a:rPr>
              <a:t>- Sueño o cansancio.</a:t>
            </a:r>
            <a:br>
              <a:rPr lang="es-CL" altLang="es-CL" sz="1000" dirty="0">
                <a:solidFill>
                  <a:srgbClr val="292826"/>
                </a:solidFill>
                <a:latin typeface="Verdana" pitchFamily="34" charset="0"/>
                <a:cs typeface="Arial" pitchFamily="34" charset="0"/>
              </a:rPr>
            </a:br>
            <a:r>
              <a:rPr lang="es-CL" altLang="es-CL" sz="1000" dirty="0">
                <a:solidFill>
                  <a:srgbClr val="292826"/>
                </a:solidFill>
                <a:latin typeface="Verdana" pitchFamily="34" charset="0"/>
                <a:cs typeface="Arial" pitchFamily="34" charset="0"/>
              </a:rPr>
              <a:t>- Molestia, dolor, frío o calor.</a:t>
            </a:r>
            <a:br>
              <a:rPr lang="es-CL" altLang="es-CL" sz="1000" dirty="0">
                <a:solidFill>
                  <a:srgbClr val="292826"/>
                </a:solidFill>
                <a:latin typeface="Verdana" pitchFamily="34" charset="0"/>
                <a:cs typeface="Arial" pitchFamily="34" charset="0"/>
              </a:rPr>
            </a:br>
            <a:r>
              <a:rPr lang="es-CL" altLang="es-CL" sz="1000" dirty="0">
                <a:solidFill>
                  <a:srgbClr val="292826"/>
                </a:solidFill>
                <a:latin typeface="Verdana" pitchFamily="34" charset="0"/>
                <a:cs typeface="Arial" pitchFamily="34" charset="0"/>
              </a:rPr>
              <a:t>- Pañal sucio.</a:t>
            </a:r>
            <a:br>
              <a:rPr lang="es-CL" altLang="es-CL" sz="1000" dirty="0">
                <a:solidFill>
                  <a:srgbClr val="292826"/>
                </a:solidFill>
                <a:latin typeface="Verdana" pitchFamily="34" charset="0"/>
                <a:cs typeface="Arial" pitchFamily="34" charset="0"/>
              </a:rPr>
            </a:br>
            <a:r>
              <a:rPr lang="es-CL" altLang="es-CL" sz="1000" dirty="0">
                <a:solidFill>
                  <a:srgbClr val="292826"/>
                </a:solidFill>
                <a:latin typeface="Verdana" pitchFamily="34" charset="0"/>
                <a:cs typeface="Arial" pitchFamily="34" charset="0"/>
              </a:rPr>
              <a:t>- Ropa muy apretada que no le permite moverse libremente.</a:t>
            </a:r>
            <a:br>
              <a:rPr lang="es-CL" altLang="es-CL" sz="1000" dirty="0">
                <a:solidFill>
                  <a:srgbClr val="292826"/>
                </a:solidFill>
                <a:latin typeface="Verdana" pitchFamily="34" charset="0"/>
                <a:cs typeface="Arial" pitchFamily="34" charset="0"/>
              </a:rPr>
            </a:br>
            <a:r>
              <a:rPr lang="es-CL" altLang="es-CL" sz="1000" dirty="0">
                <a:solidFill>
                  <a:srgbClr val="292826"/>
                </a:solidFill>
                <a:latin typeface="Verdana" pitchFamily="34" charset="0"/>
                <a:cs typeface="Arial" pitchFamily="34" charset="0"/>
              </a:rPr>
              <a:t>- Le están saliendo los dientes.</a:t>
            </a:r>
            <a:br>
              <a:rPr lang="es-CL" altLang="es-CL" sz="1000" dirty="0">
                <a:solidFill>
                  <a:srgbClr val="292826"/>
                </a:solidFill>
                <a:latin typeface="Verdana" pitchFamily="34" charset="0"/>
                <a:cs typeface="Arial" pitchFamily="34" charset="0"/>
              </a:rPr>
            </a:br>
            <a:r>
              <a:rPr lang="es-CL" altLang="es-CL" sz="1000" dirty="0">
                <a:solidFill>
                  <a:srgbClr val="292826"/>
                </a:solidFill>
                <a:latin typeface="Verdana" pitchFamily="34" charset="0"/>
                <a:cs typeface="Arial" pitchFamily="34" charset="0"/>
              </a:rPr>
              <a:t>- Está incómoda/o, hay muchos estímulos alrededor.</a:t>
            </a:r>
            <a:br>
              <a:rPr lang="es-CL" altLang="es-CL" sz="1000" dirty="0">
                <a:solidFill>
                  <a:srgbClr val="292826"/>
                </a:solidFill>
                <a:latin typeface="Verdana" pitchFamily="34" charset="0"/>
                <a:cs typeface="Arial" pitchFamily="34" charset="0"/>
              </a:rPr>
            </a:br>
            <a:r>
              <a:rPr lang="es-CL" altLang="es-CL" sz="1000" dirty="0">
                <a:solidFill>
                  <a:srgbClr val="292826"/>
                </a:solidFill>
                <a:latin typeface="Verdana" pitchFamily="34" charset="0"/>
                <a:cs typeface="Arial" pitchFamily="34" charset="0"/>
              </a:rPr>
              <a:t>- Se siente sola/o </a:t>
            </a:r>
            <a:r>
              <a:rPr lang="es-CL" altLang="es-CL" sz="1000" dirty="0" err="1">
                <a:solidFill>
                  <a:srgbClr val="292826"/>
                </a:solidFill>
                <a:latin typeface="Verdana" pitchFamily="34" charset="0"/>
                <a:cs typeface="Arial" pitchFamily="34" charset="0"/>
              </a:rPr>
              <a:t>o</a:t>
            </a:r>
            <a:r>
              <a:rPr lang="es-CL" altLang="es-CL" sz="1000" dirty="0" smtClean="0">
                <a:solidFill>
                  <a:srgbClr val="292826"/>
                </a:solidFill>
                <a:latin typeface="Verdana" pitchFamily="34" charset="0"/>
                <a:cs typeface="Arial" pitchFamily="34" charset="0"/>
              </a:rPr>
              <a:t> </a:t>
            </a:r>
            <a:r>
              <a:rPr lang="es-CL" altLang="es-CL" sz="1000" dirty="0">
                <a:solidFill>
                  <a:srgbClr val="292826"/>
                </a:solidFill>
                <a:latin typeface="Verdana" pitchFamily="34" charset="0"/>
                <a:cs typeface="Arial" pitchFamily="34" charset="0"/>
              </a:rPr>
              <a:t>está aburrida/o</a:t>
            </a:r>
            <a:r>
              <a:rPr lang="es-CL" altLang="es-CL" sz="1000" dirty="0" smtClean="0">
                <a:solidFill>
                  <a:srgbClr val="292826"/>
                </a:solidFill>
                <a:latin typeface="Verdana" pitchFamily="34" charset="0"/>
                <a:cs typeface="Arial" pitchFamily="34" charset="0"/>
              </a:rPr>
              <a:t>.</a:t>
            </a:r>
            <a:endParaRPr lang="es-CL" altLang="es-CL" sz="1000" dirty="0">
              <a:solidFill>
                <a:srgbClr val="292826"/>
              </a:solidFill>
              <a:latin typeface="Verdana" pitchFamily="34" charset="0"/>
              <a:cs typeface="Arial" pitchFamily="34" charset="0"/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34544" y="2276872"/>
            <a:ext cx="1298184" cy="12241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244861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251520" y="836712"/>
            <a:ext cx="8568952" cy="54322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s-CL" altLang="es-CL" sz="1100" b="1" dirty="0" smtClean="0">
                <a:solidFill>
                  <a:srgbClr val="FF9900"/>
                </a:solidFill>
                <a:latin typeface="Verdana" pitchFamily="34" charset="0"/>
                <a:cs typeface="Arial" pitchFamily="34" charset="0"/>
              </a:rPr>
              <a:t>¿Qué puedo hacer?</a:t>
            </a:r>
            <a:endParaRPr lang="es-CL" altLang="es-CL" sz="1100" dirty="0">
              <a:solidFill>
                <a:srgbClr val="292826"/>
              </a:solidFill>
              <a:latin typeface="Verdana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s-CL" altLang="es-CL" sz="1100" dirty="0" smtClean="0">
                <a:solidFill>
                  <a:srgbClr val="292826"/>
                </a:solidFill>
                <a:latin typeface="Verdana" pitchFamily="34" charset="0"/>
                <a:cs typeface="Arial" pitchFamily="34" charset="0"/>
              </a:rPr>
              <a:t>- </a:t>
            </a:r>
            <a:r>
              <a:rPr lang="es-CL" altLang="es-CL" sz="1000" dirty="0" smtClean="0">
                <a:solidFill>
                  <a:srgbClr val="292826"/>
                </a:solidFill>
                <a:latin typeface="Verdana" pitchFamily="34" charset="0"/>
                <a:cs typeface="Arial" pitchFamily="34" charset="0"/>
              </a:rPr>
              <a:t>  Amamantarle.</a:t>
            </a:r>
            <a:br>
              <a:rPr lang="es-CL" altLang="es-CL" sz="1000" dirty="0" smtClean="0">
                <a:solidFill>
                  <a:srgbClr val="292826"/>
                </a:solidFill>
                <a:latin typeface="Verdana" pitchFamily="34" charset="0"/>
                <a:cs typeface="Arial" pitchFamily="34" charset="0"/>
              </a:rPr>
            </a:br>
            <a:r>
              <a:rPr lang="es-CL" altLang="es-CL" sz="1000" dirty="0" smtClean="0">
                <a:solidFill>
                  <a:srgbClr val="292826"/>
                </a:solidFill>
                <a:latin typeface="Verdana" pitchFamily="34" charset="0"/>
                <a:cs typeface="Arial" pitchFamily="34" charset="0"/>
              </a:rPr>
              <a:t>-   Tomarle en brazos y acunarle. Usar un porta-bebé ergonómico para que esté como en brazos y puedas realizar otras                 actividades a la vez.</a:t>
            </a:r>
            <a:br>
              <a:rPr lang="es-CL" altLang="es-CL" sz="1000" dirty="0" smtClean="0">
                <a:solidFill>
                  <a:srgbClr val="292826"/>
                </a:solidFill>
                <a:latin typeface="Verdana" pitchFamily="34" charset="0"/>
                <a:cs typeface="Arial" pitchFamily="34" charset="0"/>
              </a:rPr>
            </a:br>
            <a:r>
              <a:rPr lang="es-CL" altLang="es-CL" sz="1000" dirty="0" smtClean="0">
                <a:solidFill>
                  <a:srgbClr val="292826"/>
                </a:solidFill>
                <a:latin typeface="Verdana" pitchFamily="34" charset="0"/>
                <a:cs typeface="Arial" pitchFamily="34" charset="0"/>
              </a:rPr>
              <a:t>-   Darle su tuto o peluche preferido y hacerle dormir.</a:t>
            </a:r>
            <a:br>
              <a:rPr lang="es-CL" altLang="es-CL" sz="1000" dirty="0" smtClean="0">
                <a:solidFill>
                  <a:srgbClr val="292826"/>
                </a:solidFill>
                <a:latin typeface="Verdana" pitchFamily="34" charset="0"/>
                <a:cs typeface="Arial" pitchFamily="34" charset="0"/>
              </a:rPr>
            </a:br>
            <a:r>
              <a:rPr lang="es-CL" altLang="es-CL" sz="1000" dirty="0" smtClean="0">
                <a:solidFill>
                  <a:srgbClr val="292826"/>
                </a:solidFill>
                <a:latin typeface="Verdana" pitchFamily="34" charset="0"/>
                <a:cs typeface="Arial" pitchFamily="34" charset="0"/>
              </a:rPr>
              <a:t>-   Cambiar ropa, abrigar/desabrigar.</a:t>
            </a:r>
            <a:br>
              <a:rPr lang="es-CL" altLang="es-CL" sz="1000" dirty="0" smtClean="0">
                <a:solidFill>
                  <a:srgbClr val="292826"/>
                </a:solidFill>
                <a:latin typeface="Verdana" pitchFamily="34" charset="0"/>
                <a:cs typeface="Arial" pitchFamily="34" charset="0"/>
              </a:rPr>
            </a:br>
            <a:r>
              <a:rPr lang="es-CL" altLang="es-CL" sz="1000" dirty="0" smtClean="0">
                <a:solidFill>
                  <a:srgbClr val="292826"/>
                </a:solidFill>
                <a:latin typeface="Verdana" pitchFamily="34" charset="0"/>
                <a:cs typeface="Arial" pitchFamily="34" charset="0"/>
              </a:rPr>
              <a:t>-   Cambiarle pañales.</a:t>
            </a:r>
            <a:br>
              <a:rPr lang="es-CL" altLang="es-CL" sz="1000" dirty="0" smtClean="0">
                <a:solidFill>
                  <a:srgbClr val="292826"/>
                </a:solidFill>
                <a:latin typeface="Verdana" pitchFamily="34" charset="0"/>
                <a:cs typeface="Arial" pitchFamily="34" charset="0"/>
              </a:rPr>
            </a:br>
            <a:r>
              <a:rPr lang="es-CL" altLang="es-CL" sz="1000" dirty="0" smtClean="0">
                <a:solidFill>
                  <a:srgbClr val="292826"/>
                </a:solidFill>
                <a:latin typeface="Verdana" pitchFamily="34" charset="0"/>
                <a:cs typeface="Arial" pitchFamily="34" charset="0"/>
              </a:rPr>
              <a:t>-   Hacerle “botar chanchitos”.</a:t>
            </a:r>
            <a:br>
              <a:rPr lang="es-CL" altLang="es-CL" sz="1000" dirty="0" smtClean="0">
                <a:solidFill>
                  <a:srgbClr val="292826"/>
                </a:solidFill>
                <a:latin typeface="Verdana" pitchFamily="34" charset="0"/>
                <a:cs typeface="Arial" pitchFamily="34" charset="0"/>
              </a:rPr>
            </a:br>
            <a:r>
              <a:rPr lang="es-CL" altLang="es-CL" sz="1000" dirty="0" smtClean="0">
                <a:solidFill>
                  <a:srgbClr val="292826"/>
                </a:solidFill>
                <a:latin typeface="Verdana" pitchFamily="34" charset="0"/>
                <a:cs typeface="Arial" pitchFamily="34" charset="0"/>
              </a:rPr>
              <a:t>-    Acompañarle, arrullarle, hablarle.</a:t>
            </a:r>
            <a:br>
              <a:rPr lang="es-CL" altLang="es-CL" sz="1000" dirty="0" smtClean="0">
                <a:solidFill>
                  <a:srgbClr val="292826"/>
                </a:solidFill>
                <a:latin typeface="Verdana" pitchFamily="34" charset="0"/>
                <a:cs typeface="Arial" pitchFamily="34" charset="0"/>
              </a:rPr>
            </a:br>
            <a:r>
              <a:rPr lang="es-CL" altLang="es-CL" sz="1000" dirty="0" smtClean="0">
                <a:solidFill>
                  <a:srgbClr val="292826"/>
                </a:solidFill>
                <a:latin typeface="Verdana" pitchFamily="34" charset="0"/>
                <a:cs typeface="Arial" pitchFamily="34" charset="0"/>
              </a:rPr>
              <a:t>-    Entretener con tu cara, pasearle, mostrarle su ambiente, colores, un móvil o un juguete que llame su atención.</a:t>
            </a:r>
            <a:endParaRPr lang="es-CL" sz="1000" dirty="0" smtClean="0"/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es-CL" altLang="es-CL" sz="1100" b="1" dirty="0" smtClean="0">
              <a:solidFill>
                <a:srgbClr val="99CC00"/>
              </a:solidFill>
              <a:latin typeface="Verdana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es-CL" altLang="es-CL" sz="1100" b="1" dirty="0">
              <a:solidFill>
                <a:srgbClr val="99CC00"/>
              </a:solidFill>
              <a:latin typeface="Verdana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es-CL" altLang="es-CL" sz="1100" b="1" dirty="0" smtClean="0">
              <a:solidFill>
                <a:srgbClr val="99CC00"/>
              </a:solidFill>
              <a:latin typeface="Verdana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s-CL" altLang="es-CL" sz="1100" b="1" dirty="0" smtClean="0">
                <a:solidFill>
                  <a:srgbClr val="99CC00"/>
                </a:solidFill>
                <a:latin typeface="Verdana" pitchFamily="34" charset="0"/>
                <a:cs typeface="Arial" pitchFamily="34" charset="0"/>
              </a:rPr>
              <a:t>Si </a:t>
            </a:r>
            <a:r>
              <a:rPr lang="es-CL" altLang="es-CL" sz="1100" b="1" dirty="0">
                <a:solidFill>
                  <a:srgbClr val="99CC00"/>
                </a:solidFill>
                <a:latin typeface="Verdana" pitchFamily="34" charset="0"/>
                <a:cs typeface="Arial" pitchFamily="34" charset="0"/>
              </a:rPr>
              <a:t>continúa llorando, intenta estas acciones avanzando paso a paso</a:t>
            </a:r>
            <a:r>
              <a:rPr lang="es-CL" altLang="es-CL" sz="1100" b="1" dirty="0" smtClean="0">
                <a:solidFill>
                  <a:srgbClr val="99CC00"/>
                </a:solidFill>
                <a:latin typeface="Verdana" pitchFamily="34" charset="0"/>
                <a:cs typeface="Arial" pitchFamily="34" charset="0"/>
              </a:rPr>
              <a:t>: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es-CL" altLang="es-CL" sz="1100" dirty="0">
              <a:solidFill>
                <a:srgbClr val="292826"/>
              </a:solidFill>
              <a:latin typeface="Verdana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s-CL" altLang="es-CL" sz="1000" dirty="0" smtClean="0">
                <a:solidFill>
                  <a:srgbClr val="292826"/>
                </a:solidFill>
                <a:latin typeface="Verdana" pitchFamily="34" charset="0"/>
                <a:cs typeface="Arial" pitchFamily="34" charset="0"/>
              </a:rPr>
              <a:t> Acércate </a:t>
            </a:r>
            <a:r>
              <a:rPr lang="es-CL" altLang="es-CL" sz="1000" dirty="0">
                <a:solidFill>
                  <a:srgbClr val="292826"/>
                </a:solidFill>
                <a:latin typeface="Verdana" pitchFamily="34" charset="0"/>
                <a:cs typeface="Arial" pitchFamily="34" charset="0"/>
              </a:rPr>
              <a:t>y mírale atentamente a unos 25 </a:t>
            </a:r>
            <a:r>
              <a:rPr lang="es-CL" altLang="es-CL" sz="1000" dirty="0" err="1">
                <a:solidFill>
                  <a:srgbClr val="292826"/>
                </a:solidFill>
                <a:latin typeface="Verdana" pitchFamily="34" charset="0"/>
                <a:cs typeface="Arial" pitchFamily="34" charset="0"/>
              </a:rPr>
              <a:t>c</a:t>
            </a:r>
            <a:r>
              <a:rPr lang="es-CL" altLang="es-CL" sz="1000" dirty="0" err="1" smtClean="0">
                <a:solidFill>
                  <a:srgbClr val="292826"/>
                </a:solidFill>
                <a:latin typeface="Verdana" pitchFamily="34" charset="0"/>
                <a:cs typeface="Arial" pitchFamily="34" charset="0"/>
              </a:rPr>
              <a:t>ms</a:t>
            </a:r>
            <a:r>
              <a:rPr lang="es-CL" altLang="es-CL" sz="1000" dirty="0">
                <a:solidFill>
                  <a:srgbClr val="292826"/>
                </a:solidFill>
                <a:latin typeface="Verdana" pitchFamily="34" charset="0"/>
                <a:cs typeface="Arial" pitchFamily="34" charset="0"/>
              </a:rPr>
              <a:t>. cara a cara.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s-CL" altLang="es-CL" sz="1000" dirty="0" smtClean="0">
                <a:solidFill>
                  <a:srgbClr val="292826"/>
                </a:solidFill>
                <a:latin typeface="Verdana" pitchFamily="34" charset="0"/>
                <a:cs typeface="Arial" pitchFamily="34" charset="0"/>
              </a:rPr>
              <a:t> Háblale </a:t>
            </a:r>
            <a:r>
              <a:rPr lang="es-CL" altLang="es-CL" sz="1000" dirty="0">
                <a:solidFill>
                  <a:srgbClr val="292826"/>
                </a:solidFill>
                <a:latin typeface="Verdana" pitchFamily="34" charset="0"/>
                <a:cs typeface="Arial" pitchFamily="34" charset="0"/>
              </a:rPr>
              <a:t>con un tono paciente y tranquilo, dile lo que crees que siente.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s-CL" altLang="es-CL" sz="1000" dirty="0" smtClean="0">
                <a:solidFill>
                  <a:srgbClr val="292826"/>
                </a:solidFill>
                <a:latin typeface="Verdana" pitchFamily="34" charset="0"/>
                <a:cs typeface="Arial" pitchFamily="34" charset="0"/>
              </a:rPr>
              <a:t> Tócale</a:t>
            </a:r>
            <a:r>
              <a:rPr lang="es-CL" altLang="es-CL" sz="1000" dirty="0">
                <a:solidFill>
                  <a:srgbClr val="292826"/>
                </a:solidFill>
                <a:latin typeface="Verdana" pitchFamily="34" charset="0"/>
                <a:cs typeface="Arial" pitchFamily="34" charset="0"/>
              </a:rPr>
              <a:t>. Por ejemplo, pon tu mano sobre su pecho.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s-CL" altLang="es-CL" sz="1000" dirty="0" smtClean="0">
                <a:solidFill>
                  <a:srgbClr val="292826"/>
                </a:solidFill>
                <a:latin typeface="Verdana" pitchFamily="34" charset="0"/>
                <a:cs typeface="Arial" pitchFamily="34" charset="0"/>
              </a:rPr>
              <a:t> Contenle </a:t>
            </a:r>
            <a:r>
              <a:rPr lang="es-CL" altLang="es-CL" sz="1000" dirty="0">
                <a:solidFill>
                  <a:srgbClr val="292826"/>
                </a:solidFill>
                <a:latin typeface="Verdana" pitchFamily="34" charset="0"/>
                <a:cs typeface="Arial" pitchFamily="34" charset="0"/>
              </a:rPr>
              <a:t>flexionando sus brazos y piernas hacia su cuerpo y sostenlas con tu mano, a veces resulta envolverle con una manta.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s-CL" altLang="es-CL" sz="1000" dirty="0" smtClean="0">
                <a:solidFill>
                  <a:srgbClr val="292826"/>
                </a:solidFill>
                <a:latin typeface="Verdana" pitchFamily="34" charset="0"/>
                <a:cs typeface="Arial" pitchFamily="34" charset="0"/>
              </a:rPr>
              <a:t> Tómale </a:t>
            </a:r>
            <a:r>
              <a:rPr lang="es-CL" altLang="es-CL" sz="1000" dirty="0">
                <a:solidFill>
                  <a:srgbClr val="292826"/>
                </a:solidFill>
                <a:latin typeface="Verdana" pitchFamily="34" charset="0"/>
                <a:cs typeface="Arial" pitchFamily="34" charset="0"/>
              </a:rPr>
              <a:t>en brazos.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s-CL" altLang="es-CL" sz="1000" dirty="0" smtClean="0">
                <a:solidFill>
                  <a:srgbClr val="292826"/>
                </a:solidFill>
                <a:latin typeface="Verdana" pitchFamily="34" charset="0"/>
                <a:cs typeface="Arial" pitchFamily="34" charset="0"/>
              </a:rPr>
              <a:t> Mécele </a:t>
            </a:r>
            <a:r>
              <a:rPr lang="es-CL" altLang="es-CL" sz="1000" dirty="0">
                <a:solidFill>
                  <a:srgbClr val="292826"/>
                </a:solidFill>
                <a:latin typeface="Verdana" pitchFamily="34" charset="0"/>
                <a:cs typeface="Arial" pitchFamily="34" charset="0"/>
              </a:rPr>
              <a:t>suave y rítmicamente.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s-CL" altLang="es-CL" sz="1000" dirty="0" smtClean="0">
                <a:solidFill>
                  <a:srgbClr val="292826"/>
                </a:solidFill>
                <a:latin typeface="Verdana" pitchFamily="34" charset="0"/>
                <a:cs typeface="Arial" pitchFamily="34" charset="0"/>
              </a:rPr>
              <a:t> Ofrécele </a:t>
            </a:r>
            <a:r>
              <a:rPr lang="es-CL" altLang="es-CL" sz="1000" dirty="0">
                <a:solidFill>
                  <a:srgbClr val="292826"/>
                </a:solidFill>
                <a:latin typeface="Verdana" pitchFamily="34" charset="0"/>
                <a:cs typeface="Arial" pitchFamily="34" charset="0"/>
              </a:rPr>
              <a:t>de mamar.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s-CL" altLang="es-CL" sz="1000" dirty="0" smtClean="0">
                <a:solidFill>
                  <a:srgbClr val="292826"/>
                </a:solidFill>
                <a:latin typeface="Verdana" pitchFamily="34" charset="0"/>
                <a:cs typeface="Arial" pitchFamily="34" charset="0"/>
              </a:rPr>
              <a:t> Ofrécele </a:t>
            </a:r>
            <a:r>
              <a:rPr lang="es-CL" altLang="es-CL" sz="1000" dirty="0">
                <a:solidFill>
                  <a:srgbClr val="292826"/>
                </a:solidFill>
                <a:latin typeface="Verdana" pitchFamily="34" charset="0"/>
                <a:cs typeface="Arial" pitchFamily="34" charset="0"/>
              </a:rPr>
              <a:t>un chupete si usa</a:t>
            </a:r>
            <a:r>
              <a:rPr lang="es-CL" altLang="es-CL" sz="1000" dirty="0" smtClean="0">
                <a:solidFill>
                  <a:srgbClr val="292826"/>
                </a:solidFill>
                <a:latin typeface="Verdana" pitchFamily="34" charset="0"/>
                <a:cs typeface="Arial" pitchFamily="34" charset="0"/>
              </a:rPr>
              <a:t>.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es-CL" altLang="es-CL" sz="1100" dirty="0">
              <a:solidFill>
                <a:srgbClr val="292826"/>
              </a:solidFill>
              <a:latin typeface="Verdana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s-CL" altLang="es-CL" sz="1100" b="1" dirty="0">
                <a:solidFill>
                  <a:srgbClr val="292826"/>
                </a:solidFill>
                <a:latin typeface="Verdana" pitchFamily="34" charset="0"/>
                <a:cs typeface="Arial" pitchFamily="34" charset="0"/>
              </a:rPr>
              <a:t>Si te cuesta calmar a tu guagua, respira profundo, sal unos minutos de la pieza, dejándola en un lugar seguro, pide ayuda a otro adulto, mantén el control y nunca la </a:t>
            </a:r>
            <a:r>
              <a:rPr lang="es-CL" altLang="es-CL" sz="1100" b="1" dirty="0" smtClean="0">
                <a:solidFill>
                  <a:srgbClr val="292826"/>
                </a:solidFill>
                <a:latin typeface="Verdana" pitchFamily="34" charset="0"/>
                <a:cs typeface="Arial" pitchFamily="34" charset="0"/>
              </a:rPr>
              <a:t>zamarrees!!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es-CL" altLang="es-CL" sz="1100" b="1" dirty="0">
              <a:solidFill>
                <a:srgbClr val="292826"/>
              </a:solidFill>
              <a:latin typeface="Verdana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es-CL" altLang="es-CL" sz="1100" b="1" dirty="0" smtClean="0">
              <a:solidFill>
                <a:srgbClr val="292826"/>
              </a:solidFill>
              <a:latin typeface="Verdana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es-CL" altLang="es-CL" sz="1100" b="1" dirty="0">
              <a:solidFill>
                <a:srgbClr val="292826"/>
              </a:solidFill>
              <a:latin typeface="Verdana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es-CL" altLang="es-CL" sz="1100" b="1" dirty="0" smtClean="0">
              <a:solidFill>
                <a:srgbClr val="292826"/>
              </a:solidFill>
              <a:latin typeface="Verdana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es-CL" altLang="es-CL" sz="1100" b="1" dirty="0">
              <a:solidFill>
                <a:srgbClr val="292826"/>
              </a:solidFill>
              <a:latin typeface="Verdana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es-CL" altLang="es-CL" sz="1100" dirty="0">
              <a:solidFill>
                <a:srgbClr val="292826"/>
              </a:solidFill>
              <a:latin typeface="Verdana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es-CL" altLang="es-CL" sz="1100" dirty="0">
              <a:solidFill>
                <a:srgbClr val="008080"/>
              </a:solidFill>
              <a:latin typeface="Verdana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90037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Rectángulo"/>
          <p:cNvSpPr/>
          <p:nvPr/>
        </p:nvSpPr>
        <p:spPr>
          <a:xfrm>
            <a:off x="395536" y="404664"/>
            <a:ext cx="8496944" cy="44165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es-CL" altLang="es-CL" sz="1100" b="1" dirty="0" smtClean="0">
              <a:solidFill>
                <a:srgbClr val="292826"/>
              </a:solidFill>
              <a:latin typeface="Verdana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s-CL" altLang="es-CL" sz="1100" b="1" dirty="0" smtClean="0">
                <a:solidFill>
                  <a:srgbClr val="FF9900"/>
                </a:solidFill>
                <a:latin typeface="Verdana" pitchFamily="34" charset="0"/>
                <a:cs typeface="Arial" pitchFamily="34" charset="0"/>
              </a:rPr>
              <a:t>¿Qué me quiere decir mi hijo o hija?</a:t>
            </a:r>
            <a:endParaRPr lang="es-CL" altLang="es-CL" sz="1100" dirty="0" smtClean="0">
              <a:solidFill>
                <a:srgbClr val="292826"/>
              </a:solidFill>
              <a:latin typeface="Verdana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s-CL" altLang="es-CL" sz="1000" dirty="0" smtClean="0">
                <a:solidFill>
                  <a:srgbClr val="292826"/>
                </a:solidFill>
                <a:latin typeface="Verdana" pitchFamily="34" charset="0"/>
                <a:cs typeface="Arial" pitchFamily="34" charset="0"/>
              </a:rPr>
              <a:t>Los niños y niñas tienen la necesidad de comunicarse con el mundo que los rodea, especialmente con las personas que los cuidan desde que nacen.  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es-CL" altLang="es-CL" sz="1000" dirty="0" smtClean="0">
              <a:solidFill>
                <a:srgbClr val="292826"/>
              </a:solidFill>
              <a:latin typeface="Verdana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s-CL" altLang="es-CL" sz="1000" b="1" dirty="0" smtClean="0">
                <a:solidFill>
                  <a:srgbClr val="292826"/>
                </a:solidFill>
                <a:latin typeface="Verdana" pitchFamily="34" charset="0"/>
                <a:cs typeface="Arial" pitchFamily="34" charset="0"/>
              </a:rPr>
              <a:t>Aunque en un principio no pueden decir con palabras lo que necesitan, tienen la capacidad de comunicarse y lograr que respondan a sus necesidades.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es-CL" altLang="es-CL" sz="1000" dirty="0" smtClean="0">
              <a:solidFill>
                <a:srgbClr val="292826"/>
              </a:solidFill>
              <a:latin typeface="Verdana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s-CL" altLang="es-CL" sz="1000" dirty="0" smtClean="0">
                <a:solidFill>
                  <a:srgbClr val="292826"/>
                </a:solidFill>
                <a:latin typeface="Verdana" pitchFamily="34" charset="0"/>
                <a:cs typeface="Arial" pitchFamily="34" charset="0"/>
              </a:rPr>
              <a:t>Para lograr un </a:t>
            </a:r>
            <a:r>
              <a:rPr lang="es-CL" altLang="es-CL" sz="1000" b="1" dirty="0" smtClean="0">
                <a:solidFill>
                  <a:srgbClr val="292826"/>
                </a:solidFill>
                <a:latin typeface="Verdana" pitchFamily="34" charset="0"/>
                <a:cs typeface="Arial" pitchFamily="34" charset="0"/>
              </a:rPr>
              <a:t>vínculo afectivo </a:t>
            </a:r>
            <a:r>
              <a:rPr lang="es-CL" altLang="es-CL" sz="1000" dirty="0" smtClean="0">
                <a:solidFill>
                  <a:srgbClr val="292826"/>
                </a:solidFill>
                <a:latin typeface="Verdana" pitchFamily="34" charset="0"/>
                <a:cs typeface="Arial" pitchFamily="34" charset="0"/>
              </a:rPr>
              <a:t>con tu hijo o hija, es importante que puedas aprender a reconocer cómo se comunica contigo, con las demás personas y con su entorno.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s-CL" altLang="es-CL" sz="1000" dirty="0" smtClean="0">
                <a:solidFill>
                  <a:srgbClr val="292826"/>
                </a:solidFill>
                <a:latin typeface="Verdana" pitchFamily="34" charset="0"/>
                <a:cs typeface="Arial" pitchFamily="34" charset="0"/>
              </a:rPr>
              <a:t>A partir del nacimiento y a través del contacto permanente con tu hijo o hija, descubrirás sus características particulares, e irás aprendiendo a conocer sus necesidades y las cosas que 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s-CL" altLang="es-CL" sz="1000" dirty="0" smtClean="0">
                <a:solidFill>
                  <a:srgbClr val="292826"/>
                </a:solidFill>
                <a:latin typeface="Verdana" pitchFamily="34" charset="0"/>
                <a:cs typeface="Arial" pitchFamily="34" charset="0"/>
              </a:rPr>
              <a:t>hace para comunicarte lo que le pasa.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es-CL" altLang="es-CL" sz="1000" dirty="0" smtClean="0">
              <a:solidFill>
                <a:srgbClr val="292826"/>
              </a:solidFill>
              <a:latin typeface="Verdana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s-CL" altLang="es-CL" sz="1000" b="1" i="1" dirty="0" smtClean="0">
                <a:solidFill>
                  <a:srgbClr val="99CC00"/>
                </a:solidFill>
                <a:latin typeface="Verdana" pitchFamily="34" charset="0"/>
                <a:cs typeface="Arial" pitchFamily="34" charset="0"/>
              </a:rPr>
              <a:t>Recuerda</a:t>
            </a:r>
            <a:r>
              <a:rPr lang="es-CL" altLang="es-CL" sz="1000" i="1" dirty="0" smtClean="0">
                <a:solidFill>
                  <a:srgbClr val="99CC00"/>
                </a:solidFill>
                <a:latin typeface="Verdana" pitchFamily="34" charset="0"/>
                <a:cs typeface="Arial" pitchFamily="34" charset="0"/>
              </a:rPr>
              <a:t>:</a:t>
            </a:r>
            <a:r>
              <a:rPr lang="es-CL" altLang="es-CL" sz="1000" i="1" dirty="0" smtClean="0">
                <a:solidFill>
                  <a:srgbClr val="292826"/>
                </a:solidFill>
                <a:latin typeface="Verdana" pitchFamily="34" charset="0"/>
                <a:cs typeface="Arial" pitchFamily="34" charset="0"/>
              </a:rPr>
              <a:t> Nunca dejes llorar a una guagua sin consolarla.</a:t>
            </a:r>
            <a:endParaRPr lang="es-CL" altLang="es-CL" sz="1000" dirty="0" smtClean="0">
              <a:solidFill>
                <a:srgbClr val="292826"/>
              </a:solidFill>
              <a:latin typeface="Verdana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s-CL" altLang="es-CL" sz="1000" b="1" dirty="0" smtClean="0">
                <a:solidFill>
                  <a:srgbClr val="999999"/>
                </a:solidFill>
                <a:latin typeface="Verdana" pitchFamily="34" charset="0"/>
                <a:cs typeface="Arial" pitchFamily="34" charset="0"/>
              </a:rPr>
              <a:t>Si sigue llorando, está muy difícil de consolar y te sientes sobrepasado/a, pide ayuda a otra persona para que tú puedas reponerte un momento.</a:t>
            </a:r>
            <a:r>
              <a:rPr lang="es-CL" altLang="es-CL" sz="1000" dirty="0" smtClean="0">
                <a:solidFill>
                  <a:srgbClr val="292826"/>
                </a:solidFill>
                <a:latin typeface="Verdana" pitchFamily="34" charset="0"/>
                <a:cs typeface="Arial" pitchFamily="34" charset="0"/>
              </a:rPr>
              <a:t> </a:t>
            </a:r>
            <a:r>
              <a:rPr lang="es-CL" altLang="es-CL" sz="1000" b="1" dirty="0" smtClean="0">
                <a:solidFill>
                  <a:srgbClr val="FF9900"/>
                </a:solidFill>
                <a:latin typeface="Verdana" pitchFamily="34" charset="0"/>
                <a:cs typeface="Arial" pitchFamily="34" charset="0"/>
              </a:rPr>
              <a:t>Verifica señales de malestar o fiebre, si tienes dudas, consulta en tu centro de salud.</a:t>
            </a:r>
            <a:endParaRPr lang="es-CL" altLang="es-CL" sz="1000" dirty="0" smtClean="0">
              <a:solidFill>
                <a:srgbClr val="292826"/>
              </a:solidFill>
              <a:latin typeface="Verdana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es-CL" altLang="es-CL" sz="1100" b="1" dirty="0">
              <a:solidFill>
                <a:srgbClr val="292826"/>
              </a:solidFill>
              <a:latin typeface="Verdana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es-CL" altLang="es-CL" sz="1100" b="1" dirty="0" smtClean="0">
              <a:solidFill>
                <a:srgbClr val="292826"/>
              </a:solidFill>
              <a:latin typeface="Verdana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es-CL" altLang="es-CL" sz="1100" b="1" dirty="0" smtClean="0">
              <a:solidFill>
                <a:srgbClr val="292826"/>
              </a:solidFill>
              <a:latin typeface="Verdana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es-CL" altLang="es-CL" sz="1100" b="1" dirty="0">
              <a:solidFill>
                <a:srgbClr val="292826"/>
              </a:solidFill>
              <a:latin typeface="Verdana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s-CL" altLang="es-CL" sz="1100" b="1" dirty="0" smtClean="0">
                <a:solidFill>
                  <a:srgbClr val="292826"/>
                </a:solidFill>
                <a:latin typeface="Verdana" pitchFamily="34" charset="0"/>
                <a:cs typeface="Arial" pitchFamily="34" charset="0"/>
              </a:rPr>
              <a:t>Si </a:t>
            </a:r>
            <a:r>
              <a:rPr lang="es-CL" altLang="es-CL" sz="1100" b="1" dirty="0">
                <a:solidFill>
                  <a:srgbClr val="292826"/>
                </a:solidFill>
                <a:latin typeface="Verdana" pitchFamily="34" charset="0"/>
                <a:cs typeface="Arial" pitchFamily="34" charset="0"/>
              </a:rPr>
              <a:t>quieres conocer más sobre este tema:</a:t>
            </a:r>
            <a:endParaRPr lang="es-CL" altLang="es-CL" sz="1100" dirty="0">
              <a:solidFill>
                <a:srgbClr val="292826"/>
              </a:solidFill>
              <a:latin typeface="Verdana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s-CL" altLang="es-CL" sz="1100" b="1" dirty="0">
                <a:solidFill>
                  <a:srgbClr val="D54928"/>
                </a:solidFill>
                <a:latin typeface="Verdana" pitchFamily="34" charset="0"/>
                <a:cs typeface="Arial" pitchFamily="34" charset="0"/>
                <a:hlinkClick r:id="rId2"/>
              </a:rPr>
              <a:t>Mira</a:t>
            </a:r>
            <a:r>
              <a:rPr lang="es-CL" altLang="es-CL" sz="1100" b="1" dirty="0">
                <a:solidFill>
                  <a:srgbClr val="292826"/>
                </a:solidFill>
                <a:latin typeface="Verdana" pitchFamily="34" charset="0"/>
                <a:cs typeface="Arial" pitchFamily="34" charset="0"/>
              </a:rPr>
              <a:t>: Cápsula audiovisual  “Manejo respetuoso del Llanto”</a:t>
            </a:r>
            <a:br>
              <a:rPr lang="es-CL" altLang="es-CL" sz="1100" b="1" dirty="0">
                <a:solidFill>
                  <a:srgbClr val="292826"/>
                </a:solidFill>
                <a:latin typeface="Verdana" pitchFamily="34" charset="0"/>
                <a:cs typeface="Arial" pitchFamily="34" charset="0"/>
              </a:rPr>
            </a:br>
            <a:endParaRPr lang="es-CL" altLang="es-CL" sz="1100" dirty="0">
              <a:solidFill>
                <a:srgbClr val="292826"/>
              </a:solidFill>
              <a:latin typeface="Verdana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s-CL" altLang="es-CL" sz="1100" b="1" dirty="0">
                <a:solidFill>
                  <a:srgbClr val="D54928"/>
                </a:solidFill>
                <a:latin typeface="Verdana" pitchFamily="34" charset="0"/>
                <a:cs typeface="Arial" pitchFamily="34" charset="0"/>
                <a:hlinkClick r:id="rId3" tooltip="Manejo respetuoso del llanto"/>
              </a:rPr>
              <a:t>Leer</a:t>
            </a:r>
            <a:r>
              <a:rPr lang="es-CL" altLang="es-CL" sz="1100" b="1" dirty="0">
                <a:solidFill>
                  <a:srgbClr val="292826"/>
                </a:solidFill>
                <a:latin typeface="Verdana" pitchFamily="34" charset="0"/>
                <a:cs typeface="Arial" pitchFamily="34" charset="0"/>
              </a:rPr>
              <a:t>: “Manejo Respetuoso del Llanto”</a:t>
            </a:r>
            <a:endParaRPr lang="es-CL" altLang="es-CL" sz="1100" dirty="0">
              <a:solidFill>
                <a:srgbClr val="292826"/>
              </a:solidFill>
              <a:latin typeface="Verdana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s-CL" altLang="es-CL" sz="1100" b="1" dirty="0">
                <a:solidFill>
                  <a:srgbClr val="D54928"/>
                </a:solidFill>
                <a:latin typeface="Verdana" pitchFamily="34" charset="0"/>
                <a:cs typeface="Arial" pitchFamily="34" charset="0"/>
                <a:hlinkClick r:id="rId4" tooltip="Programa radial &quot;Creciendo Juntos&quot;: Manejo respetuoso del llanto."/>
              </a:rPr>
              <a:t>Escuchar</a:t>
            </a:r>
            <a:r>
              <a:rPr lang="es-CL" altLang="es-CL" sz="1100" b="1" dirty="0">
                <a:solidFill>
                  <a:srgbClr val="292826"/>
                </a:solidFill>
                <a:latin typeface="Verdana" pitchFamily="34" charset="0"/>
                <a:cs typeface="Arial" pitchFamily="34" charset="0"/>
              </a:rPr>
              <a:t>: Programa radial “Creciendo Juntos”: “Manejo Respetuoso del Llanto”. Dr. Carlos González.</a:t>
            </a:r>
            <a:endParaRPr lang="es-CL" altLang="es-CL" sz="16600" dirty="0">
              <a:solidFill>
                <a:srgbClr val="292826"/>
              </a:solidFill>
              <a:latin typeface="Verdana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2444550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</TotalTime>
  <Words>122</Words>
  <Application>Microsoft Office PowerPoint</Application>
  <PresentationFormat>Presentación en pantalla (4:3)</PresentationFormat>
  <Paragraphs>60</Paragraphs>
  <Slides>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4" baseType="lpstr">
      <vt:lpstr>Tema de Office</vt:lpstr>
      <vt:lpstr>Manejo del llanto </vt:lpstr>
      <vt:lpstr>Presentación de PowerPoint</vt:lpstr>
      <vt:lpstr>Presentación de PowerPoint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imorisc</dc:creator>
  <cp:lastModifiedBy>imorisc</cp:lastModifiedBy>
  <cp:revision>6</cp:revision>
  <dcterms:created xsi:type="dcterms:W3CDTF">2014-05-15T21:09:37Z</dcterms:created>
  <dcterms:modified xsi:type="dcterms:W3CDTF">2014-05-19T17:15:08Z</dcterms:modified>
</cp:coreProperties>
</file>