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8" r:id="rId4"/>
  </p:sldMasterIdLst>
  <p:notesMasterIdLst>
    <p:notesMasterId r:id="rId16"/>
  </p:notesMasterIdLst>
  <p:handoutMasterIdLst>
    <p:handoutMasterId r:id="rId17"/>
  </p:handoutMasterIdLst>
  <p:sldIdLst>
    <p:sldId id="256" r:id="rId5"/>
    <p:sldId id="303" r:id="rId6"/>
    <p:sldId id="268" r:id="rId7"/>
    <p:sldId id="270" r:id="rId8"/>
    <p:sldId id="305" r:id="rId9"/>
    <p:sldId id="283" r:id="rId10"/>
    <p:sldId id="300" r:id="rId11"/>
    <p:sldId id="302" r:id="rId12"/>
    <p:sldId id="307" r:id="rId13"/>
    <p:sldId id="308" r:id="rId14"/>
    <p:sldId id="298" r:id="rId15"/>
  </p:sldIdLst>
  <p:sldSz cx="9144000" cy="6858000" type="screen4x3"/>
  <p:notesSz cx="6953250" cy="11068050"/>
  <p:defaultTextStyle>
    <a:defPPr>
      <a:defRPr lang="es-E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-167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554038"/>
          </a:xfrm>
          <a:prstGeom prst="rect">
            <a:avLst/>
          </a:prstGeom>
        </p:spPr>
        <p:txBody>
          <a:bodyPr vert="horz" lIns="102971" tIns="51485" rIns="102971" bIns="51485" rtlCol="0"/>
          <a:lstStyle>
            <a:lvl1pPr algn="l">
              <a:defRPr sz="1400"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38588" y="0"/>
            <a:ext cx="3013075" cy="554038"/>
          </a:xfrm>
          <a:prstGeom prst="rect">
            <a:avLst/>
          </a:prstGeom>
        </p:spPr>
        <p:txBody>
          <a:bodyPr vert="horz" lIns="102971" tIns="51485" rIns="102971" bIns="51485" rtlCol="0"/>
          <a:lstStyle>
            <a:lvl1pPr algn="r">
              <a:defRPr sz="1400"/>
            </a:lvl1pPr>
          </a:lstStyle>
          <a:p>
            <a:pPr>
              <a:defRPr/>
            </a:pPr>
            <a:fld id="{401269F8-9C01-4CA4-ACEB-F3807689CF8E}" type="datetimeFigureOut">
              <a:rPr lang="es-CL"/>
              <a:pPr>
                <a:defRPr/>
              </a:pPr>
              <a:t>16-08-2016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10512425"/>
            <a:ext cx="3013075" cy="554038"/>
          </a:xfrm>
          <a:prstGeom prst="rect">
            <a:avLst/>
          </a:prstGeom>
        </p:spPr>
        <p:txBody>
          <a:bodyPr vert="horz" lIns="102971" tIns="51485" rIns="102971" bIns="51485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38588" y="10512425"/>
            <a:ext cx="3013075" cy="554038"/>
          </a:xfrm>
          <a:prstGeom prst="rect">
            <a:avLst/>
          </a:prstGeom>
        </p:spPr>
        <p:txBody>
          <a:bodyPr vert="horz" lIns="102971" tIns="51485" rIns="102971" bIns="51485" rtlCol="0" anchor="b"/>
          <a:lstStyle>
            <a:lvl1pPr algn="r">
              <a:defRPr sz="1400"/>
            </a:lvl1pPr>
          </a:lstStyle>
          <a:p>
            <a:pPr>
              <a:defRPr/>
            </a:pPr>
            <a:fld id="{AD85E2BD-6E63-4667-BBF8-BEB517BFE66F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5053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554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38588" y="0"/>
            <a:ext cx="3013075" cy="554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665CE27-3EAB-4872-A1C6-028F63FB39A0}" type="datetimeFigureOut">
              <a:rPr lang="es-CL"/>
              <a:pPr>
                <a:defRPr/>
              </a:pPr>
              <a:t>16-08-2016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830263"/>
            <a:ext cx="5530850" cy="4149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L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95325" y="5257800"/>
            <a:ext cx="5562600" cy="4979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L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10512425"/>
            <a:ext cx="3013075" cy="5540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38588" y="10512425"/>
            <a:ext cx="3013075" cy="5540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695C536-7904-442D-993C-CB9F048291CC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5617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3C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solidFill>
                <a:prstClr val="white"/>
              </a:solidFill>
            </a:endParaRPr>
          </a:p>
        </p:txBody>
      </p:sp>
      <p:pic>
        <p:nvPicPr>
          <p:cNvPr id="5" name="Imagen 7" descr="log pp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3762375"/>
            <a:ext cx="21844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8" descr="log ppt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0"/>
            <a:ext cx="2189163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C842D-5792-4B98-81CB-4CC9473BB1D2}" type="datetimeFigureOut">
              <a:rPr lang="es-CL"/>
              <a:pPr>
                <a:defRPr/>
              </a:pPr>
              <a:t>16-08-2016</a:t>
            </a:fld>
            <a:endParaRPr lang="es-CL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365E4-8D4D-47B8-858C-00B7F881BFE5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665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B70F9-6710-4D61-93AC-976F16145AE5}" type="datetimeFigureOut">
              <a:rPr lang="es-ES"/>
              <a:pPr>
                <a:defRPr/>
              </a:pPr>
              <a:t>16/08/2016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3F421-DFBB-48F7-99A4-A891A8B033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0845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024C9-CFA5-4B0F-9A48-E4FB9274B2C6}" type="datetimeFigureOut">
              <a:rPr lang="es-ES"/>
              <a:pPr>
                <a:defRPr/>
              </a:pPr>
              <a:t>16/08/2016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490A3-53E3-468D-9396-280FE78FA09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692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5" descr="log ppt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013" y="0"/>
            <a:ext cx="14827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7" descr="log ppt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013" y="6572250"/>
            <a:ext cx="14827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Gobierno de Chile - JUNJI</a:t>
            </a:r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A64A0-BED9-4126-90A0-893177FADB8B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350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F1E3F-23DF-45A4-8060-2A4EC5574A6F}" type="datetimeFigureOut">
              <a:rPr lang="es-ES"/>
              <a:pPr>
                <a:defRPr/>
              </a:pPr>
              <a:t>16/08/2016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CEA1D-81EA-45D6-BD25-B39F9FF60E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22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674A2-7675-461A-BF16-2DEB64DB2E9D}" type="datetimeFigureOut">
              <a:rPr lang="es-ES"/>
              <a:pPr>
                <a:defRPr/>
              </a:pPr>
              <a:t>16/08/2016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2DF90-BC25-4137-8D10-55880398C5C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1757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EF335-3206-4329-B2F5-11FEEE8A4569}" type="datetimeFigureOut">
              <a:rPr lang="es-ES"/>
              <a:pPr>
                <a:defRPr/>
              </a:pPr>
              <a:t>16/08/2016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D9901-5337-4C69-93B5-36BFD23D87D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862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5551D-C688-47A7-9B3D-30F270EABAF0}" type="datetimeFigureOut">
              <a:rPr lang="es-ES"/>
              <a:pPr>
                <a:defRPr/>
              </a:pPr>
              <a:t>16/08/2016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6AEEE-5319-40D3-B8AC-B63ECC16BE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0690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6D1C4-AC17-4B48-9A6C-304A66CCC642}" type="datetimeFigureOut">
              <a:rPr lang="es-ES"/>
              <a:pPr>
                <a:defRPr/>
              </a:pPr>
              <a:t>16/08/2016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270C5-94B4-40DD-8639-AC472AB2AC1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2229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1E10C-6CBF-4BEF-95EC-9C5D7D3D94F3}" type="datetimeFigureOut">
              <a:rPr lang="es-ES"/>
              <a:pPr>
                <a:defRPr/>
              </a:pPr>
              <a:t>16/08/2016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BEF77-F096-4043-AC41-022B26DD8C4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004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C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D899B-9519-4030-998A-EC1B88025ADA}" type="datetimeFigureOut">
              <a:rPr lang="es-ES"/>
              <a:pPr>
                <a:defRPr/>
              </a:pPr>
              <a:t>16/08/2016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D2081-F18B-435B-A9AA-A4E08227BA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3412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 smtClean="0"/>
              <a:t>Haga clic para modificar el estilo de título del patrón</a:t>
            </a:r>
            <a:endParaRPr lang="es-CL" altLang="es-CL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 smtClean="0"/>
              <a:t>Haga clic para modificar el estilo de texto del patrón</a:t>
            </a:r>
          </a:p>
          <a:p>
            <a:pPr lvl="1"/>
            <a:r>
              <a:rPr lang="es-ES" altLang="es-CL" smtClean="0"/>
              <a:t>Segundo nivel</a:t>
            </a:r>
          </a:p>
          <a:p>
            <a:pPr lvl="2"/>
            <a:r>
              <a:rPr lang="es-ES" altLang="es-CL" smtClean="0"/>
              <a:t>Tercer nivel</a:t>
            </a:r>
          </a:p>
          <a:p>
            <a:pPr lvl="3"/>
            <a:r>
              <a:rPr lang="es-ES" altLang="es-CL" smtClean="0"/>
              <a:t>Cuarto nivel</a:t>
            </a:r>
          </a:p>
          <a:p>
            <a:pPr lvl="4"/>
            <a:r>
              <a:rPr lang="es-ES" altLang="es-CL" smtClean="0"/>
              <a:t>Quinto nivel</a:t>
            </a:r>
            <a:endParaRPr lang="es-CL" altLang="es-CL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F55B11B-39FF-4E30-8B4C-2475E9F37B5A}" type="datetimeFigureOut">
              <a:rPr lang="es-ES"/>
              <a:pPr>
                <a:defRPr/>
              </a:pPr>
              <a:t>16/08/2016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ADA9B9-FDA6-48E0-8DFD-37C8349A26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ctrTitle"/>
          </p:nvPr>
        </p:nvSpPr>
        <p:spPr>
          <a:xfrm>
            <a:off x="1757363" y="1306080"/>
            <a:ext cx="7232650" cy="3419475"/>
          </a:xfrm>
        </p:spPr>
        <p:txBody>
          <a:bodyPr/>
          <a:lstStyle/>
          <a:p>
            <a:pPr eaLnBrk="1" hangingPunct="1"/>
            <a:r>
              <a:rPr lang="es-CL" altLang="es-CL" dirty="0" smtClean="0">
                <a:solidFill>
                  <a:schemeClr val="bg1"/>
                </a:solidFill>
              </a:rPr>
              <a:t> </a:t>
            </a:r>
            <a:r>
              <a:rPr lang="es-CL" altLang="es-CL" sz="3200" dirty="0" smtClean="0">
                <a:solidFill>
                  <a:schemeClr val="bg1"/>
                </a:solidFill>
              </a:rPr>
              <a:t/>
            </a:r>
            <a:br>
              <a:rPr lang="es-CL" altLang="es-CL" sz="3200" dirty="0" smtClean="0">
                <a:solidFill>
                  <a:schemeClr val="bg1"/>
                </a:solidFill>
              </a:rPr>
            </a:br>
            <a:r>
              <a:rPr lang="es-CL" altLang="es-CL" sz="3200" dirty="0" smtClean="0">
                <a:solidFill>
                  <a:schemeClr val="bg1"/>
                </a:solidFill>
              </a:rPr>
              <a:t/>
            </a:r>
            <a:br>
              <a:rPr lang="es-CL" altLang="es-CL" sz="3200" dirty="0" smtClean="0">
                <a:solidFill>
                  <a:schemeClr val="bg1"/>
                </a:solidFill>
              </a:rPr>
            </a:br>
            <a:r>
              <a:rPr lang="es-CL" altLang="es-CL" sz="3200" dirty="0">
                <a:solidFill>
                  <a:schemeClr val="bg1"/>
                </a:solidFill>
              </a:rPr>
              <a:t/>
            </a:r>
            <a:br>
              <a:rPr lang="es-CL" altLang="es-CL" sz="3200" dirty="0">
                <a:solidFill>
                  <a:schemeClr val="bg1"/>
                </a:solidFill>
              </a:rPr>
            </a:br>
            <a:r>
              <a:rPr lang="es-CL" altLang="es-CL" sz="3200" dirty="0" smtClean="0">
                <a:solidFill>
                  <a:schemeClr val="bg1"/>
                </a:solidFill>
              </a:rPr>
              <a:t>Orientaciones para la actualización o elaboración del reglamento interno de las unidades educativas en el marco del reconocimiento oficial</a:t>
            </a:r>
            <a:br>
              <a:rPr lang="es-CL" altLang="es-CL" sz="3200" dirty="0" smtClean="0">
                <a:solidFill>
                  <a:schemeClr val="bg1"/>
                </a:solidFill>
              </a:rPr>
            </a:br>
            <a:r>
              <a:rPr lang="es-CL" altLang="es-CL" sz="3200" dirty="0" smtClean="0">
                <a:solidFill>
                  <a:schemeClr val="bg1"/>
                </a:solidFill>
              </a:rPr>
              <a:t>2016</a:t>
            </a:r>
            <a:r>
              <a:rPr lang="es-CL" altLang="es-CL" sz="2400" dirty="0" smtClean="0">
                <a:solidFill>
                  <a:schemeClr val="bg1"/>
                </a:solidFill>
              </a:rPr>
              <a:t/>
            </a:r>
            <a:br>
              <a:rPr lang="es-CL" altLang="es-CL" sz="2400" dirty="0" smtClean="0">
                <a:solidFill>
                  <a:schemeClr val="bg1"/>
                </a:solidFill>
              </a:rPr>
            </a:br>
            <a:r>
              <a:rPr lang="es-CL" altLang="es-CL" sz="2400" dirty="0" smtClean="0">
                <a:solidFill>
                  <a:schemeClr val="bg1"/>
                </a:solidFill>
              </a:rPr>
              <a:t/>
            </a:r>
            <a:br>
              <a:rPr lang="es-CL" altLang="es-CL" sz="2400" dirty="0" smtClean="0">
                <a:solidFill>
                  <a:schemeClr val="bg1"/>
                </a:solidFill>
              </a:rPr>
            </a:br>
            <a:r>
              <a:rPr lang="es-CL" altLang="es-CL" sz="2400" dirty="0" smtClean="0">
                <a:solidFill>
                  <a:schemeClr val="bg1"/>
                </a:solidFill>
              </a:rPr>
              <a:t>			</a:t>
            </a:r>
            <a:br>
              <a:rPr lang="es-CL" altLang="es-CL" sz="2400" dirty="0" smtClean="0">
                <a:solidFill>
                  <a:schemeClr val="bg1"/>
                </a:solidFill>
              </a:rPr>
            </a:br>
            <a:r>
              <a:rPr lang="es-CL" altLang="es-CL" sz="2400" dirty="0" smtClean="0">
                <a:solidFill>
                  <a:schemeClr val="bg1"/>
                </a:solidFill>
              </a:rPr>
              <a:t>	</a:t>
            </a:r>
            <a:br>
              <a:rPr lang="es-CL" altLang="es-CL" sz="2400" dirty="0" smtClean="0">
                <a:solidFill>
                  <a:schemeClr val="bg1"/>
                </a:solidFill>
              </a:rPr>
            </a:br>
            <a:r>
              <a:rPr lang="es-CL" altLang="es-CL" sz="2400" dirty="0" smtClean="0">
                <a:solidFill>
                  <a:schemeClr val="bg1"/>
                </a:solidFill>
              </a:rPr>
              <a:t>	</a:t>
            </a:r>
            <a:r>
              <a:rPr lang="es-CL" altLang="es-CL" sz="2400" dirty="0" smtClean="0">
                <a:solidFill>
                  <a:schemeClr val="bg1"/>
                </a:solidFill>
              </a:rPr>
              <a:t>JUNTA NACIONAL DE JARDINES INFANTILES</a:t>
            </a:r>
            <a:r>
              <a:rPr lang="es-CL" altLang="es-CL" sz="2000" dirty="0" smtClean="0">
                <a:solidFill>
                  <a:schemeClr val="bg1"/>
                </a:solidFill>
              </a:rPr>
              <a:t/>
            </a:r>
            <a:br>
              <a:rPr lang="es-CL" altLang="es-CL" sz="2000" dirty="0" smtClean="0">
                <a:solidFill>
                  <a:schemeClr val="bg1"/>
                </a:solidFill>
              </a:rPr>
            </a:br>
            <a:endParaRPr lang="es-CL" altLang="es-CL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735095" y="189614"/>
            <a:ext cx="7646987" cy="91479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3600" dirty="0">
                <a:solidFill>
                  <a:srgbClr val="003CAA"/>
                </a:solidFill>
              </a:rPr>
              <a:t>CONTENIDOS RELEVANTES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333706"/>
              </p:ext>
            </p:extLst>
          </p:nvPr>
        </p:nvGraphicFramePr>
        <p:xfrm>
          <a:off x="735095" y="1365663"/>
          <a:ext cx="7529430" cy="49211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29430"/>
              </a:tblGrid>
              <a:tr h="671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800" b="1" dirty="0" smtClean="0">
                          <a:effectLst/>
                        </a:rPr>
                        <a:t>III.- HIGIENE Y SEGURIDAD: </a:t>
                      </a:r>
                      <a:r>
                        <a:rPr lang="es-CL" sz="1800" b="0" dirty="0" smtClean="0">
                          <a:effectLst/>
                        </a:rPr>
                        <a:t>Es relevante</a:t>
                      </a:r>
                      <a:r>
                        <a:rPr lang="es-CL" sz="1800" b="0" baseline="0" dirty="0" smtClean="0">
                          <a:effectLst/>
                        </a:rPr>
                        <a:t> que la C. E. conozca las definiciones de higiene y seguridad vinculantes a JUNJI y también la normativa que debe atenderse al momento de velar por la higiene y seguridad en el jardín. CPHS</a:t>
                      </a:r>
                      <a:endParaRPr lang="es-CL" sz="1800" b="1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  <a:tr h="8704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COMISIÓN DE INVESTIGACIÓN: </a:t>
                      </a:r>
                      <a:r>
                        <a:rPr lang="es-CL" sz="18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Contar con actas actualizadas del año de los accidentes de las funcionarias/os en caso de existir accidentes en el establecimiento.</a:t>
                      </a:r>
                      <a:endParaRPr lang="es-CL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  <a:tr h="6056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effectLst/>
                        </a:rPr>
                        <a:t>COMISIÓN DE DIFUSIÓN Y CAPACITACIÓN: </a:t>
                      </a:r>
                      <a:r>
                        <a:rPr lang="es-ES_tradnl" sz="1800" b="0" dirty="0" smtClean="0">
                          <a:effectLst/>
                        </a:rPr>
                        <a:t>Promueve y difunde las capacitaciones a los funcionarios JUNJI</a:t>
                      </a:r>
                      <a:endParaRPr lang="es-CL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  <a:tr h="7006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r>
                        <a:rPr lang="es-ES" sz="1800" dirty="0" smtClean="0">
                          <a:effectLst/>
                        </a:rPr>
                        <a:t>ASPECTOS RELACIONADOS CON LAS CONDICIONES MINIMAS DE SEGURIDAD: </a:t>
                      </a:r>
                      <a:r>
                        <a:rPr lang="es-ES" sz="1800" b="0" dirty="0" smtClean="0">
                          <a:effectLst/>
                        </a:rPr>
                        <a:t>Para resguardar la integridad física de niñas/os y funcionarias/os</a:t>
                      </a:r>
                      <a:endParaRPr lang="es-CL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  <a:tr h="641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8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PLANES DE EMERGENCIA: </a:t>
                      </a:r>
                      <a:r>
                        <a:rPr lang="es-CL" sz="18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Elaborado</a:t>
                      </a:r>
                      <a:r>
                        <a:rPr lang="es-CL" sz="1800" b="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a partir del formato tipo enviado por el prevencionista </a:t>
                      </a:r>
                      <a:endParaRPr lang="es-CL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  <a:tr h="6412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8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PREVENCION DE RIESGOS LABORALES: </a:t>
                      </a:r>
                      <a:r>
                        <a:rPr lang="es-CL" sz="18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Fomentar la cultura Preventiva, reduciendo los accidentes y enfermedades profesionales, controlando los riesgos</a:t>
                      </a:r>
                      <a:r>
                        <a:rPr lang="es-CL" sz="1800" b="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en los puestos de trabajo, resguardando el bienestar de todos los funcionarios.</a:t>
                      </a:r>
                      <a:endParaRPr lang="es-CL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29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850" y="261938"/>
            <a:ext cx="7642225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3200" b="1" kern="0" dirty="0" smtClean="0">
                <a:solidFill>
                  <a:schemeClr val="accent6">
                    <a:lumMod val="75000"/>
                  </a:schemeClr>
                </a:solidFill>
                <a:latin typeface="Bradley Hand ITC" pitchFamily="66" charset="0"/>
              </a:rPr>
              <a:t>TRABAJEMOS UNIDOS </a:t>
            </a:r>
            <a:br>
              <a:rPr lang="es-MX" sz="3200" b="1" kern="0" dirty="0" smtClean="0">
                <a:solidFill>
                  <a:schemeClr val="accent6">
                    <a:lumMod val="75000"/>
                  </a:schemeClr>
                </a:solidFill>
                <a:latin typeface="Bradley Hand ITC" pitchFamily="66" charset="0"/>
              </a:rPr>
            </a:br>
            <a:r>
              <a:rPr lang="es-MX" sz="3200" b="1" kern="0" dirty="0" smtClean="0">
                <a:solidFill>
                  <a:schemeClr val="accent6">
                    <a:lumMod val="75000"/>
                  </a:schemeClr>
                </a:solidFill>
                <a:latin typeface="Bradley Hand ITC" pitchFamily="66" charset="0"/>
              </a:rPr>
              <a:t>POR UNA EDUCACION DE CALIDAD</a:t>
            </a:r>
            <a:endParaRPr lang="es-CL" sz="3200" b="1" dirty="0">
              <a:solidFill>
                <a:schemeClr val="accent6">
                  <a:lumMod val="75000"/>
                </a:schemeClr>
              </a:solidFill>
              <a:latin typeface="Bradley Hand ITC" pitchFamily="66" charset="0"/>
            </a:endParaRPr>
          </a:p>
        </p:txBody>
      </p:sp>
      <p:pic>
        <p:nvPicPr>
          <p:cNvPr id="14339" name="Picture 4" descr="mafalda-y-los-ninos-2976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1423988"/>
            <a:ext cx="5284788" cy="3649662"/>
          </a:xfrm>
          <a:noFill/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7EED96-4E34-4282-B37A-424DEA738077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0485" name="6 Rectángulo"/>
          <p:cNvSpPr>
            <a:spLocks noChangeArrowheads="1"/>
          </p:cNvSpPr>
          <p:nvPr/>
        </p:nvSpPr>
        <p:spPr bwMode="auto">
          <a:xfrm>
            <a:off x="1692275" y="5591175"/>
            <a:ext cx="5722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s-ES_tradnl" sz="2800" b="1" dirty="0">
                <a:solidFill>
                  <a:schemeClr val="accent6">
                    <a:lumMod val="75000"/>
                  </a:schemeClr>
                </a:solidFill>
              </a:rPr>
              <a:t>¡¡¡¡MUCHAS  GRACIAS!!!!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CuadroTexto 31"/>
          <p:cNvSpPr txBox="1">
            <a:spLocks noChangeArrowheads="1"/>
          </p:cNvSpPr>
          <p:nvPr/>
        </p:nvSpPr>
        <p:spPr bwMode="auto">
          <a:xfrm rot="20115312">
            <a:off x="687345" y="1231498"/>
            <a:ext cx="2174204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L" altLang="es-CL" sz="2400" dirty="0" smtClean="0">
                <a:solidFill>
                  <a:srgbClr val="003CAA"/>
                </a:solidFill>
              </a:rPr>
              <a:t>INTRODUCCIÓN</a:t>
            </a:r>
            <a:endParaRPr lang="es-CL" altLang="es-CL" sz="1800" dirty="0">
              <a:solidFill>
                <a:srgbClr val="003CAA"/>
              </a:solidFill>
            </a:endParaRPr>
          </a:p>
        </p:txBody>
      </p:sp>
      <p:sp>
        <p:nvSpPr>
          <p:cNvPr id="2" name="1 Pentágono"/>
          <p:cNvSpPr/>
          <p:nvPr/>
        </p:nvSpPr>
        <p:spPr>
          <a:xfrm>
            <a:off x="1033153" y="2339438"/>
            <a:ext cx="7742712" cy="282632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L" dirty="0" smtClean="0"/>
              <a:t>TODOS LOS JARDINES </a:t>
            </a:r>
            <a:r>
              <a:rPr lang="es-CL" dirty="0" smtClean="0"/>
              <a:t>INFANTILES </a:t>
            </a:r>
            <a:r>
              <a:rPr lang="es-CL" dirty="0" smtClean="0"/>
              <a:t>DEBERAN CONTAR CON UN RECONOCIMIENTO OFICIAL QUE OTORGUE LA CALIDAD DE ESTABLECIMIENTOS EDUCACIONALES:</a:t>
            </a:r>
          </a:p>
          <a:p>
            <a:pPr marL="285750" indent="-285750" algn="just">
              <a:buFontTx/>
              <a:buChar char="-"/>
            </a:pPr>
            <a:r>
              <a:rPr lang="es-CL" dirty="0" smtClean="0"/>
              <a:t>NORMATIVAS DE INFRAESTRUCTURA</a:t>
            </a:r>
          </a:p>
          <a:p>
            <a:pPr marL="285750" indent="-285750" algn="just">
              <a:buFontTx/>
              <a:buChar char="-"/>
            </a:pPr>
            <a:r>
              <a:rPr lang="es-CL" dirty="0" smtClean="0"/>
              <a:t>COEFICIENTES TÉCNICOS</a:t>
            </a:r>
          </a:p>
          <a:p>
            <a:pPr marL="285750" indent="-285750" algn="just">
              <a:buFontTx/>
              <a:buChar char="-"/>
            </a:pPr>
            <a:r>
              <a:rPr lang="es-CL" dirty="0" smtClean="0"/>
              <a:t>MATERIAL DIDÁCTICO, PROYECTO EDUCATIVO</a:t>
            </a:r>
          </a:p>
          <a:p>
            <a:pPr marL="285750" indent="-285750" algn="just">
              <a:buFontTx/>
              <a:buChar char="-"/>
            </a:pPr>
            <a:r>
              <a:rPr lang="es-CL" dirty="0" smtClean="0"/>
              <a:t>REGLAMENTO INTERNO, OTROS.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Elipse"/>
          <p:cNvSpPr/>
          <p:nvPr/>
        </p:nvSpPr>
        <p:spPr>
          <a:xfrm>
            <a:off x="1423194" y="1603375"/>
            <a:ext cx="5963257" cy="20898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b="1" dirty="0">
                <a:solidFill>
                  <a:srgbClr val="FFFF00"/>
                </a:solidFill>
              </a:rPr>
              <a:t>Objetivo: </a:t>
            </a:r>
            <a:r>
              <a:rPr lang="es-CL" b="1" dirty="0" smtClean="0">
                <a:solidFill>
                  <a:srgbClr val="FFFF00"/>
                </a:solidFill>
              </a:rPr>
              <a:t>Entregar información y orientaciones para actualizar el existente y/o guiar su proceso de elaboración; contextualizando el contenido de acuerdo a las particularidades de  cada establecimiento</a:t>
            </a:r>
            <a:endParaRPr lang="es-CL" b="1" dirty="0">
              <a:solidFill>
                <a:srgbClr val="FFFF00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2647950" y="371475"/>
            <a:ext cx="3384550" cy="5873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b="1" dirty="0" smtClean="0"/>
              <a:t>REGLAMENTO INTERNO</a:t>
            </a:r>
            <a:endParaRPr lang="es-CL" b="1" dirty="0"/>
          </a:p>
        </p:txBody>
      </p:sp>
      <p:sp>
        <p:nvSpPr>
          <p:cNvPr id="23" name="22 Rectángulo"/>
          <p:cNvSpPr/>
          <p:nvPr/>
        </p:nvSpPr>
        <p:spPr>
          <a:xfrm>
            <a:off x="377825" y="4098925"/>
            <a:ext cx="2090738" cy="7810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b="1" dirty="0" smtClean="0"/>
              <a:t>ANTECEDENTES </a:t>
            </a:r>
            <a:endParaRPr lang="es-CL" b="1" dirty="0"/>
          </a:p>
        </p:txBody>
      </p:sp>
      <p:sp>
        <p:nvSpPr>
          <p:cNvPr id="29" name="28 Rectángulo"/>
          <p:cNvSpPr/>
          <p:nvPr/>
        </p:nvSpPr>
        <p:spPr>
          <a:xfrm>
            <a:off x="3228975" y="4040188"/>
            <a:ext cx="5332413" cy="25981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CL" dirty="0" smtClean="0"/>
              <a:t>El sistema educativo se construye sobre la base de los derechos garantizados en la Constitución y los tratados internacionales ratificados por Chile y se encuentran vigentes, entre ellos la Convención de Derechos del Niño/a</a:t>
            </a:r>
            <a:endParaRPr lang="es-CL" dirty="0"/>
          </a:p>
        </p:txBody>
      </p:sp>
      <p:sp>
        <p:nvSpPr>
          <p:cNvPr id="5" name="4 Flecha abajo"/>
          <p:cNvSpPr/>
          <p:nvPr/>
        </p:nvSpPr>
        <p:spPr>
          <a:xfrm>
            <a:off x="4121150" y="1133475"/>
            <a:ext cx="331788" cy="368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7" name="6 Flecha derecha"/>
          <p:cNvSpPr/>
          <p:nvPr/>
        </p:nvSpPr>
        <p:spPr>
          <a:xfrm>
            <a:off x="2647950" y="4378325"/>
            <a:ext cx="450850" cy="2238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>
          <a:xfrm>
            <a:off x="327025" y="141597"/>
            <a:ext cx="8164513" cy="720725"/>
          </a:xfrm>
        </p:spPr>
        <p:txBody>
          <a:bodyPr/>
          <a:lstStyle/>
          <a:p>
            <a:pPr eaLnBrk="1" hangingPunct="1"/>
            <a:r>
              <a:rPr lang="es-CL" altLang="es-CL" sz="2800" dirty="0" smtClean="0">
                <a:solidFill>
                  <a:srgbClr val="003CAA"/>
                </a:solidFill>
                <a:latin typeface="Verdana" pitchFamily="34" charset="0"/>
                <a:ea typeface="ヒラギノ角ゴ Pro W3"/>
                <a:cs typeface="Verdana" pitchFamily="34" charset="0"/>
              </a:rPr>
              <a:t>¿QUÉ DICE LA LEY 20.832? </a:t>
            </a:r>
            <a:endParaRPr lang="es-CL" altLang="es-CL" sz="3200" dirty="0" smtClean="0">
              <a:solidFill>
                <a:srgbClr val="003CAA"/>
              </a:solidFill>
              <a:latin typeface="Verdana" pitchFamily="34" charset="0"/>
              <a:ea typeface="ヒラギノ角ゴ Pro W3"/>
              <a:cs typeface="Verdana" pitchFamily="34" charset="0"/>
            </a:endParaRPr>
          </a:p>
        </p:txBody>
      </p:sp>
      <p:sp>
        <p:nvSpPr>
          <p:cNvPr id="7171" name="2 Marcador de contenido"/>
          <p:cNvSpPr>
            <a:spLocks noGrp="1"/>
          </p:cNvSpPr>
          <p:nvPr>
            <p:ph sz="half" idx="1"/>
          </p:nvPr>
        </p:nvSpPr>
        <p:spPr>
          <a:xfrm>
            <a:off x="327025" y="955675"/>
            <a:ext cx="8277225" cy="5400675"/>
          </a:xfrm>
        </p:spPr>
        <p:txBody>
          <a:bodyPr/>
          <a:lstStyle/>
          <a:p>
            <a:pPr marL="0" indent="0" algn="just" eaLnBrk="1" hangingPunct="1">
              <a:buFont typeface="Arial" pitchFamily="34" charset="0"/>
              <a:buNone/>
            </a:pPr>
            <a:endParaRPr lang="es-CL" altLang="es-CL" sz="1800" smtClean="0">
              <a:ea typeface="ヒラギノ角ゴ Pro W3"/>
              <a:cs typeface="ヒラギノ角ゴ Pro W3"/>
            </a:endParaRPr>
          </a:p>
          <a:p>
            <a:pPr marL="0" indent="0" algn="just" eaLnBrk="1" hangingPunct="1">
              <a:buFont typeface="Arial" pitchFamily="34" charset="0"/>
              <a:buNone/>
            </a:pPr>
            <a:endParaRPr lang="es-CL" altLang="es-CL" sz="1600" smtClean="0">
              <a:ea typeface="ヒラギノ角ゴ Pro W3"/>
              <a:cs typeface="ヒラギノ角ゴ Pro W3"/>
            </a:endParaRPr>
          </a:p>
          <a:p>
            <a:pPr marL="0" indent="0" algn="just" eaLnBrk="1" hangingPunct="1">
              <a:buFont typeface="Arial" pitchFamily="34" charset="0"/>
              <a:buNone/>
            </a:pPr>
            <a:endParaRPr lang="es-CL" altLang="es-CL" sz="1800" smtClean="0">
              <a:ea typeface="ヒラギノ角ゴ Pro W3"/>
              <a:cs typeface="ヒラギノ角ゴ Pro W3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E40BE4-55F1-40F1-A334-AD14246F64B6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" name="1 Rectángulo"/>
          <p:cNvSpPr/>
          <p:nvPr/>
        </p:nvSpPr>
        <p:spPr>
          <a:xfrm>
            <a:off x="1092200" y="955676"/>
            <a:ext cx="6365875" cy="1490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ES_tradnl" sz="2000" dirty="0" smtClean="0">
                <a:solidFill>
                  <a:srgbClr val="FFFF00"/>
                </a:solidFill>
              </a:rPr>
              <a:t>Artículo 3°, 5)</a:t>
            </a:r>
          </a:p>
          <a:p>
            <a:pPr algn="just">
              <a:defRPr/>
            </a:pPr>
            <a:r>
              <a:rPr lang="es-ES_tradnl" sz="2000" dirty="0" smtClean="0">
                <a:solidFill>
                  <a:srgbClr val="FFFF00"/>
                </a:solidFill>
              </a:rPr>
              <a:t>Contar con un reglamento interno que regule las relaciones entre el establecimiento de educación parvularia y los distintos actores de la comunidad educativa y aplicarlo…</a:t>
            </a:r>
            <a:endParaRPr lang="es-CL" sz="2000" dirty="0">
              <a:solidFill>
                <a:srgbClr val="FFFF00"/>
              </a:solidFill>
            </a:endParaRPr>
          </a:p>
        </p:txBody>
      </p:sp>
      <p:sp>
        <p:nvSpPr>
          <p:cNvPr id="3" name="2 Elipse"/>
          <p:cNvSpPr/>
          <p:nvPr/>
        </p:nvSpPr>
        <p:spPr>
          <a:xfrm>
            <a:off x="327025" y="3919538"/>
            <a:ext cx="2019300" cy="819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2000" dirty="0" smtClean="0"/>
              <a:t>Debe contener</a:t>
            </a:r>
            <a:endParaRPr lang="es-CL" sz="2000" dirty="0"/>
          </a:p>
        </p:txBody>
      </p:sp>
      <p:sp>
        <p:nvSpPr>
          <p:cNvPr id="4" name="3 Flecha derecha"/>
          <p:cNvSpPr/>
          <p:nvPr/>
        </p:nvSpPr>
        <p:spPr>
          <a:xfrm>
            <a:off x="2553195" y="4200525"/>
            <a:ext cx="843849" cy="255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3526971" y="2838203"/>
            <a:ext cx="5159829" cy="3518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>
              <a:buFontTx/>
              <a:buAutoNum type="arabicPeriod"/>
              <a:defRPr/>
            </a:pPr>
            <a:r>
              <a:rPr lang="es-ES_tradnl" dirty="0" smtClean="0"/>
              <a:t>Promoción de los Derechos del Niño/a</a:t>
            </a:r>
            <a:endParaRPr lang="es-ES_tradnl" dirty="0"/>
          </a:p>
          <a:p>
            <a:pPr marL="342900" indent="-342900" algn="just">
              <a:buFontTx/>
              <a:buAutoNum type="arabicPeriod"/>
              <a:defRPr/>
            </a:pPr>
            <a:r>
              <a:rPr lang="es-ES_tradnl" dirty="0" smtClean="0"/>
              <a:t>Orientaciones pedagógicas y protocolos de prevención y actuación ante conductas que constituyan falta a su seguridad y a la buena convivencia (as, mi)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es-CL" dirty="0" smtClean="0"/>
              <a:t>Cómo </a:t>
            </a:r>
            <a:r>
              <a:rPr lang="es-CL" dirty="0"/>
              <a:t>se establece la interacción y el vínculo entre personas pertenecientes a la C.E.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es-ES_tradnl" dirty="0" smtClean="0"/>
              <a:t>Medidas orientadas a garantizar la higiene y seguridad del establecimiento.</a:t>
            </a:r>
            <a:endParaRPr lang="es-ES_tradnl" dirty="0"/>
          </a:p>
          <a:p>
            <a:pPr algn="ctr">
              <a:defRPr/>
            </a:pP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617536" y="379414"/>
            <a:ext cx="7646987" cy="86749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3600" dirty="0" smtClean="0">
                <a:solidFill>
                  <a:srgbClr val="003CAA"/>
                </a:solidFill>
              </a:rPr>
              <a:t>POLÍTICAS Y PROTOCOLOS JUNJI</a:t>
            </a:r>
            <a:endParaRPr lang="es-CL" sz="3600" dirty="0">
              <a:solidFill>
                <a:srgbClr val="003CAA"/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907042"/>
              </p:ext>
            </p:extLst>
          </p:nvPr>
        </p:nvGraphicFramePr>
        <p:xfrm>
          <a:off x="1092200" y="1730375"/>
          <a:ext cx="7030522" cy="4301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30522"/>
              </a:tblGrid>
              <a:tr h="6209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18160" algn="l"/>
                        </a:tabLst>
                      </a:pPr>
                      <a:r>
                        <a:rPr lang="es-CL" sz="1200" dirty="0" smtClean="0">
                          <a:effectLst/>
                        </a:rPr>
                        <a:t> </a:t>
                      </a:r>
                      <a:r>
                        <a:rPr lang="es-CL" sz="2400" b="0" dirty="0" smtClean="0">
                          <a:effectLst/>
                        </a:rPr>
                        <a:t>POLITICA DE BUEN TRATO</a:t>
                      </a:r>
                      <a:endParaRPr lang="es-CL" sz="24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/>
                </a:tc>
              </a:tr>
              <a:tr h="7006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2400" b="0" dirty="0" smtClean="0">
                          <a:effectLst/>
                        </a:rPr>
                        <a:t>POLITICA DE FAMILIA</a:t>
                      </a:r>
                      <a:endParaRPr lang="es-CL" sz="2400" b="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/>
                </a:tc>
              </a:tr>
              <a:tr h="7125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2400" b="0" dirty="0" smtClean="0">
                          <a:effectLst/>
                        </a:rPr>
                        <a:t>REFERENTE CURRICULAR</a:t>
                      </a:r>
                      <a:endParaRPr lang="es-CL" sz="2400" b="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/>
                </a:tc>
              </a:tr>
              <a:tr h="11338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2400" b="0" dirty="0" smtClean="0">
                          <a:effectLst/>
                        </a:rPr>
                        <a:t>PROTOCOLO</a:t>
                      </a:r>
                      <a:r>
                        <a:rPr lang="es-CL" sz="2400" b="0" baseline="0" dirty="0" smtClean="0">
                          <a:effectLst/>
                        </a:rPr>
                        <a:t> DE DETECCIÓN E INTERVENCIÓN EN SITUACIONES DE MALTRATO INFANTIL</a:t>
                      </a:r>
                      <a:endParaRPr lang="es-CL" sz="2400" b="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/>
                </a:tc>
              </a:tr>
              <a:tr h="1133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47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0AA96-3C67-4767-8FD2-F303A8A34DA0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" name="1 Rectángulo"/>
          <p:cNvSpPr/>
          <p:nvPr/>
        </p:nvSpPr>
        <p:spPr>
          <a:xfrm>
            <a:off x="522288" y="1282536"/>
            <a:ext cx="7849816" cy="16387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ES_tradnl" sz="2000" dirty="0" smtClean="0">
                <a:solidFill>
                  <a:schemeClr val="tx1"/>
                </a:solidFill>
              </a:rPr>
              <a:t>Potencialidad que tienen las personas para vivir con otros, en un marco de respeto mutuo y de solidaridad recíproca</a:t>
            </a:r>
          </a:p>
          <a:p>
            <a:pPr algn="just">
              <a:defRPr/>
            </a:pPr>
            <a:r>
              <a:rPr lang="es-ES_tradnl" sz="2000" b="1" dirty="0" smtClean="0">
                <a:solidFill>
                  <a:schemeClr val="tx1"/>
                </a:solidFill>
              </a:rPr>
              <a:t>“Relaciones de convivencia”: </a:t>
            </a:r>
            <a:r>
              <a:rPr lang="es-ES_tradnl" sz="2000" dirty="0" smtClean="0">
                <a:solidFill>
                  <a:schemeClr val="tx1"/>
                </a:solidFill>
              </a:rPr>
              <a:t>cómo se establece la interacción y el vínculo entre personas pertenecientes a la C.E.</a:t>
            </a:r>
            <a:endParaRPr lang="es-CL" sz="2000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22288" y="3467594"/>
            <a:ext cx="7849816" cy="25056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CL" sz="2000" dirty="0" smtClean="0">
                <a:solidFill>
                  <a:schemeClr val="tx1"/>
                </a:solidFill>
              </a:rPr>
              <a:t>La convivencia democrática y una cultura de paz se debe constituir en un aprendizaje intencionado desde la práctica pedagógica dentro y fuera del aula; para su logro es necesario desarrollar valores, actitudes, habilidades socioemocionales y éticas, que sustenten una convivencia social donde todos participan, comparten y se desarrollan plenamente, respetando y reconociendo la diversidad de cada integrante (INCLUSIÓN)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623702" y="201883"/>
            <a:ext cx="7646987" cy="90252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3600" dirty="0" smtClean="0">
                <a:solidFill>
                  <a:srgbClr val="003CAA"/>
                </a:solidFill>
              </a:rPr>
              <a:t>CONVIVENCIA</a:t>
            </a:r>
            <a:endParaRPr lang="es-CL" sz="3600" dirty="0">
              <a:solidFill>
                <a:srgbClr val="003CA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617538" y="379413"/>
            <a:ext cx="7646987" cy="91499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3600" dirty="0" smtClean="0">
                <a:solidFill>
                  <a:srgbClr val="003CAA"/>
                </a:solidFill>
              </a:rPr>
              <a:t>MEDIDAS DE HIGIENE Y SEGURIDAD</a:t>
            </a:r>
            <a:endParaRPr lang="es-CL" sz="3600" dirty="0">
              <a:solidFill>
                <a:srgbClr val="003CAA"/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09623"/>
              </p:ext>
            </p:extLst>
          </p:nvPr>
        </p:nvGraphicFramePr>
        <p:xfrm>
          <a:off x="878268" y="1923803"/>
          <a:ext cx="7125525" cy="37169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25525"/>
              </a:tblGrid>
              <a:tr h="21106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18160" algn="l"/>
                        </a:tabLst>
                      </a:pPr>
                      <a:r>
                        <a:rPr lang="es-CL" sz="20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Condiciones mínimas de seguridad que resguarden la integridad física de niñas/os: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18160" algn="l"/>
                        </a:tabLst>
                        <a:defRPr/>
                      </a:pPr>
                      <a:r>
                        <a:rPr lang="es-CL" sz="1600" b="0" dirty="0" smtClean="0">
                          <a:effectLst/>
                          <a:latin typeface="+mn-lt"/>
                        </a:rPr>
                        <a:t>MANUAL DE SALUD</a:t>
                      </a:r>
                      <a:endParaRPr lang="es-CL" sz="1600" b="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18160" algn="l"/>
                        </a:tabLst>
                        <a:defRPr/>
                      </a:pPr>
                      <a:r>
                        <a:rPr lang="es-ES" sz="1600" b="0" dirty="0" smtClean="0">
                          <a:effectLst/>
                          <a:latin typeface="+mn-lt"/>
                        </a:rPr>
                        <a:t>PROTOCOLOS DE SEGURIDAD Y CUIDADO INFANTIL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18160" algn="l"/>
                        </a:tabLst>
                        <a:defRPr/>
                      </a:pPr>
                      <a:r>
                        <a:rPr lang="es-ES" sz="1600" b="0" dirty="0" smtClean="0">
                          <a:effectLst/>
                          <a:latin typeface="+mn-lt"/>
                        </a:rPr>
                        <a:t>MANUALES PREVENTIVOS </a:t>
                      </a:r>
                      <a:endParaRPr lang="es-CL" sz="1600" b="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18160" algn="l"/>
                        </a:tabLst>
                      </a:pPr>
                      <a:endParaRPr lang="es-CL" sz="2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/>
                </a:tc>
              </a:tr>
              <a:tr h="160633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8160" algn="l"/>
                        </a:tabLst>
                        <a:defRPr/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r>
                        <a:rPr kumimoji="0" lang="es-CL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/>
                        </a:rPr>
                        <a:t>Condiciones mínimas de seguridad que resguarden la integridad física de funcionarias/os: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18160" algn="l"/>
                        </a:tabLst>
                        <a:defRPr/>
                      </a:pPr>
                      <a:r>
                        <a:rPr kumimoji="0" lang="es-CL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/>
                        </a:rPr>
                        <a:t>COMITÉ PARITARIO DE HIGIENE Y SEGURIDAD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735095" y="462747"/>
            <a:ext cx="7646987" cy="91479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3600" dirty="0" smtClean="0">
                <a:solidFill>
                  <a:srgbClr val="003CAA"/>
                </a:solidFill>
              </a:rPr>
              <a:t>REGLAMENTO INTERNO</a:t>
            </a:r>
            <a:endParaRPr lang="es-CL" sz="3600" dirty="0">
              <a:solidFill>
                <a:srgbClr val="003CAA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809552"/>
              </p:ext>
            </p:extLst>
          </p:nvPr>
        </p:nvGraphicFramePr>
        <p:xfrm>
          <a:off x="735095" y="1876302"/>
          <a:ext cx="7529430" cy="37169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29430"/>
              </a:tblGrid>
              <a:tr h="671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2400" b="0" dirty="0" smtClean="0">
                          <a:effectLst/>
                        </a:rPr>
                        <a:t>PEI ACTUALIZADO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  <a:tr h="11192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400" b="0" dirty="0" smtClean="0">
                          <a:effectLst/>
                        </a:rPr>
                        <a:t>CONSTRUCCIÓN</a:t>
                      </a:r>
                      <a:r>
                        <a:rPr lang="es-ES_tradnl" sz="2400" b="0" baseline="0" dirty="0" smtClean="0">
                          <a:effectLst/>
                        </a:rPr>
                        <a:t> COLECTIVA, DIALOGADA, PARTICIPATIVA, REFLEXIVA Y COMPROMETIDA</a:t>
                      </a:r>
                      <a:r>
                        <a:rPr lang="es-ES_tradnl" sz="1200" dirty="0">
                          <a:effectLst/>
                        </a:rPr>
                        <a:t> </a:t>
                      </a:r>
                      <a:r>
                        <a:rPr lang="es-ES_tradnl" sz="1200" dirty="0" smtClean="0">
                          <a:effectLst/>
                        </a:rPr>
                        <a:t> (FAMILIAS Y PERSONAL)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  <a:tr h="895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r>
                        <a:rPr lang="es-ES_tradnl" sz="2400" b="0" dirty="0" smtClean="0">
                          <a:effectLst/>
                        </a:rPr>
                        <a:t>TIENE CARÁCTER EDUCATIVO, RESPETA LOS DERECHOS DE LOS MIEMBROS DE LA C. E. </a:t>
                      </a:r>
                      <a:endParaRPr lang="es-CL" sz="24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  <a:tr h="10307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r>
                        <a:rPr lang="es-ES" sz="2400" b="0" dirty="0" smtClean="0">
                          <a:effectLst/>
                        </a:rPr>
                        <a:t>PERMITE ESTABLECER</a:t>
                      </a:r>
                      <a:r>
                        <a:rPr lang="es-ES" sz="2400" b="0" baseline="0" dirty="0" smtClean="0">
                          <a:effectLst/>
                        </a:rPr>
                        <a:t> ACUERDOS, DERECHOS, RESPONSABILIDADES Y COMPROMISOS COMUNES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735095" y="272741"/>
            <a:ext cx="7646987" cy="91479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3600" dirty="0" smtClean="0">
                <a:solidFill>
                  <a:srgbClr val="003CAA"/>
                </a:solidFill>
              </a:rPr>
              <a:t>CONTENIDOS RELEVANTES</a:t>
            </a:r>
            <a:endParaRPr lang="es-CL" sz="3600" dirty="0">
              <a:solidFill>
                <a:srgbClr val="003CAA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559245"/>
              </p:ext>
            </p:extLst>
          </p:nvPr>
        </p:nvGraphicFramePr>
        <p:xfrm>
          <a:off x="735095" y="1520042"/>
          <a:ext cx="7827014" cy="4655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27014"/>
              </a:tblGrid>
              <a:tr h="7837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800" b="0" dirty="0" smtClean="0">
                          <a:effectLst/>
                        </a:rPr>
                        <a:t>I.- </a:t>
                      </a:r>
                      <a:r>
                        <a:rPr lang="es-CL" sz="1800" b="1" dirty="0" smtClean="0">
                          <a:effectLst/>
                        </a:rPr>
                        <a:t>PRESENTACIÓN DEL</a:t>
                      </a:r>
                      <a:r>
                        <a:rPr lang="es-CL" sz="1800" b="1" baseline="0" dirty="0" smtClean="0">
                          <a:effectLst/>
                        </a:rPr>
                        <a:t> ESTABLECIMIENTO: </a:t>
                      </a:r>
                      <a:r>
                        <a:rPr lang="es-CL" sz="1800" b="0" baseline="0" dirty="0" smtClean="0">
                          <a:effectLst/>
                        </a:rPr>
                        <a:t>Misión, localización, niveles educativos, características de las niñas/os y sus familias</a:t>
                      </a:r>
                      <a:endParaRPr lang="es-CL" sz="1800" b="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  <a:tr h="12706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b="0" dirty="0" smtClean="0">
                          <a:effectLst/>
                        </a:rPr>
                        <a:t>II.-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b="1" dirty="0" smtClean="0">
                          <a:effectLst/>
                        </a:rPr>
                        <a:t>A)</a:t>
                      </a:r>
                      <a:r>
                        <a:rPr lang="es-ES_tradnl" sz="1800" b="1" baseline="0" dirty="0" smtClean="0">
                          <a:effectLst/>
                        </a:rPr>
                        <a:t> </a:t>
                      </a:r>
                      <a:r>
                        <a:rPr lang="es-ES_tradnl" sz="1800" b="1" dirty="0" smtClean="0">
                          <a:effectLst/>
                        </a:rPr>
                        <a:t>REGULACION DEL FUNCIONAMIENTO INTERNO: </a:t>
                      </a:r>
                      <a:r>
                        <a:rPr lang="es-ES_tradnl" sz="1800" b="0" dirty="0" smtClean="0">
                          <a:effectLst/>
                        </a:rPr>
                        <a:t>Horario de funcionamiento, procesos de inscripción y matrícula,</a:t>
                      </a:r>
                      <a:r>
                        <a:rPr lang="es-ES_tradnl" sz="1800" b="0" baseline="0" dirty="0" smtClean="0">
                          <a:effectLst/>
                        </a:rPr>
                        <a:t> canales de comunicación (entrevistas, reuniones de apoderados, ficheros, diarios murales, inasistencias, solicitudes de permiso y otros.</a:t>
                      </a:r>
                      <a:endParaRPr lang="es-CL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  <a:tr h="24997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 </a:t>
                      </a:r>
                      <a:r>
                        <a:rPr lang="es-ES_tradnl" sz="1800" b="1" dirty="0" smtClean="0">
                          <a:effectLst/>
                        </a:rPr>
                        <a:t>B) RESGUARDOS A CONSIDERAR PARA LA BUENA CONVIVENCIA: </a:t>
                      </a:r>
                      <a:r>
                        <a:rPr lang="es-ES_tradnl" sz="1800" b="0" dirty="0" smtClean="0">
                          <a:effectLst/>
                        </a:rPr>
                        <a:t>Estrategias de promoción</a:t>
                      </a:r>
                      <a:r>
                        <a:rPr lang="es-ES_tradnl" sz="1800" b="0" baseline="0" dirty="0" smtClean="0">
                          <a:effectLst/>
                        </a:rPr>
                        <a:t> de los derechos de las niñas/os, orientaciones pedagógicas que favorezcan un clima de interacciones positivas, protocolos institucionales de prevención y actuación en situaciones de vulneración de derechos, medidas orientadas a garantizar la higiene y seguridad del jardín, incorporación el sentido de la Ley n°20.609/2012 de No Discriminación “..garantizar a toda persona, sin discriminación arbitraria, el goce y ejercicio de sus derechos y libertades reconocidas por la Constitución Política de la República.</a:t>
                      </a:r>
                      <a:endParaRPr lang="es-CL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64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ITACORA 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D195A2DCE031149BB652B29D66EFABE" ma:contentTypeVersion="0" ma:contentTypeDescription="Crear nuevo documento." ma:contentTypeScope="" ma:versionID="38138aa64aaa8fbb58868c162d085c0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bba8a198e9bb40c3eeca6d0bd41257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6C4911E-3179-4C0B-857D-798C185BCA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3BE2E3C-A01D-4720-8B1D-450845D37E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3B2892-258C-4617-B51A-35EAD3FEEA3C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BITACORA 2016</Template>
  <TotalTime>226</TotalTime>
  <Words>580</Words>
  <Application>Microsoft Office PowerPoint</Application>
  <PresentationFormat>Presentación en pantalla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BITACORA 2016</vt:lpstr>
      <vt:lpstr>    Orientaciones para la actualización o elaboración del reglamento interno de las unidades educativas en el marco del reconocimiento oficial 2016         JUNTA NACIONAL DE JARDINES INFANTILES </vt:lpstr>
      <vt:lpstr>Presentación de PowerPoint</vt:lpstr>
      <vt:lpstr>Presentación de PowerPoint</vt:lpstr>
      <vt:lpstr>¿QUÉ DICE LA LEY 20.832?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TRABAJEMOS UNIDOS  POR UNA EDUCACION DE CALIDAD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Orientaciones para la actualización o elaboración del reglamento interno de las unidades educativas en el marco del reconocimiento oficial 2016         María Patricia Segura Mora, Educadora de Párvulos ETR</dc:title>
  <dc:creator>Patricia Segura Mora</dc:creator>
  <cp:lastModifiedBy>Olga Gallardo Huichapay</cp:lastModifiedBy>
  <cp:revision>19</cp:revision>
  <cp:lastPrinted>2015-12-07T11:35:50Z</cp:lastPrinted>
  <dcterms:created xsi:type="dcterms:W3CDTF">2016-06-06T13:17:22Z</dcterms:created>
  <dcterms:modified xsi:type="dcterms:W3CDTF">2016-08-16T18:45:05Z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0x010100BD195A2DCE031149BB652B29D66EFABE</vt:lpwstr>
  </property>
</Properties>
</file>