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7"/>
  </p:notesMasterIdLst>
  <p:handoutMasterIdLst>
    <p:handoutMasterId r:id="rId18"/>
  </p:handoutMasterIdLst>
  <p:sldIdLst>
    <p:sldId id="365" r:id="rId2"/>
    <p:sldId id="374" r:id="rId3"/>
    <p:sldId id="414" r:id="rId4"/>
    <p:sldId id="419" r:id="rId5"/>
    <p:sldId id="421" r:id="rId6"/>
    <p:sldId id="427" r:id="rId7"/>
    <p:sldId id="413" r:id="rId8"/>
    <p:sldId id="422" r:id="rId9"/>
    <p:sldId id="423" r:id="rId10"/>
    <p:sldId id="428" r:id="rId11"/>
    <p:sldId id="424" r:id="rId12"/>
    <p:sldId id="426" r:id="rId13"/>
    <p:sldId id="425" r:id="rId14"/>
    <p:sldId id="420" r:id="rId15"/>
    <p:sldId id="409" r:id="rId16"/>
  </p:sldIdLst>
  <p:sldSz cx="9144000" cy="6858000" type="screen4x3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CCFF"/>
    <a:srgbClr val="336600"/>
    <a:srgbClr val="CC3300"/>
    <a:srgbClr val="CCFF99"/>
    <a:srgbClr val="DDDDDD"/>
    <a:srgbClr val="000066"/>
    <a:srgbClr val="00007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31" autoAdjust="0"/>
    <p:restoredTop sz="94664" autoAdjust="0"/>
  </p:normalViewPr>
  <p:slideViewPr>
    <p:cSldViewPr snapToObjects="1">
      <p:cViewPr>
        <p:scale>
          <a:sx n="80" d="100"/>
          <a:sy n="80" d="100"/>
        </p:scale>
        <p:origin x="-2922" y="-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s-MX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169" y="0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s-MX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370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s-MX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169" y="8830370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730C5DC-4430-4454-8DD1-9442CE2109B2}" type="slidenum">
              <a:rPr lang="es-MX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817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329" y="0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256" y="4416195"/>
            <a:ext cx="5141888" cy="418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387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s-E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329" y="8832387"/>
            <a:ext cx="3038072" cy="46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D9AE0155-2832-41F1-91C5-32BF04C9624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005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3C1A47-4363-4D88-A0AA-D3B521427084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 smtClean="0"/>
          </a:p>
        </p:txBody>
      </p:sp>
      <p:sp>
        <p:nvSpPr>
          <p:cNvPr id="10245" name="7 Marcador de fecha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endParaRPr lang="es-C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3C1A47-4363-4D88-A0AA-D3B521427084}" type="slidenum">
              <a:rPr lang="es-ES" smtClean="0"/>
              <a:pPr/>
              <a:t>15</a:t>
            </a:fld>
            <a:endParaRPr lang="es-E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 smtClean="0"/>
          </a:p>
        </p:txBody>
      </p:sp>
      <p:sp>
        <p:nvSpPr>
          <p:cNvPr id="10245" name="7 Marcador de fecha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endParaRPr lang="es-C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600200" y="2209800"/>
            <a:ext cx="7239000" cy="1143000"/>
          </a:xfrm>
        </p:spPr>
        <p:txBody>
          <a:bodyPr/>
          <a:lstStyle>
            <a:lvl1pPr>
              <a:defRPr sz="4800" baseline="2000"/>
            </a:lvl1pPr>
          </a:lstStyle>
          <a:p>
            <a:r>
              <a:rPr lang="es-ES"/>
              <a:t>Haga clic para modificar el estilo de título de patrón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4343400"/>
            <a:ext cx="6400800" cy="1828800"/>
          </a:xfrm>
        </p:spPr>
        <p:txBody>
          <a:bodyPr lIns="91440"/>
          <a:lstStyle>
            <a:lvl1pPr marL="0" indent="0" algn="ctr">
              <a:buFontTx/>
              <a:buNone/>
              <a:defRPr sz="3200" b="1" baseline="2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8C0571-7C1A-404C-ACFA-2A7FF7D2E3A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152400"/>
            <a:ext cx="2057400" cy="6248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019800" cy="6248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66A8CA-3D7E-476E-8BBE-E5F8FA56826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57F234-94DA-430A-9055-34E67D9DFA3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B270A1-7AE4-4735-9591-26871D53FE6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BD9FDA-8A63-4233-BB2C-EE0C6B0A27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83167B-C9CD-4A05-A2E9-48B0632C1FA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5D74B7-C389-4CC7-8ECA-59F47A2F689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C63158-0326-4BCF-A07B-D6CE20CD03C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7E6B10B-5778-4741-B3A0-0584390CE51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A03C08-2EEA-460D-87BD-44F431A8AC4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slow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192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400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553200"/>
            <a:ext cx="60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000066"/>
                </a:solidFill>
                <a:latin typeface="+mn-lt"/>
              </a:defRPr>
            </a:lvl1pPr>
          </a:lstStyle>
          <a:p>
            <a:fld id="{CED1672D-8243-482A-B73A-BA3E7D34BD59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10247" name="Text Box 7"/>
          <p:cNvSpPr txBox="1">
            <a:spLocks noChangeArrowheads="1"/>
          </p:cNvSpPr>
          <p:nvPr userDrawn="1"/>
        </p:nvSpPr>
        <p:spPr bwMode="auto">
          <a:xfrm>
            <a:off x="533400" y="6532563"/>
            <a:ext cx="8610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L" sz="1000" b="1">
                <a:solidFill>
                  <a:srgbClr val="000066"/>
                </a:solidFill>
                <a:latin typeface="Tahoma" pitchFamily="34" charset="0"/>
              </a:rPr>
              <a:t>		</a:t>
            </a:r>
            <a:endParaRPr lang="es-ES" sz="1000" b="1">
              <a:solidFill>
                <a:srgbClr val="000066"/>
              </a:solidFill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 spd="slow">
    <p:cover dir="r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609600" indent="-609600" algn="just" rtl="0" fontAlgn="base">
        <a:spcBef>
          <a:spcPct val="20000"/>
        </a:spcBef>
        <a:spcAft>
          <a:spcPct val="0"/>
        </a:spcAft>
        <a:buAutoNum type="arabicPeriod"/>
        <a:defRPr sz="2400">
          <a:solidFill>
            <a:srgbClr val="000066"/>
          </a:solidFill>
          <a:latin typeface="+mn-lt"/>
          <a:ea typeface="+mn-ea"/>
          <a:cs typeface="+mn-cs"/>
        </a:defRPr>
      </a:lvl1pPr>
      <a:lvl2pPr marL="965200" indent="-508000" algn="just" rtl="0" fontAlgn="base">
        <a:spcBef>
          <a:spcPct val="20000"/>
        </a:spcBef>
        <a:spcAft>
          <a:spcPct val="0"/>
        </a:spcAft>
        <a:buAutoNum type="alphaLcPeriod"/>
        <a:defRPr sz="2000">
          <a:solidFill>
            <a:srgbClr val="000066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romanLcPeriod"/>
        <a:defRPr>
          <a:solidFill>
            <a:srgbClr val="000066"/>
          </a:solidFill>
          <a:latin typeface="+mn-lt"/>
        </a:defRPr>
      </a:lvl3pPr>
      <a:lvl4pPr marL="1828800" indent="-457200" algn="l" rtl="0" fontAlgn="base">
        <a:spcBef>
          <a:spcPct val="20000"/>
        </a:spcBef>
        <a:spcAft>
          <a:spcPct val="0"/>
        </a:spcAft>
        <a:buAutoNum type="alphaLcParenR"/>
        <a:defRPr>
          <a:solidFill>
            <a:srgbClr val="000066"/>
          </a:solidFill>
          <a:latin typeface="+mn-lt"/>
        </a:defRPr>
      </a:lvl4pPr>
      <a:lvl5pPr marL="2286000" indent="-457200" algn="l" rtl="0" fontAlgn="base">
        <a:spcBef>
          <a:spcPct val="20000"/>
        </a:spcBef>
        <a:spcAft>
          <a:spcPct val="0"/>
        </a:spcAft>
        <a:buAutoNum type="romanLcPeriod"/>
        <a:defRPr>
          <a:solidFill>
            <a:srgbClr val="000066"/>
          </a:solidFill>
          <a:latin typeface="+mn-lt"/>
        </a:defRPr>
      </a:lvl5pPr>
      <a:lvl6pPr marL="2743200" indent="-457200" algn="l" rtl="0" fontAlgn="base">
        <a:spcBef>
          <a:spcPct val="20000"/>
        </a:spcBef>
        <a:spcAft>
          <a:spcPct val="0"/>
        </a:spcAft>
        <a:buAutoNum type="romanLcPeriod"/>
        <a:defRPr>
          <a:solidFill>
            <a:srgbClr val="000066"/>
          </a:solidFill>
          <a:latin typeface="+mn-lt"/>
        </a:defRPr>
      </a:lvl6pPr>
      <a:lvl7pPr marL="3200400" indent="-457200" algn="l" rtl="0" fontAlgn="base">
        <a:spcBef>
          <a:spcPct val="20000"/>
        </a:spcBef>
        <a:spcAft>
          <a:spcPct val="0"/>
        </a:spcAft>
        <a:buAutoNum type="romanLcPeriod"/>
        <a:defRPr>
          <a:solidFill>
            <a:srgbClr val="000066"/>
          </a:solidFill>
          <a:latin typeface="+mn-lt"/>
        </a:defRPr>
      </a:lvl7pPr>
      <a:lvl8pPr marL="3657600" indent="-457200" algn="l" rtl="0" fontAlgn="base">
        <a:spcBef>
          <a:spcPct val="20000"/>
        </a:spcBef>
        <a:spcAft>
          <a:spcPct val="0"/>
        </a:spcAft>
        <a:buAutoNum type="romanLcPeriod"/>
        <a:defRPr>
          <a:solidFill>
            <a:srgbClr val="000066"/>
          </a:solidFill>
          <a:latin typeface="+mn-lt"/>
        </a:defRPr>
      </a:lvl8pPr>
      <a:lvl9pPr marL="4114800" indent="-457200" algn="l" rtl="0" fontAlgn="base">
        <a:spcBef>
          <a:spcPct val="20000"/>
        </a:spcBef>
        <a:spcAft>
          <a:spcPct val="0"/>
        </a:spcAft>
        <a:buAutoNum type="romanLcPeriod"/>
        <a:defRPr>
          <a:solidFill>
            <a:srgbClr val="000066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107504" y="2571750"/>
            <a:ext cx="8640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1200" b="1" dirty="0" smtClean="0">
                <a:solidFill>
                  <a:schemeClr val="bg1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DIREBIEN</a:t>
            </a:r>
            <a:endParaRPr lang="es-ES" sz="1200" b="1" dirty="0">
              <a:solidFill>
                <a:schemeClr val="bg1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1533525" y="1876425"/>
            <a:ext cx="7239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ARMADA DE CHILE</a:t>
            </a:r>
            <a:b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DIRECCIÓN GENERAL DEL PERSONAL</a:t>
            </a:r>
            <a:b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DIRECCIÓN DE BIENESTAR SOCIAL</a:t>
            </a:r>
            <a:endParaRPr lang="es-MX" sz="32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58900" y="3752404"/>
            <a:ext cx="7483475" cy="1620812"/>
          </a:xfrm>
        </p:spPr>
        <p:txBody>
          <a:bodyPr/>
          <a:lstStyle/>
          <a:p>
            <a:pPr eaLnBrk="1" hangingPunct="1">
              <a:defRPr/>
            </a:pPr>
            <a:r>
              <a:rPr lang="es-ES_tradnl" baseline="0" dirty="0" smtClean="0">
                <a:solidFill>
                  <a:srgbClr val="000099"/>
                </a:solidFill>
                <a:latin typeface="Calibri" panose="020F0502020204030204" pitchFamily="34" charset="0"/>
              </a:rPr>
              <a:t>DIVISIÓN RECURSOS HUMANOS</a:t>
            </a:r>
          </a:p>
          <a:p>
            <a:pPr eaLnBrk="1" hangingPunct="1">
              <a:defRPr/>
            </a:pPr>
            <a:r>
              <a:rPr lang="es-ES_tradnl" baseline="0" dirty="0" smtClean="0">
                <a:solidFill>
                  <a:srgbClr val="000099"/>
                </a:solidFill>
                <a:latin typeface="Calibri" panose="020F0502020204030204" pitchFamily="34" charset="0"/>
              </a:rPr>
              <a:t>2° REUNIÓN JEFES DEPARTAMENTOS Y DELEGACIONES SERVICIO DE BIENESTAR</a:t>
            </a:r>
            <a:endParaRPr lang="es-MX" baseline="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4102" name="Line 12"/>
          <p:cNvSpPr>
            <a:spLocks noChangeShapeType="1"/>
          </p:cNvSpPr>
          <p:nvPr/>
        </p:nvSpPr>
        <p:spPr bwMode="auto">
          <a:xfrm>
            <a:off x="1336997" y="5517232"/>
            <a:ext cx="7483475" cy="0"/>
          </a:xfrm>
          <a:prstGeom prst="line">
            <a:avLst/>
          </a:prstGeom>
          <a:noFill/>
          <a:ln w="57150" cmpd="thickThin">
            <a:solidFill>
              <a:srgbClr val="000066"/>
            </a:solidFill>
            <a:round/>
            <a:headEnd/>
            <a:tailEnd/>
          </a:ln>
        </p:spPr>
        <p:txBody>
          <a:bodyPr wrap="none"/>
          <a:lstStyle/>
          <a:p>
            <a:endParaRPr lang="es-CL" sz="32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 bwMode="auto">
          <a:xfrm>
            <a:off x="395535" y="3573016"/>
            <a:ext cx="8208913" cy="792088"/>
          </a:xfrm>
          <a:prstGeom prst="roundRect">
            <a:avLst/>
          </a:prstGeom>
          <a:solidFill>
            <a:srgbClr val="FFFF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TEMARIO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95609" y="1340768"/>
            <a:ext cx="8424863" cy="30963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CL" sz="3200" b="1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PERSONAL </a:t>
            </a: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EXTRA BIENESTAR.</a:t>
            </a: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ES" sz="32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HORAS EXTRAORDINARIAS.</a:t>
            </a: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ES" sz="32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(DRM).</a:t>
            </a:r>
          </a:p>
        </p:txBody>
      </p:sp>
    </p:spTree>
    <p:extLst>
      <p:ext uri="{BB962C8B-B14F-4D97-AF65-F5344CB8AC3E}">
        <p14:creationId xmlns:p14="http://schemas.microsoft.com/office/powerpoint/2010/main" val="74876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ES" dirty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5609" y="1124744"/>
            <a:ext cx="8424863" cy="1800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sz="2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OBJETIVO GENERAL: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DOTAR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Y MANTENER EL PERSONAL NECESARIO PARA DAR CUMPLIMIENTO A LOS OBJETIVOS DISPUESTOS POR LA INSTITUCIÓN, BUSCANDO QUE ESTE SEA EL ADECUADO, </a:t>
            </a:r>
            <a:r>
              <a:rPr lang="es-CL" sz="2200" b="1" dirty="0">
                <a:solidFill>
                  <a:srgbClr val="000099"/>
                </a:solidFill>
                <a:latin typeface="Calibri" panose="020F0502020204030204" pitchFamily="34" charset="0"/>
              </a:rPr>
              <a:t>TANTO EN CANTIDAD COMO EN COMPETENCIAS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, DE ACUERDO A LOS REQUERIMIENTOS DEL SERVICIO DE BIENESTAR SOCIAL DE LA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ARMADA.</a:t>
            </a:r>
            <a:endParaRPr lang="es-ES_tradnl" sz="2200" i="1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3 Rectángulo redondeado"/>
          <p:cNvSpPr/>
          <p:nvPr/>
        </p:nvSpPr>
        <p:spPr bwMode="auto">
          <a:xfrm>
            <a:off x="899592" y="3717032"/>
            <a:ext cx="1800200" cy="720080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D.R.</a:t>
            </a:r>
          </a:p>
        </p:txBody>
      </p:sp>
      <p:sp>
        <p:nvSpPr>
          <p:cNvPr id="5" name="4 Rectángulo redondeado"/>
          <p:cNvSpPr/>
          <p:nvPr/>
        </p:nvSpPr>
        <p:spPr bwMode="auto">
          <a:xfrm>
            <a:off x="3635896" y="3717032"/>
            <a:ext cx="1800200" cy="720080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PERSONAL NAVAL</a:t>
            </a:r>
          </a:p>
        </p:txBody>
      </p:sp>
      <p:sp>
        <p:nvSpPr>
          <p:cNvPr id="6" name="5 Rectángulo redondeado"/>
          <p:cNvSpPr/>
          <p:nvPr/>
        </p:nvSpPr>
        <p:spPr bwMode="auto">
          <a:xfrm>
            <a:off x="6300192" y="4881847"/>
            <a:ext cx="1800200" cy="720080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EP LEY 18.712</a:t>
            </a:r>
          </a:p>
        </p:txBody>
      </p:sp>
      <p:sp>
        <p:nvSpPr>
          <p:cNvPr id="7" name="6 Igual que"/>
          <p:cNvSpPr/>
          <p:nvPr/>
        </p:nvSpPr>
        <p:spPr bwMode="auto">
          <a:xfrm>
            <a:off x="2987824" y="3873735"/>
            <a:ext cx="360040" cy="372727"/>
          </a:xfrm>
          <a:prstGeom prst="mathEqual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solidFill>
                  <a:schemeClr val="tx1"/>
                </a:solidFill>
              </a:ln>
              <a:effectLst/>
              <a:latin typeface="Times New Roman" pitchFamily="18" charset="0"/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899592" y="4869160"/>
            <a:ext cx="1800200" cy="720080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D.R.M.</a:t>
            </a:r>
          </a:p>
        </p:txBody>
      </p:sp>
      <p:sp>
        <p:nvSpPr>
          <p:cNvPr id="9" name="8 Rectángulo redondeado"/>
          <p:cNvSpPr/>
          <p:nvPr/>
        </p:nvSpPr>
        <p:spPr bwMode="auto">
          <a:xfrm>
            <a:off x="3635896" y="4869160"/>
            <a:ext cx="1800200" cy="720080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PERSONAL NAVAL</a:t>
            </a:r>
          </a:p>
        </p:txBody>
      </p:sp>
      <p:sp>
        <p:nvSpPr>
          <p:cNvPr id="11" name="10 Más"/>
          <p:cNvSpPr/>
          <p:nvPr/>
        </p:nvSpPr>
        <p:spPr bwMode="auto">
          <a:xfrm>
            <a:off x="5652120" y="5013176"/>
            <a:ext cx="504056" cy="432048"/>
          </a:xfrm>
          <a:prstGeom prst="mathPlus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11 Igual que"/>
          <p:cNvSpPr/>
          <p:nvPr/>
        </p:nvSpPr>
        <p:spPr bwMode="auto">
          <a:xfrm>
            <a:off x="2987824" y="5097871"/>
            <a:ext cx="360040" cy="372727"/>
          </a:xfrm>
          <a:prstGeom prst="mathEqual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solidFill>
                  <a:schemeClr val="tx1"/>
                </a:solidFill>
              </a:ln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2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ES" dirty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5609" y="1124744"/>
            <a:ext cx="8424863" cy="52565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sz="22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EFECTO DESEADO:</a:t>
            </a:r>
          </a:p>
          <a:p>
            <a:pPr algn="just"/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ESTABLECER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UNA DOTACIÓN REFERENCIAL MIXTA (DRM), QUE CONTEMPLE AL PERSONAL NAVAL Y EP LEY 18.712, LA CUAL SE DESPRENDA DE LA MISIÓN DE CADA DEPARTAMENTO Y DELEGACIÓN DE BIENESTAR, EN CONFORMIDAD CON LAS PRESTACIONES QUE CADA UNO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ENTREGA.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QUE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CONTEMPLE UN ADECUADO BALANCE ENTRE PERSONAL NAVAL Y PERSONAL EP LEY 18.712, CONSIDERANDO COMO EQUILIBRIO EL CRITERIO DEL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60/40.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QUE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REFLEJE UNA DISTRIBUCIÓN COHERENTE ENTRE FUNCIONES Y COMPETENCIAS, Y QUE DEFINA LOS ASPECTOS CUANTITATIVOS Y CUALITATIVOS DEL PERSONAL EN CADA ÁREA FUNCIONAL.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_tradnl" sz="22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2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ES" dirty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609" y="1268760"/>
            <a:ext cx="8424863" cy="34563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sz="22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NO HACERLO:</a:t>
            </a:r>
          </a:p>
          <a:p>
            <a:pPr algn="just"/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IMPEDIRÍA CONSIDERAR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LAS NECESIDADES DE PERSONAL DESDE UNA PERSPECTIVA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GLOBAL (CUANTITATIVO Y CUALITATIVO), GENERANDO UNA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INEFICAZ GESTIÓN DEL CAPITAL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HUMANO.</a:t>
            </a:r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LA INEXISTENCIA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DE LÍMITES SOBRE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LA DOTACIÓN INTEGRAL, PERMITE QUE EL SERVICIO DE BIENESTAR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PUEDA CRECER DE MANERA INORGÁNICA A TRAVÉS DE LA CONTRATACIÓN DE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PERSONAL EP LEY 18.712.</a:t>
            </a:r>
            <a:endParaRPr lang="es-ES_tradnl" sz="22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2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ES" dirty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5609" y="1124744"/>
            <a:ext cx="8424863" cy="2952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ALGUNOS CRITERIOS IMPORTANTES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A CONSIDERAR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EN LA DEFINICIÓN DE LA DOTACIÓN REFERENCIAL MIXTA (DRM):</a:t>
            </a:r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L" sz="22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ÁREAS CRÍTICAS.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CARGOS CRÍTICOS.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PROCESOS RELEVANTES.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PERFIL </a:t>
            </a:r>
            <a:r>
              <a:rPr lang="es-CL" sz="2200" dirty="0">
                <a:solidFill>
                  <a:srgbClr val="000099"/>
                </a:solidFill>
                <a:latin typeface="Calibri" panose="020F0502020204030204" pitchFamily="34" charset="0"/>
              </a:rPr>
              <a:t>DE 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CARGO (COMPETENCIAS PERSONALES Y PROFESIONALES).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PUESTOS QUE </a:t>
            </a:r>
            <a:r>
              <a:rPr lang="es-CL" sz="22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DEBERÍAN</a:t>
            </a:r>
            <a:r>
              <a:rPr lang="es-CL" sz="22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 SER CUBIERTOS POR PERSONAL NAVAL.</a:t>
            </a:r>
            <a:endParaRPr lang="es-ES_tradnl" sz="22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0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07504" y="2571750"/>
            <a:ext cx="8640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L" sz="1200" b="1" dirty="0" smtClean="0">
                <a:solidFill>
                  <a:schemeClr val="bg1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DIREBIEN</a:t>
            </a:r>
            <a:endParaRPr lang="es-ES" sz="1200" b="1" dirty="0">
              <a:solidFill>
                <a:schemeClr val="bg1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ctrTitle"/>
          </p:nvPr>
        </p:nvSpPr>
        <p:spPr>
          <a:xfrm>
            <a:off x="1533525" y="1876425"/>
            <a:ext cx="7239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ARMADA DE CHILE</a:t>
            </a:r>
            <a:b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DIRECCIÓN GENERAL DEL PERSONAL</a:t>
            </a:r>
            <a:b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s-ES_tradnl" sz="3200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DIRECCIÓN DE BIENESTAR SOCIAL</a:t>
            </a:r>
            <a:endParaRPr lang="es-MX" sz="3200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58900" y="3752404"/>
            <a:ext cx="7483475" cy="540692"/>
          </a:xfrm>
        </p:spPr>
        <p:txBody>
          <a:bodyPr/>
          <a:lstStyle/>
          <a:p>
            <a:pPr eaLnBrk="1" hangingPunct="1">
              <a:defRPr/>
            </a:pPr>
            <a:r>
              <a:rPr lang="es-ES_tradnl" baseline="0" dirty="0" smtClean="0">
                <a:solidFill>
                  <a:srgbClr val="000099"/>
                </a:solidFill>
                <a:latin typeface="Calibri" panose="020F0502020204030204" pitchFamily="34" charset="0"/>
              </a:rPr>
              <a:t>FIN PRESENTACIÓN</a:t>
            </a:r>
            <a:endParaRPr lang="es-MX" baseline="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1336997" y="4437112"/>
            <a:ext cx="7483475" cy="0"/>
          </a:xfrm>
          <a:prstGeom prst="line">
            <a:avLst/>
          </a:prstGeom>
          <a:noFill/>
          <a:ln w="57150" cmpd="thickThin">
            <a:solidFill>
              <a:srgbClr val="000066"/>
            </a:solidFill>
            <a:round/>
            <a:headEnd/>
            <a:tailEnd/>
          </a:ln>
        </p:spPr>
        <p:txBody>
          <a:bodyPr wrap="none"/>
          <a:lstStyle/>
          <a:p>
            <a:endParaRPr lang="es-CL" sz="32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15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 bwMode="auto">
          <a:xfrm>
            <a:off x="395535" y="1268760"/>
            <a:ext cx="5976591" cy="792088"/>
          </a:xfrm>
          <a:prstGeom prst="roundRect">
            <a:avLst/>
          </a:prstGeom>
          <a:solidFill>
            <a:srgbClr val="FFFF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TEMARIO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95609" y="1340768"/>
            <a:ext cx="8424863" cy="30963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CL" sz="3200" b="1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PERSONAL </a:t>
            </a: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EXTRA BIENESTAR.</a:t>
            </a: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ES" sz="32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HORAS EXTRAORDINARIAS.</a:t>
            </a: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ES" sz="32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PERSONAL </a:t>
            </a:r>
            <a:r>
              <a:rPr lang="es-ES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EXTRA BIENESTAR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95609" y="1196752"/>
            <a:ext cx="8424863" cy="47525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ES_tradnl" sz="28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EL ARTÍCULO 3° DEL ESTATUTO DE LOS SERVICIOS DE BIENESTAR SOCIAL DE LAS FF.AA., CONTENIDO EN LA LEY N° 18.712 DEL 4 DE JUNIO DE 1988, SEÑALA:</a:t>
            </a:r>
          </a:p>
          <a:p>
            <a:pPr algn="just"/>
            <a:endParaRPr lang="es-ES_tradnl" sz="2800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algn="just"/>
            <a:endParaRPr lang="es-ES_tradnl" sz="2800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algn="just"/>
            <a:r>
              <a:rPr lang="es-ES_tradnl" sz="2800" i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“…</a:t>
            </a:r>
            <a:r>
              <a:rPr lang="es-CL" sz="2800" i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PODRÁN CELEBRAR, POR VÍA DE EJEMPLO, CONTRATOS DE COMPRAVENTA, DE ARRENDAMIENTO Y DE MUTUO; </a:t>
            </a:r>
            <a:r>
              <a:rPr lang="es-CL" sz="2800" b="1" i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CONTRATOS DE TRABAJO CON TRABAJADORES QUE DEPENDERÁN DE LOS MISMOS SERVICIOS</a:t>
            </a:r>
            <a:r>
              <a:rPr lang="es-CL" sz="2800" i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, CONTRATOS SOBRE LA BASE DE HONORARIOS…”</a:t>
            </a:r>
            <a:endParaRPr lang="es-ES_tradnl" sz="2800" i="1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30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PERSONAL </a:t>
            </a:r>
            <a:r>
              <a:rPr lang="es-ES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EXTRA BIENESTAR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3 Rectángulo redondeado"/>
          <p:cNvSpPr/>
          <p:nvPr/>
        </p:nvSpPr>
        <p:spPr bwMode="auto">
          <a:xfrm>
            <a:off x="971600" y="2132856"/>
            <a:ext cx="2160240" cy="864096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DICTAMENES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CL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C.G.R.</a:t>
            </a:r>
            <a:endParaRPr kumimoji="0" lang="es-CL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4 Rectángulo redondeado"/>
          <p:cNvSpPr/>
          <p:nvPr/>
        </p:nvSpPr>
        <p:spPr bwMode="auto">
          <a:xfrm>
            <a:off x="6084168" y="1412776"/>
            <a:ext cx="2160240" cy="864096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SERVICIO BIENESTAR</a:t>
            </a:r>
          </a:p>
        </p:txBody>
      </p:sp>
      <p:sp>
        <p:nvSpPr>
          <p:cNvPr id="6" name="5 Rectángulo redondeado"/>
          <p:cNvSpPr/>
          <p:nvPr/>
        </p:nvSpPr>
        <p:spPr bwMode="auto">
          <a:xfrm>
            <a:off x="6084168" y="2780928"/>
            <a:ext cx="2160240" cy="864096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OTRAS UU.RR.</a:t>
            </a:r>
          </a:p>
        </p:txBody>
      </p:sp>
      <p:cxnSp>
        <p:nvCxnSpPr>
          <p:cNvPr id="8" name="7 Conector recto de flecha"/>
          <p:cNvCxnSpPr>
            <a:stCxn id="4" idx="3"/>
            <a:endCxn id="5" idx="1"/>
          </p:cNvCxnSpPr>
          <p:nvPr/>
        </p:nvCxnSpPr>
        <p:spPr bwMode="auto">
          <a:xfrm flipV="1">
            <a:off x="3131840" y="1844824"/>
            <a:ext cx="2952328" cy="720080"/>
          </a:xfrm>
          <a:prstGeom prst="straightConnector1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8 Conector recto de flecha"/>
          <p:cNvCxnSpPr>
            <a:stCxn id="4" idx="3"/>
            <a:endCxn id="6" idx="1"/>
          </p:cNvCxnSpPr>
          <p:nvPr/>
        </p:nvCxnSpPr>
        <p:spPr bwMode="auto">
          <a:xfrm>
            <a:off x="3131840" y="2564904"/>
            <a:ext cx="2952328" cy="648072"/>
          </a:xfrm>
          <a:prstGeom prst="straightConnector1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11 Multiplicar"/>
          <p:cNvSpPr/>
          <p:nvPr/>
        </p:nvSpPr>
        <p:spPr bwMode="auto">
          <a:xfrm>
            <a:off x="6278396" y="2348880"/>
            <a:ext cx="1749988" cy="1800200"/>
          </a:xfrm>
          <a:prstGeom prst="mathMultiply">
            <a:avLst/>
          </a:prstGeom>
          <a:solidFill>
            <a:srgbClr val="FF0000">
              <a:alpha val="50000"/>
            </a:srgbClr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395609" y="4509120"/>
            <a:ext cx="8424863" cy="13681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</a:rPr>
              <a:t>C.G.R. A SEÑALADO QUE LAS FACULTADES LEY N° 18.712, SON PARA CONTRATAR PERSONAL AFECTO A LAS NORMAS DEL CÓDIGO DEL TRABAJO QUE SE DESEMPEÑE EN EL </a:t>
            </a:r>
            <a:r>
              <a:rPr lang="es-CL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ÁMBITO DE BIENESTAR. </a:t>
            </a:r>
            <a:endParaRPr lang="es-ES_tradnl" b="1" i="1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3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PERSONAL </a:t>
            </a:r>
            <a:r>
              <a:rPr lang="es-ES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EXTRA BIENESTAR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13 Rectángulo redondeado"/>
          <p:cNvSpPr/>
          <p:nvPr/>
        </p:nvSpPr>
        <p:spPr bwMode="auto">
          <a:xfrm>
            <a:off x="539552" y="1916832"/>
            <a:ext cx="2160240" cy="792088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PERSONAL ANEXO S.B.S.A.</a:t>
            </a:r>
          </a:p>
        </p:txBody>
      </p:sp>
      <p:sp>
        <p:nvSpPr>
          <p:cNvPr id="15" name="14 Flecha derecha"/>
          <p:cNvSpPr/>
          <p:nvPr/>
        </p:nvSpPr>
        <p:spPr bwMode="auto">
          <a:xfrm>
            <a:off x="3275856" y="1556792"/>
            <a:ext cx="2376264" cy="1512167"/>
          </a:xfrm>
          <a:prstGeom prst="rightArrow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46</a:t>
            </a:r>
            <a:r>
              <a:rPr lang="es-CL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 </a:t>
            </a:r>
            <a:r>
              <a:rPr lang="es-CL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EP LEY 18.712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AÑO</a:t>
            </a:r>
            <a:r>
              <a:rPr kumimoji="0" lang="es-CL" sz="2000" b="1" i="0" u="none" strike="noStrike" cap="none" normalizeH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2015</a:t>
            </a:r>
            <a:endParaRPr kumimoji="0" lang="es-CL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6" name="15 Flecha derecha"/>
          <p:cNvSpPr/>
          <p:nvPr/>
        </p:nvSpPr>
        <p:spPr bwMode="auto">
          <a:xfrm>
            <a:off x="6228184" y="1556793"/>
            <a:ext cx="2376264" cy="1512167"/>
          </a:xfrm>
          <a:prstGeom prst="rightArrow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14 </a:t>
            </a:r>
            <a:r>
              <a:rPr lang="es-CL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EP LEY 18.712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AÑO</a:t>
            </a:r>
            <a:r>
              <a:rPr kumimoji="0" lang="es-CL" sz="2000" b="1" i="0" u="none" strike="noStrike" cap="none" normalizeH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2017</a:t>
            </a:r>
            <a:endParaRPr kumimoji="0" lang="es-CL" sz="2000" b="1" i="0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395609" y="4005064"/>
            <a:ext cx="8424863" cy="17281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es-CL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NOTA:</a:t>
            </a: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</a:rPr>
              <a:t> LOS GASTOS ASOCIADOS A LA DESVINCULACIÓN DE ESTE PERSONAL (INDEMNIZACIONES, VACACIONES, ETC.), DEBEN SER DE CARGO DE LA </a:t>
            </a:r>
            <a:r>
              <a:rPr lang="es-CL" b="1" i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UU.RR. SOLICITANTE DE LA CONTRATACIÓN Y NO DE LOS DEPARTAMENTOS Y/O DELEGACIONES DE BIENESTAR</a:t>
            </a:r>
            <a:r>
              <a:rPr lang="es-CL" b="1" i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.</a:t>
            </a:r>
            <a:endParaRPr lang="es-ES_tradnl" b="1" i="1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0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 bwMode="auto">
          <a:xfrm>
            <a:off x="395535" y="2420888"/>
            <a:ext cx="5976591" cy="792088"/>
          </a:xfrm>
          <a:prstGeom prst="roundRect">
            <a:avLst/>
          </a:prstGeom>
          <a:solidFill>
            <a:srgbClr val="FFFF00">
              <a:alpha val="5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TEMARIO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95609" y="1340768"/>
            <a:ext cx="8424863" cy="30963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CL" sz="3200" b="1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PERSONAL </a:t>
            </a: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EXTRA BIENESTAR.</a:t>
            </a: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ES" sz="32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HORAS EXTRAORDINARIAS.</a:t>
            </a: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s-ES" sz="32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355600" indent="-355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s-ES" sz="32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DOTACIONES REFERENCIALES MIXTAS (DRM).</a:t>
            </a:r>
          </a:p>
        </p:txBody>
      </p:sp>
    </p:spTree>
    <p:extLst>
      <p:ext uri="{BB962C8B-B14F-4D97-AF65-F5344CB8AC3E}">
        <p14:creationId xmlns:p14="http://schemas.microsoft.com/office/powerpoint/2010/main" val="3172663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HORAS EXTRAORDINARIAS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7 Rectángulo redondeado"/>
          <p:cNvSpPr/>
          <p:nvPr/>
        </p:nvSpPr>
        <p:spPr bwMode="auto">
          <a:xfrm>
            <a:off x="395536" y="1135864"/>
            <a:ext cx="8496944" cy="996992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1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TIEMPO DE PERMANENCIA:</a:t>
            </a:r>
            <a:r>
              <a:rPr kumimoji="0" lang="es-CL" sz="210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ES EL QUE TRANSCURRE ENTRE EL </a:t>
            </a:r>
            <a:r>
              <a:rPr kumimoji="0" lang="es-CL" sz="2100" b="1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REGISTRO DE ENTRADA</a:t>
            </a:r>
            <a:r>
              <a:rPr kumimoji="0" lang="es-CL" sz="21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es-CL" sz="210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Y EL </a:t>
            </a:r>
            <a:r>
              <a:rPr kumimoji="0" lang="es-CL" sz="2100" b="1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REGISTRO DE SALIDA</a:t>
            </a:r>
            <a:r>
              <a:rPr kumimoji="0" lang="es-CL" sz="2100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DEL TRABAJADOR.</a:t>
            </a:r>
          </a:p>
        </p:txBody>
      </p:sp>
      <p:sp>
        <p:nvSpPr>
          <p:cNvPr id="9" name="8 Rectángulo redondeado"/>
          <p:cNvSpPr/>
          <p:nvPr/>
        </p:nvSpPr>
        <p:spPr bwMode="auto">
          <a:xfrm>
            <a:off x="395536" y="2564904"/>
            <a:ext cx="8496944" cy="2088232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21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JORNADA ORDINARIA:</a:t>
            </a:r>
            <a:r>
              <a:rPr kumimoji="0" lang="es-CL" sz="2100" b="1" i="0" u="none" strike="noStrike" cap="none" normalizeH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TIEMPO DURANTE EL CUAL, EL TRABAJADOR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PRESTA SERVICIOS AL EMPLEADOR, EN CONFORMIDAD AL CONTRATO DE TRABAJO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, COMO TAMBIÉN, EL TIEMPO QUE EL TRABAJADOR ESTA A DISPOSICIÓN DEL EMPLEADOR SIN REALIZAR LABORES, POR CAUSAS QUE NO LE SEAN IMPUTABLES (ARTÍCULO 21 CT).</a:t>
            </a:r>
            <a:endParaRPr lang="es-CL" sz="21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9 Rectángulo redondeado"/>
          <p:cNvSpPr/>
          <p:nvPr/>
        </p:nvSpPr>
        <p:spPr bwMode="auto">
          <a:xfrm>
            <a:off x="397207" y="5085184"/>
            <a:ext cx="8496944" cy="1296144"/>
          </a:xfrm>
          <a:prstGeom prst="roundRect">
            <a:avLst/>
          </a:prstGeom>
          <a:solidFill>
            <a:schemeClr val="bg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kumimoji="0" lang="es-CL" sz="21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JORNADA EXTRAORDINARIA:</a:t>
            </a:r>
            <a:r>
              <a:rPr kumimoji="0" lang="es-CL" sz="2100" b="1" i="0" u="none" strike="noStrike" cap="none" normalizeH="0" dirty="0" smtClean="0">
                <a:ln>
                  <a:noFill/>
                </a:ln>
                <a:solidFill>
                  <a:srgbClr val="000099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SON AQUELLAS HORAS TRABAJADAS POR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SOBRE LAS 45 SEMANALES Y/O QUE </a:t>
            </a:r>
            <a:r>
              <a:rPr lang="es-CL" sz="2100" b="1" u="sng" dirty="0">
                <a:solidFill>
                  <a:srgbClr val="000099"/>
                </a:solidFill>
                <a:latin typeface="Calibri" panose="020F0502020204030204" pitchFamily="34" charset="0"/>
              </a:rPr>
              <a:t>SOBREPASEN LAS PACTADAS DE MANERA CONTRACTUAL</a:t>
            </a:r>
            <a:r>
              <a:rPr lang="es-CL" sz="2100" dirty="0">
                <a:solidFill>
                  <a:srgbClr val="000099"/>
                </a:solidFill>
                <a:latin typeface="Calibri" panose="020F0502020204030204" pitchFamily="34" charset="0"/>
              </a:rPr>
              <a:t> (JORNADA ORDINARIA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).</a:t>
            </a:r>
            <a:endParaRPr lang="es-CL" sz="2100" dirty="0">
              <a:solidFill>
                <a:srgbClr val="00009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0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HORAS EXTRAORDINARIAS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95609" y="1052736"/>
            <a:ext cx="8424863" cy="23762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REQUISITOS: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SÓLO PODRÁN PACTARSE PARA ATENDER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NECESIDADES </a:t>
            </a:r>
            <a:r>
              <a:rPr lang="es-CL" sz="2100" b="1" u="sng" dirty="0">
                <a:solidFill>
                  <a:srgbClr val="000099"/>
                </a:solidFill>
                <a:latin typeface="Calibri" panose="020F0502020204030204" pitchFamily="34" charset="0"/>
              </a:rPr>
              <a:t>O SITUACIONES TEMPORALES Y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EXCEPCIONALES.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>
                <a:solidFill>
                  <a:srgbClr val="000099"/>
                </a:solidFill>
                <a:latin typeface="Calibri" panose="020F0502020204030204" pitchFamily="34" charset="0"/>
              </a:rPr>
              <a:t>MÁXIMO DE </a:t>
            </a:r>
            <a:r>
              <a:rPr lang="es-CL" sz="2100" b="1" u="sng" dirty="0">
                <a:solidFill>
                  <a:srgbClr val="000099"/>
                </a:solidFill>
                <a:latin typeface="Calibri" panose="020F0502020204030204" pitchFamily="34" charset="0"/>
              </a:rPr>
              <a:t>DOS HORAS EXTRAORDINARIAS POR DÍA.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CONTAR CON UN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PACTO ESCRITO QUE </a:t>
            </a:r>
            <a:r>
              <a:rPr lang="es-CL" sz="2100" b="1" u="sng" dirty="0">
                <a:solidFill>
                  <a:srgbClr val="000099"/>
                </a:solidFill>
                <a:latin typeface="Calibri" panose="020F0502020204030204" pitchFamily="34" charset="0"/>
              </a:rPr>
              <a:t>AUTORICE</a:t>
            </a:r>
            <a:r>
              <a:rPr lang="es-CL" sz="2100" dirty="0">
                <a:solidFill>
                  <a:srgbClr val="000099"/>
                </a:solidFill>
                <a:latin typeface="Calibri" panose="020F0502020204030204" pitchFamily="34" charset="0"/>
              </a:rPr>
              <a:t> A 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EFECTUARLAS.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CONTAR CON UNA RESOLUCIÓN MENSUAL QUE INDIQUE LAS HORAS EXTRAORDINARIAS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EFECTUADAS Y CANCELADAS</a:t>
            </a:r>
            <a:r>
              <a:rPr lang="es-CL" sz="21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 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A </a:t>
            </a:r>
            <a:r>
              <a:rPr lang="es-CL" sz="2100" dirty="0">
                <a:solidFill>
                  <a:srgbClr val="000099"/>
                </a:solidFill>
                <a:latin typeface="Calibri" panose="020F0502020204030204" pitchFamily="34" charset="0"/>
              </a:rPr>
              <a:t>CADA 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TRABAJADOR.</a:t>
            </a:r>
            <a:endParaRPr lang="es-ES_tradnl" sz="2100" i="1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95536" y="3789040"/>
            <a:ext cx="8424863" cy="23762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NO SON HORAS EXTRAORDINARIAS: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LAS DESTINADAS A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COMPLETAR LA JORNADA LABORAL</a:t>
            </a: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 CONVENIDA EN EL CONTRATO Y/O EN LA CUAL SE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EFECTÚEN TRABAJOS QUE DEBIERAN EJECUTAR </a:t>
            </a:r>
            <a:r>
              <a:rPr lang="es-CL" sz="2100" b="1" u="sng" dirty="0">
                <a:solidFill>
                  <a:srgbClr val="000099"/>
                </a:solidFill>
                <a:latin typeface="Calibri" panose="020F0502020204030204" pitchFamily="34" charset="0"/>
              </a:rPr>
              <a:t>DENTRO DE LA JORNADA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ORDINARIA.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LAS TRABAJADAS EN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COMPENSACIÓN </a:t>
            </a:r>
            <a:r>
              <a:rPr lang="es-CL" sz="2100" b="1" u="sng" dirty="0">
                <a:solidFill>
                  <a:srgbClr val="000099"/>
                </a:solidFill>
                <a:latin typeface="Calibri" panose="020F0502020204030204" pitchFamily="34" charset="0"/>
              </a:rPr>
              <a:t>DE UN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PERMISO.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</a:rPr>
              <a:t>LAS DESTINADAS A </a:t>
            </a:r>
            <a:r>
              <a:rPr lang="es-CL" sz="2100" b="1" u="sng" dirty="0" smtClean="0">
                <a:solidFill>
                  <a:srgbClr val="000099"/>
                </a:solidFill>
                <a:latin typeface="Calibri" panose="020F0502020204030204" pitchFamily="34" charset="0"/>
              </a:rPr>
              <a:t>CAPACITACIÓN.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L" sz="2100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LA JORNADA DEL PERSONAL AFECTO AL INCISO 2° ARTÍCULO 22 CT.</a:t>
            </a:r>
            <a:endParaRPr lang="es-ES_tradnl" sz="2100" b="1" i="1" u="sng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2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 Título"/>
          <p:cNvSpPr>
            <a:spLocks noGrp="1"/>
          </p:cNvSpPr>
          <p:nvPr>
            <p:ph type="title"/>
          </p:nvPr>
        </p:nvSpPr>
        <p:spPr>
          <a:xfrm>
            <a:off x="685800" y="44624"/>
            <a:ext cx="7772400" cy="685800"/>
          </a:xfrm>
        </p:spPr>
        <p:txBody>
          <a:bodyPr/>
          <a:lstStyle/>
          <a:p>
            <a:pPr marL="457200" indent="-457200">
              <a:tabLst>
                <a:tab pos="0" algn="l"/>
              </a:tabLst>
              <a:defRPr/>
            </a:pPr>
            <a:r>
              <a:rPr lang="es-CL" dirty="0" smtClean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HORAS EXTRAORDINARIAS</a:t>
            </a:r>
            <a:endParaRPr lang="es-CL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5157192"/>
            <a:ext cx="8712968" cy="12961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marL="177800" lvl="0" indent="-177800" algn="just">
              <a:buFont typeface="Arial" panose="020B0604020202020204" pitchFamily="34" charset="0"/>
              <a:buChar char="•"/>
            </a:pPr>
            <a:r>
              <a:rPr lang="es-MX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IDENTIFICAR </a:t>
            </a:r>
            <a:r>
              <a:rPr lang="es-MX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SI CORRESPONDE A </a:t>
            </a:r>
            <a:r>
              <a:rPr lang="es-MX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TRABAJOS TEMPORALES Y/O EXCEPCIONALES.</a:t>
            </a:r>
            <a:endParaRPr lang="es-CL" sz="2000" b="1" dirty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177800" lvl="0" indent="-177800" algn="just">
              <a:buFont typeface="Arial" panose="020B0604020202020204" pitchFamily="34" charset="0"/>
              <a:buChar char="•"/>
            </a:pPr>
            <a:endParaRPr lang="es-MX" sz="2000" b="1" dirty="0" smtClean="0">
              <a:solidFill>
                <a:srgbClr val="000099"/>
              </a:solidFill>
              <a:latin typeface="Calibri" panose="020F0502020204030204" pitchFamily="34" charset="0"/>
            </a:endParaRPr>
          </a:p>
          <a:p>
            <a:pPr marL="177800" lvl="0" indent="-177800" algn="just">
              <a:buFont typeface="Arial" panose="020B0604020202020204" pitchFamily="34" charset="0"/>
              <a:buChar char="•"/>
            </a:pPr>
            <a:r>
              <a:rPr lang="es-MX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DE </a:t>
            </a:r>
            <a:r>
              <a:rPr lang="es-MX" sz="2000" b="1" dirty="0">
                <a:solidFill>
                  <a:srgbClr val="000099"/>
                </a:solidFill>
                <a:latin typeface="Calibri" panose="020F0502020204030204" pitchFamily="34" charset="0"/>
              </a:rPr>
              <a:t>NO SERLO, EVALUAR CARGA LABORAL </a:t>
            </a:r>
            <a:r>
              <a:rPr lang="es-MX" sz="2000" b="1" dirty="0" smtClean="0">
                <a:solidFill>
                  <a:srgbClr val="000099"/>
                </a:solidFill>
                <a:latin typeface="Calibri" panose="020F0502020204030204" pitchFamily="34" charset="0"/>
              </a:rPr>
              <a:t>Y/O EFECTUAR AJUSTES EN LA JORNADA DE TRABAJO.</a:t>
            </a:r>
            <a:endParaRPr lang="es-ES_tradnl" sz="2000" b="1" i="1" dirty="0">
              <a:solidFill>
                <a:srgbClr val="000099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052736"/>
            <a:ext cx="586628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42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exposDIPRIDA">
  <a:themeElements>
    <a:clrScheme name="Plantilla exposDIPRID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lantilla exposDIPRID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>
            <a:alpha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lantilla exposDIPRID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exposDIPRID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xposDIPRID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xposDIPRID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xposDIPRID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xposDIPRID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exposDIPRID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9022</TotalTime>
  <Words>753</Words>
  <Application>Microsoft Office PowerPoint</Application>
  <PresentationFormat>Presentación en pantalla (4:3)</PresentationFormat>
  <Paragraphs>93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Plantilla exposDIPRIDA</vt:lpstr>
      <vt:lpstr>ARMADA DE CHILE DIRECCIÓN GENERAL DEL PERSONAL DIRECCIÓN DE BIENESTAR SOCIAL</vt:lpstr>
      <vt:lpstr>TEMARIO</vt:lpstr>
      <vt:lpstr>PERSONAL EXTRA BIENESTAR</vt:lpstr>
      <vt:lpstr>PERSONAL EXTRA BIENESTAR</vt:lpstr>
      <vt:lpstr>PERSONAL EXTRA BIENESTAR</vt:lpstr>
      <vt:lpstr>TEMARIO</vt:lpstr>
      <vt:lpstr>HORAS EXTRAORDINARIAS</vt:lpstr>
      <vt:lpstr>HORAS EXTRAORDINARIAS</vt:lpstr>
      <vt:lpstr>HORAS EXTRAORDINARIAS</vt:lpstr>
      <vt:lpstr>TEMARIO</vt:lpstr>
      <vt:lpstr>DOTACIONES REFERENCIALES MIXTAS (DRM)</vt:lpstr>
      <vt:lpstr>DOTACIONES REFERENCIALES MIXTAS (DRM)</vt:lpstr>
      <vt:lpstr>DOTACIONES REFERENCIALES MIXTAS (DRM)</vt:lpstr>
      <vt:lpstr>DOTACIONES REFERENCIALES MIXTAS (DRM)</vt:lpstr>
      <vt:lpstr>ARMADA DE CHILE DIRECCIÓN GENERAL DEL PERSONAL DIRECCIÓN DE BIENESTAR SOCIAL</vt:lpstr>
    </vt:vector>
  </TitlesOfParts>
  <Company>ARMADA DE CHILE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PATRON Expos DIREBIEN</dc:title>
  <dc:creator>Enrique Vidal</dc:creator>
  <cp:lastModifiedBy>Gonzalo Housset</cp:lastModifiedBy>
  <cp:revision>408</cp:revision>
  <cp:lastPrinted>2016-11-21T19:46:42Z</cp:lastPrinted>
  <dcterms:created xsi:type="dcterms:W3CDTF">2003-01-20T23:15:14Z</dcterms:created>
  <dcterms:modified xsi:type="dcterms:W3CDTF">2017-07-19T14:20:57Z</dcterms:modified>
</cp:coreProperties>
</file>