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064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96775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29305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16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9759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8904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3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273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6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82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5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3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30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71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7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29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8/7/2020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4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religioncraparamo.blogspot.com/2011/09/hasta-pronto.html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solidFill>
                  <a:srgbClr val="7030A0"/>
                </a:solidFill>
                <a:latin typeface="Dante" panose="02020502050200020203" pitchFamily="18" charset="0"/>
              </a:rPr>
              <a:t>GESTIÓN</a:t>
            </a:r>
            <a:r>
              <a:rPr lang="es-CL" sz="6000" b="1" dirty="0">
                <a:latin typeface="Dante" panose="02020502050200020203" pitchFamily="18" charset="0"/>
              </a:rPr>
              <a:t> CURRICULAR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D46448-DFFA-42DB-B9C4-D26027EE2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3503" y="2757269"/>
            <a:ext cx="9244897" cy="1170660"/>
          </a:xfrm>
        </p:spPr>
        <p:txBody>
          <a:bodyPr>
            <a:noAutofit/>
          </a:bodyPr>
          <a:lstStyle/>
          <a:p>
            <a:pPr algn="ctr"/>
            <a:r>
              <a:rPr lang="es-CL" sz="6000" dirty="0">
                <a:solidFill>
                  <a:srgbClr val="FFC000"/>
                </a:solidFill>
                <a:latin typeface="Arial Black" panose="020B0A04020102020204" pitchFamily="34" charset="0"/>
              </a:rPr>
              <a:t> </a:t>
            </a:r>
          </a:p>
          <a:p>
            <a:pPr algn="ctr"/>
            <a:endParaRPr lang="es-CL" sz="6000" dirty="0">
              <a:solidFill>
                <a:srgbClr val="FFC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s-CL" sz="8000" dirty="0">
                <a:solidFill>
                  <a:srgbClr val="FFC000"/>
                </a:solidFill>
                <a:latin typeface="Dante" panose="02020502050200020203" pitchFamily="18" charset="0"/>
              </a:rPr>
              <a:t>7</a:t>
            </a:r>
            <a:r>
              <a:rPr lang="es-CL" sz="8000" dirty="0">
                <a:solidFill>
                  <a:srgbClr val="7030A0"/>
                </a:solidFill>
                <a:latin typeface="Dante" panose="02020502050200020203" pitchFamily="18" charset="0"/>
              </a:rPr>
              <a:t> </a:t>
            </a:r>
          </a:p>
          <a:p>
            <a:pPr algn="ctr"/>
            <a:r>
              <a:rPr lang="es-CL" sz="80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Dante" panose="02020502050200020203" pitchFamily="18" charset="0"/>
              </a:rPr>
              <a:t>P</a:t>
            </a:r>
            <a:r>
              <a:rPr lang="es-CL" sz="8000" dirty="0">
                <a:solidFill>
                  <a:srgbClr val="FFC000"/>
                </a:solidFill>
                <a:latin typeface="Dante" panose="02020502050200020203" pitchFamily="18" charset="0"/>
              </a:rPr>
              <a:t>A</a:t>
            </a:r>
            <a:r>
              <a:rPr lang="es-CL" sz="8000" dirty="0">
                <a:solidFill>
                  <a:srgbClr val="7030A0"/>
                </a:solidFill>
                <a:latin typeface="Dante" panose="02020502050200020203" pitchFamily="18" charset="0"/>
              </a:rPr>
              <a:t>S</a:t>
            </a:r>
            <a:r>
              <a:rPr lang="es-CL" sz="8000" dirty="0">
                <a:solidFill>
                  <a:srgbClr val="0070C0"/>
                </a:solidFill>
                <a:latin typeface="Dante" panose="02020502050200020203" pitchFamily="18" charset="0"/>
              </a:rPr>
              <a:t>O</a:t>
            </a:r>
            <a:r>
              <a:rPr lang="es-CL" sz="8000" dirty="0">
                <a:solidFill>
                  <a:srgbClr val="92D050"/>
                </a:solidFill>
                <a:latin typeface="Dante" panose="02020502050200020203" pitchFamily="18" charset="0"/>
              </a:rPr>
              <a:t>S </a:t>
            </a:r>
          </a:p>
          <a:p>
            <a:pPr algn="ctr"/>
            <a:endParaRPr lang="es-CL" sz="60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algn="ctr"/>
            <a:r>
              <a:rPr lang="es-CL" sz="4000" dirty="0">
                <a:solidFill>
                  <a:srgbClr val="7030A0"/>
                </a:solidFill>
                <a:latin typeface="Dante" panose="02020502050200020203" pitchFamily="18" charset="0"/>
              </a:rPr>
              <a:t>JI “Lobito Marino” 2020</a:t>
            </a:r>
          </a:p>
        </p:txBody>
      </p:sp>
    </p:spTree>
    <p:extLst>
      <p:ext uri="{BB962C8B-B14F-4D97-AF65-F5344CB8AC3E}">
        <p14:creationId xmlns:p14="http://schemas.microsoft.com/office/powerpoint/2010/main" val="321336784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3C3FDA71-A5C5-4B1E-B02D-0529E3F69F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06348" y="1231710"/>
            <a:ext cx="4381499" cy="4394579"/>
          </a:xfr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100525D-1ED6-46C5-A1A9-5801D7740B3F}"/>
              </a:ext>
            </a:extLst>
          </p:cNvPr>
          <p:cNvSpPr txBox="1"/>
          <p:nvPr/>
        </p:nvSpPr>
        <p:spPr>
          <a:xfrm flipH="1">
            <a:off x="5997098" y="4927601"/>
            <a:ext cx="13181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900" dirty="0">
                <a:hlinkClick r:id="rId4" tooltip="https://creativecommons.org/licenses/by-nc-sa/3.0/"/>
              </a:rPr>
              <a:t>CC BY-SA-NC</a:t>
            </a:r>
            <a:endParaRPr lang="es-CL" sz="900" dirty="0"/>
          </a:p>
        </p:txBody>
      </p:sp>
    </p:spTree>
    <p:extLst>
      <p:ext uri="{BB962C8B-B14F-4D97-AF65-F5344CB8AC3E}">
        <p14:creationId xmlns:p14="http://schemas.microsoft.com/office/powerpoint/2010/main" val="294217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b="1" dirty="0">
                <a:latin typeface="Dante" panose="02020502050200020203" pitchFamily="18" charset="0"/>
              </a:rPr>
              <a:t>PASO </a:t>
            </a:r>
            <a:r>
              <a:rPr lang="es-ES" sz="6000" b="1" dirty="0">
                <a:solidFill>
                  <a:srgbClr val="FFC000"/>
                </a:solidFill>
                <a:latin typeface="Dante" panose="02020502050200020203" pitchFamily="18" charset="0"/>
              </a:rPr>
              <a:t>1</a:t>
            </a:r>
            <a:endParaRPr lang="es-CL" sz="6000" b="1" dirty="0">
              <a:solidFill>
                <a:srgbClr val="FFC000"/>
              </a:solidFill>
              <a:latin typeface="Dante" panose="02020502050200020203" pitchFamily="18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677334" y="2160589"/>
            <a:ext cx="9099712" cy="3880773"/>
          </a:xfrm>
        </p:spPr>
        <p:txBody>
          <a:bodyPr>
            <a:normAutofit fontScale="40000" lnSpcReduction="20000"/>
          </a:bodyPr>
          <a:lstStyle/>
          <a:p>
            <a:r>
              <a:rPr lang="es-ES" sz="67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Identificar y comunicar </a:t>
            </a:r>
            <a:r>
              <a:rPr lang="es-ES" sz="6700" b="1" dirty="0">
                <a:solidFill>
                  <a:srgbClr val="7030A0"/>
                </a:solidFill>
                <a:latin typeface="Dante" panose="02020502050200020203" pitchFamily="18" charset="0"/>
              </a:rPr>
              <a:t>los contenidos considerados esenciales para todos los estudiantes.</a:t>
            </a:r>
          </a:p>
          <a:p>
            <a:pPr marL="0" indent="0">
              <a:buNone/>
            </a:pPr>
            <a:endParaRPr lang="es-ES" sz="46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Diagnóstico de la situación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Buscar alternativas de comunicación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Correo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Objetivos de aprendizajes ( mirada lúdica y de contención)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Proyecto: “ Aprendemos en casa durante la cuarentena”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5900" b="1" dirty="0">
                <a:solidFill>
                  <a:srgbClr val="7030A0"/>
                </a:solidFill>
                <a:latin typeface="Dante" panose="02020502050200020203" pitchFamily="18" charset="0"/>
              </a:rPr>
              <a:t>Priorización curricular</a:t>
            </a:r>
          </a:p>
          <a:p>
            <a:pPr marL="514350" indent="-514350">
              <a:buFont typeface="+mj-lt"/>
              <a:buAutoNum type="arabicPeriod"/>
            </a:pPr>
            <a:endParaRPr lang="es-ES" sz="28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ES" sz="28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s-ES" sz="28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 marL="0" indent="0">
              <a:buNone/>
            </a:pPr>
            <a:endParaRPr lang="es-ES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BDF37EA-27A8-4637-87C1-AE7D132C6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6815" y="146050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77670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latin typeface="Dante" panose="02020502050200020203" pitchFamily="18" charset="0"/>
              </a:rPr>
              <a:t>PASO </a:t>
            </a:r>
            <a:r>
              <a:rPr lang="es-CL" sz="6000" b="1" dirty="0">
                <a:solidFill>
                  <a:srgbClr val="FFC000"/>
                </a:solidFill>
                <a:latin typeface="Dante" panose="02020502050200020203" pitchFamily="18" charset="0"/>
              </a:rPr>
              <a:t>2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44" y="2160589"/>
            <a:ext cx="11859065" cy="3880773"/>
          </a:xfrm>
        </p:spPr>
        <p:txBody>
          <a:bodyPr/>
          <a:lstStyle/>
          <a:p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Asegurar que los contenidos esenciales sean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entregados en el tiempo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necesario y programado para su enseñanza.</a:t>
            </a:r>
          </a:p>
          <a:p>
            <a:pPr marL="0" indent="0">
              <a:buNone/>
            </a:pPr>
            <a:endParaRPr lang="es-ES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Cronograma de actividades             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Plan mensual de actividades          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Plan semanal de actividades</a:t>
            </a:r>
          </a:p>
          <a:p>
            <a:pPr>
              <a:buFont typeface="+mj-lt"/>
              <a:buAutoNum type="arabicPeriod"/>
            </a:pPr>
            <a:endParaRPr lang="es-ES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endParaRPr lang="es-ES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8CC4DC3-C108-4144-AAC8-100F0ABDE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5911" y="3750393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94454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latin typeface="Dante" panose="02020502050200020203" pitchFamily="18" charset="0"/>
              </a:rPr>
              <a:t>PASO </a:t>
            </a:r>
            <a:r>
              <a:rPr lang="es-CL" sz="6000" b="1" dirty="0">
                <a:solidFill>
                  <a:srgbClr val="FFC000"/>
                </a:solidFill>
                <a:latin typeface="Dante" panose="02020502050200020203" pitchFamily="18" charset="0"/>
              </a:rPr>
              <a:t>3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9634284" cy="3880773"/>
          </a:xfrm>
        </p:spPr>
        <p:txBody>
          <a:bodyPr/>
          <a:lstStyle/>
          <a:p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Secuenciar y organizar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los contenidos esenciales de forma tal que los estudiantes tengan reiteradas oportunidades de aprenderlos.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Se constituyen equipos de trabajo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Retroalimentación por equipos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Equipos nuevos con buena comunicación y colaborativos</a:t>
            </a:r>
          </a:p>
          <a:p>
            <a:pPr>
              <a:buFont typeface="+mj-lt"/>
              <a:buAutoNum type="arabicPeriod"/>
            </a:pPr>
            <a:endParaRPr lang="es-ES" sz="28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endParaRPr lang="es-ES" b="1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285A875-8F3F-415E-9718-9893368B1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7668" y="3793462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06412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latin typeface="Dante" panose="02020502050200020203" pitchFamily="18" charset="0"/>
              </a:rPr>
              <a:t>PASO </a:t>
            </a:r>
            <a:r>
              <a:rPr lang="es-CL" sz="6000" b="1" dirty="0">
                <a:solidFill>
                  <a:srgbClr val="FFC000"/>
                </a:solidFill>
                <a:latin typeface="Dante" panose="02020502050200020203" pitchFamily="18" charset="0"/>
              </a:rPr>
              <a:t>4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Asegurar que los profesores del nivel, se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focalicen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 en estos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contenidos esenciales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durante sus sesiones de clases</a:t>
            </a:r>
            <a:r>
              <a:rPr lang="es-ES" sz="3200" b="1" dirty="0">
                <a:latin typeface="Dante" panose="02020502050200020203" pitchFamily="18" charset="0"/>
              </a:rPr>
              <a:t>.</a:t>
            </a:r>
          </a:p>
          <a:p>
            <a:endParaRPr lang="es-ES" dirty="0"/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de retroalimentación en equipo por nivel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Una evaluación constante del trabajo online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Creación de nuevas estrategias para el logro de objetivos</a:t>
            </a:r>
          </a:p>
          <a:p>
            <a:pPr>
              <a:buFont typeface="+mj-lt"/>
              <a:buAutoNum type="arabicPeriod"/>
            </a:pPr>
            <a:r>
              <a:rPr lang="es-ES" sz="2800" b="1" dirty="0">
                <a:solidFill>
                  <a:srgbClr val="7030A0"/>
                </a:solidFill>
                <a:latin typeface="Dante" panose="02020502050200020203" pitchFamily="18" charset="0"/>
              </a:rPr>
              <a:t>Capacitaciones</a:t>
            </a:r>
          </a:p>
          <a:p>
            <a:pPr>
              <a:buFont typeface="+mj-lt"/>
              <a:buAutoNum type="arabicPeriod"/>
            </a:pPr>
            <a:endParaRPr lang="es-ES" dirty="0"/>
          </a:p>
          <a:p>
            <a:pPr>
              <a:buFont typeface="+mj-lt"/>
              <a:buAutoNum type="arabicPeriod"/>
            </a:pP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A6F02E3-7B90-4A37-8ED0-6C367BF74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3027" y="317224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0332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latin typeface="Dante" panose="02020502050200020203" pitchFamily="18" charset="0"/>
              </a:rPr>
              <a:t>PASO </a:t>
            </a:r>
            <a:r>
              <a:rPr lang="es-CL" sz="6000" b="1" dirty="0">
                <a:solidFill>
                  <a:srgbClr val="FFC000"/>
                </a:solidFill>
                <a:latin typeface="Dante" panose="02020502050200020203" pitchFamily="18" charset="0"/>
              </a:rPr>
              <a:t>5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/>
              <a:t>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Proveer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estrategias y recursos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para proteger el tiempo de enseñanza de los contenidos esenciales.</a:t>
            </a:r>
          </a:p>
          <a:p>
            <a:pPr marL="0" indent="0">
              <a:buNone/>
            </a:pPr>
            <a:endParaRPr lang="es-ES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Diseñar diferentes acciones para optimizar los tiempos, v/s cumplimientos de metas (equipos de trabajo)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Innovar en estrategias metodológicas enfocado en lo lúdico, motor y contención emocional.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Retroalimentación por equipos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Lista de materiales, y recursos del hogar.</a:t>
            </a:r>
          </a:p>
          <a:p>
            <a:pPr marL="0" indent="0">
              <a:buNone/>
            </a:pPr>
            <a:endParaRPr lang="es-CL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63ACA70-D48E-4AF6-8A9F-4A7AD4097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002" y="526774"/>
            <a:ext cx="2247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61537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sz="6700" b="1" dirty="0">
                <a:latin typeface="Dante" panose="02020502050200020203" pitchFamily="18" charset="0"/>
              </a:rPr>
              <a:t>PASO</a:t>
            </a:r>
            <a:r>
              <a:rPr lang="es-CL" sz="6700" b="1" dirty="0">
                <a:solidFill>
                  <a:srgbClr val="FFC000"/>
                </a:solidFill>
                <a:latin typeface="Dante" panose="02020502050200020203" pitchFamily="18" charset="0"/>
              </a:rPr>
              <a:t> 6</a:t>
            </a:r>
            <a:br>
              <a:rPr lang="es-CL" dirty="0">
                <a:latin typeface="Arial Black" panose="020B0A04020102020204" pitchFamily="34" charset="0"/>
              </a:rPr>
            </a:br>
            <a:endParaRPr lang="es-CL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76276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Proveer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retroalimentación y tiempo </a:t>
            </a:r>
            <a:r>
              <a:rPr lang="es-ES" sz="3200" b="1" dirty="0">
                <a:solidFill>
                  <a:srgbClr val="7030A0"/>
                </a:solidFill>
                <a:latin typeface="Dante" panose="02020502050200020203" pitchFamily="18" charset="0"/>
              </a:rPr>
              <a:t>recuperativo para asegurar el aprendizaje de los contenidos esenciales en los estudiantes que requieren de soporte adicional.</a:t>
            </a:r>
          </a:p>
          <a:p>
            <a:pPr marL="0" indent="0">
              <a:buNone/>
            </a:pPr>
            <a:endParaRPr lang="es-ES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técnicas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Retroalimentación por equipos 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zoom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Entrevistas</a:t>
            </a:r>
          </a:p>
          <a:p>
            <a:pPr>
              <a:buFont typeface="+mj-lt"/>
              <a:buAutoNum type="arabicPeriod"/>
            </a:pPr>
            <a:r>
              <a:rPr lang="es-ES" sz="3000" b="1" dirty="0">
                <a:solidFill>
                  <a:srgbClr val="7030A0"/>
                </a:solidFill>
                <a:latin typeface="Dante" panose="02020502050200020203" pitchFamily="18" charset="0"/>
              </a:rPr>
              <a:t>Evaluación</a:t>
            </a:r>
          </a:p>
          <a:p>
            <a:pPr marL="0" indent="0">
              <a:buNone/>
            </a:pPr>
            <a:endParaRPr lang="es-ES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s-CL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BF07F89-2662-4277-B347-6EF3BD7FE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9589" y="3309730"/>
            <a:ext cx="2028825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44186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dirty="0">
                <a:latin typeface="Dante" panose="02020502050200020203" pitchFamily="18" charset="0"/>
              </a:rPr>
              <a:t>PASO</a:t>
            </a:r>
            <a:r>
              <a:rPr lang="es-CL" sz="6000" b="1" dirty="0">
                <a:solidFill>
                  <a:srgbClr val="FFC000"/>
                </a:solidFill>
                <a:latin typeface="Dante" panose="02020502050200020203" pitchFamily="18" charset="0"/>
              </a:rPr>
              <a:t> 7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sz="5800" b="1" dirty="0">
                <a:solidFill>
                  <a:schemeClr val="accent1">
                    <a:lumMod val="75000"/>
                  </a:schemeClr>
                </a:solidFill>
                <a:latin typeface="Dante" panose="02020502050200020203" pitchFamily="18" charset="0"/>
              </a:rPr>
              <a:t>Distribuir la información </a:t>
            </a:r>
            <a:r>
              <a:rPr lang="es-ES" sz="5800" b="1" dirty="0">
                <a:solidFill>
                  <a:srgbClr val="7030A0"/>
                </a:solidFill>
                <a:latin typeface="Dante" panose="02020502050200020203" pitchFamily="18" charset="0"/>
              </a:rPr>
              <a:t>en los diversos agentes que están comprometidos con el dominio de los contenidos esenciales en todos los estudiantes.</a:t>
            </a:r>
          </a:p>
          <a:p>
            <a:pPr marL="0" indent="0">
              <a:buNone/>
            </a:pPr>
            <a:endParaRPr lang="es-ES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técnicas/educadoras</a:t>
            </a: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técnicas/equipos pedagógicos</a:t>
            </a: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Reuniones Zoom</a:t>
            </a: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Video llamadas</a:t>
            </a: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Entrevistas apoderados</a:t>
            </a:r>
          </a:p>
          <a:p>
            <a:pPr>
              <a:buFont typeface="+mj-lt"/>
              <a:buAutoNum type="arabicPeriod"/>
            </a:pPr>
            <a:r>
              <a:rPr lang="es-CL" sz="5100" b="1" dirty="0">
                <a:solidFill>
                  <a:srgbClr val="7030A0"/>
                </a:solidFill>
                <a:latin typeface="Dante" panose="02020502050200020203" pitchFamily="18" charset="0"/>
              </a:rPr>
              <a:t>Planificaciones vía </a:t>
            </a:r>
            <a:r>
              <a:rPr lang="es-CL" sz="5100" b="1" dirty="0" err="1">
                <a:solidFill>
                  <a:srgbClr val="7030A0"/>
                </a:solidFill>
                <a:latin typeface="Dante" panose="02020502050200020203" pitchFamily="18" charset="0"/>
              </a:rPr>
              <a:t>classroom</a:t>
            </a:r>
            <a:endParaRPr lang="es-CL" sz="5100" b="1" dirty="0">
              <a:solidFill>
                <a:srgbClr val="7030A0"/>
              </a:solidFill>
              <a:latin typeface="Dante" panose="02020502050200020203" pitchFamily="18" charset="0"/>
            </a:endParaRPr>
          </a:p>
          <a:p>
            <a:pPr>
              <a:buFont typeface="+mj-lt"/>
              <a:buAutoNum type="arabicPeriod"/>
            </a:pPr>
            <a:endParaRPr lang="es-CL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F0CC1B8-9DC2-4A0A-A671-5DC06D475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955" y="3919331"/>
            <a:ext cx="3828256" cy="254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82798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376503-A297-4EDF-A86A-32D3DB377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600" b="1" i="1" dirty="0">
                <a:solidFill>
                  <a:srgbClr val="7030A0"/>
                </a:solidFill>
                <a:latin typeface="Dante" panose="02020502050200020203" pitchFamily="18" charset="0"/>
              </a:rPr>
              <a:t>M</a:t>
            </a:r>
            <a:r>
              <a:rPr lang="es-CL" sz="5400" b="1" dirty="0">
                <a:latin typeface="Dante" panose="02020502050200020203" pitchFamily="18" charset="0"/>
              </a:rPr>
              <a:t>ODALIDAD A </a:t>
            </a:r>
            <a:r>
              <a:rPr lang="es-CL" sz="6000" b="1" i="1" dirty="0">
                <a:solidFill>
                  <a:srgbClr val="7030A0"/>
                </a:solidFill>
                <a:latin typeface="Dante" panose="02020502050200020203" pitchFamily="18" charset="0"/>
              </a:rPr>
              <a:t>D</a:t>
            </a:r>
            <a:r>
              <a:rPr lang="es-CL" sz="5400" b="1" dirty="0">
                <a:latin typeface="Dante" panose="02020502050200020203" pitchFamily="18" charset="0"/>
              </a:rPr>
              <a:t>ISTANCIA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D44419E-48D8-4820-8AE6-BAC9AEA20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019052"/>
              </p:ext>
            </p:extLst>
          </p:nvPr>
        </p:nvGraphicFramePr>
        <p:xfrm>
          <a:off x="677863" y="2266122"/>
          <a:ext cx="8596312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1947063959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1983544289"/>
                    </a:ext>
                  </a:extLst>
                </a:gridCol>
              </a:tblGrid>
              <a:tr h="265306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FORTALEZAS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DEBILIDADES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174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Creatividad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Incertidumbre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2690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Colaboración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Miedo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008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Proyecto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Autodidactas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50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Recursos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Poco compromiso de los padres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00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Oportunidad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Distancia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025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Tiempo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Internet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677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6239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602</TotalTime>
  <Words>327</Words>
  <Application>Microsoft Office PowerPoint</Application>
  <PresentationFormat>Panorámica</PresentationFormat>
  <Paragraphs>77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Dante</vt:lpstr>
      <vt:lpstr>Trebuchet MS</vt:lpstr>
      <vt:lpstr>Wingdings 3</vt:lpstr>
      <vt:lpstr>Faceta</vt:lpstr>
      <vt:lpstr>GESTIÓN CURRICULAR</vt:lpstr>
      <vt:lpstr>PASO 1</vt:lpstr>
      <vt:lpstr>PASO 2</vt:lpstr>
      <vt:lpstr>PASO 3</vt:lpstr>
      <vt:lpstr>PASO 4</vt:lpstr>
      <vt:lpstr>PASO 5</vt:lpstr>
      <vt:lpstr>PASO 6 </vt:lpstr>
      <vt:lpstr>PASO 7</vt:lpstr>
      <vt:lpstr>MODALIDAD A DISTANCIA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Gobierno de Salvador Allende 1970-1973</dc:title>
  <dc:creator>María Paz Lorenzo Mardones</dc:creator>
  <cp:lastModifiedBy>Usuario</cp:lastModifiedBy>
  <cp:revision>64</cp:revision>
  <dcterms:created xsi:type="dcterms:W3CDTF">2019-07-05T01:31:19Z</dcterms:created>
  <dcterms:modified xsi:type="dcterms:W3CDTF">2020-08-07T13:14:33Z</dcterms:modified>
</cp:coreProperties>
</file>