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5" r:id="rId4"/>
    <p:sldId id="274" r:id="rId5"/>
    <p:sldId id="259" r:id="rId6"/>
    <p:sldId id="264" r:id="rId7"/>
    <p:sldId id="260" r:id="rId8"/>
    <p:sldId id="267" r:id="rId9"/>
    <p:sldId id="276" r:id="rId10"/>
    <p:sldId id="261" r:id="rId11"/>
    <p:sldId id="270" r:id="rId12"/>
    <p:sldId id="269" r:id="rId13"/>
    <p:sldId id="271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26A"/>
    <a:srgbClr val="88EBF8"/>
    <a:srgbClr val="ECFA62"/>
    <a:srgbClr val="BF1705"/>
    <a:srgbClr val="D11805"/>
    <a:srgbClr val="1104C0"/>
    <a:srgbClr val="00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2" autoAdjust="0"/>
  </p:normalViewPr>
  <p:slideViewPr>
    <p:cSldViewPr snapToGrid="0">
      <p:cViewPr varScale="1">
        <p:scale>
          <a:sx n="67" d="100"/>
          <a:sy n="67" d="100"/>
        </p:scale>
        <p:origin x="6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dirty="0"/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dirty="0"/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BD572B91-1BE5-4AA9-A73A-3B6F8A5F4989}" type="presOf" srcId="{DE86D09F-7D05-431D-B1F3-F01E121ECB0E}" destId="{D50D176D-2A93-4C79-BACB-339BBE89A65C}" srcOrd="0" destOrd="0" presId="urn:microsoft.com/office/officeart/2005/8/layout/chevron1"/>
    <dgm:cxn modelId="{0DEE5C99-5BB9-4C74-A514-96095D717FFA}" type="presOf" srcId="{3EC7DC1B-6F81-4484-9EA3-18370B259FAF}" destId="{3BA2237E-FD1F-46E9-9C56-5D180426C3D2}" srcOrd="0" destOrd="0" presId="urn:microsoft.com/office/officeart/2005/8/layout/chevron1"/>
    <dgm:cxn modelId="{ABC238A3-FC1C-4563-B572-AA10BF4F04C5}" type="presOf" srcId="{3BC721A4-8FE4-43BF-B327-6B5F0D3B1720}" destId="{0D5C808B-46AA-4A94-AA04-7FFAFD107156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3A0D06F2-8FBB-4043-8742-7DB38F3971CE}" type="presOf" srcId="{1FD6A122-8ACE-439A-986E-AF09E475C623}" destId="{D2DB27EA-C38E-45E2-92F8-0F5D0226B1BA}" srcOrd="0" destOrd="0" presId="urn:microsoft.com/office/officeart/2005/8/layout/chevron1"/>
    <dgm:cxn modelId="{8E9AFC10-24DC-4227-BAB4-8AA9E5444D38}" type="presParOf" srcId="{3BA2237E-FD1F-46E9-9C56-5D180426C3D2}" destId="{D50D176D-2A93-4C79-BACB-339BBE89A65C}" srcOrd="0" destOrd="0" presId="urn:microsoft.com/office/officeart/2005/8/layout/chevron1"/>
    <dgm:cxn modelId="{558B0638-B677-49E9-A342-EA81A086995A}" type="presParOf" srcId="{3BA2237E-FD1F-46E9-9C56-5D180426C3D2}" destId="{2F859EAC-669C-4FBE-A68B-4266E01D7521}" srcOrd="1" destOrd="0" presId="urn:microsoft.com/office/officeart/2005/8/layout/chevron1"/>
    <dgm:cxn modelId="{F5AFC6CC-FF44-487A-97D7-6117C638335E}" type="presParOf" srcId="{3BA2237E-FD1F-46E9-9C56-5D180426C3D2}" destId="{D2DB27EA-C38E-45E2-92F8-0F5D0226B1BA}" srcOrd="2" destOrd="0" presId="urn:microsoft.com/office/officeart/2005/8/layout/chevron1"/>
    <dgm:cxn modelId="{8448296B-8A70-4750-8784-277C9C76903D}" type="presParOf" srcId="{3BA2237E-FD1F-46E9-9C56-5D180426C3D2}" destId="{648B54A1-CB38-478A-A68A-12D30793B8CE}" srcOrd="3" destOrd="0" presId="urn:microsoft.com/office/officeart/2005/8/layout/chevron1"/>
    <dgm:cxn modelId="{1E71D091-3F2D-41C6-9B74-9D94650ED4ED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DDD5D01-9930-44FD-A307-E9B0CBA0440D}" type="presOf" srcId="{1FD6A122-8ACE-439A-986E-AF09E475C623}" destId="{D2DB27EA-C38E-45E2-92F8-0F5D0226B1BA}" srcOrd="0" destOrd="0" presId="urn:microsoft.com/office/officeart/2005/8/layout/chevron1"/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3F65E771-04DE-44C4-B778-B4BF064ECF0A}" type="presOf" srcId="{DE86D09F-7D05-431D-B1F3-F01E121ECB0E}" destId="{D50D176D-2A93-4C79-BACB-339BBE89A65C}" srcOrd="0" destOrd="0" presId="urn:microsoft.com/office/officeart/2005/8/layout/chevron1"/>
    <dgm:cxn modelId="{F2A9A087-DFD0-407C-A60B-549A7EA06625}" type="presOf" srcId="{3EC7DC1B-6F81-4484-9EA3-18370B259FAF}" destId="{3BA2237E-FD1F-46E9-9C56-5D180426C3D2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40C4B0D4-9F6C-4A0C-AD56-EDE838ABEE20}" type="presOf" srcId="{3BC721A4-8FE4-43BF-B327-6B5F0D3B1720}" destId="{0D5C808B-46AA-4A94-AA04-7FFAFD107156}" srcOrd="0" destOrd="0" presId="urn:microsoft.com/office/officeart/2005/8/layout/chevron1"/>
    <dgm:cxn modelId="{F5A0C1D9-2831-42A9-9F06-E1E966C37099}" type="presParOf" srcId="{3BA2237E-FD1F-46E9-9C56-5D180426C3D2}" destId="{D50D176D-2A93-4C79-BACB-339BBE89A65C}" srcOrd="0" destOrd="0" presId="urn:microsoft.com/office/officeart/2005/8/layout/chevron1"/>
    <dgm:cxn modelId="{72B2433F-BB4F-47AF-9A83-E9EF278D7BE2}" type="presParOf" srcId="{3BA2237E-FD1F-46E9-9C56-5D180426C3D2}" destId="{2F859EAC-669C-4FBE-A68B-4266E01D7521}" srcOrd="1" destOrd="0" presId="urn:microsoft.com/office/officeart/2005/8/layout/chevron1"/>
    <dgm:cxn modelId="{1FFAC882-FBD2-45F4-BD02-7E8FA58F5DD7}" type="presParOf" srcId="{3BA2237E-FD1F-46E9-9C56-5D180426C3D2}" destId="{D2DB27EA-C38E-45E2-92F8-0F5D0226B1BA}" srcOrd="2" destOrd="0" presId="urn:microsoft.com/office/officeart/2005/8/layout/chevron1"/>
    <dgm:cxn modelId="{FAE44E52-8D08-4B48-A945-F89F41709D4C}" type="presParOf" srcId="{3BA2237E-FD1F-46E9-9C56-5D180426C3D2}" destId="{648B54A1-CB38-478A-A68A-12D30793B8CE}" srcOrd="3" destOrd="0" presId="urn:microsoft.com/office/officeart/2005/8/layout/chevron1"/>
    <dgm:cxn modelId="{384A87C0-A932-492A-960E-9E537A10E2DC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817802-85B1-4CBB-8D2B-C668DA6D3D49}" type="presOf" srcId="{DE86D09F-7D05-431D-B1F3-F01E121ECB0E}" destId="{D50D176D-2A93-4C79-BACB-339BBE89A65C}" srcOrd="0" destOrd="0" presId="urn:microsoft.com/office/officeart/2005/8/layout/chevron1"/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2CA71511-582F-4084-8607-2B9E8984FC76}" type="presOf" srcId="{3EC7DC1B-6F81-4484-9EA3-18370B259FAF}" destId="{3BA2237E-FD1F-46E9-9C56-5D180426C3D2}" srcOrd="0" destOrd="0" presId="urn:microsoft.com/office/officeart/2005/8/layout/chevron1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D778E272-8460-46EE-933E-4C380806BD2A}" type="presOf" srcId="{1FD6A122-8ACE-439A-986E-AF09E475C623}" destId="{D2DB27EA-C38E-45E2-92F8-0F5D0226B1BA}" srcOrd="0" destOrd="0" presId="urn:microsoft.com/office/officeart/2005/8/layout/chevron1"/>
    <dgm:cxn modelId="{0A4458AC-FA41-4D68-AFE4-00AF6A17B0AC}" type="presOf" srcId="{3BC721A4-8FE4-43BF-B327-6B5F0D3B1720}" destId="{0D5C808B-46AA-4A94-AA04-7FFAFD107156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E1899F1A-DF41-4CB2-8761-68DFA7E2DCE9}" type="presParOf" srcId="{3BA2237E-FD1F-46E9-9C56-5D180426C3D2}" destId="{D50D176D-2A93-4C79-BACB-339BBE89A65C}" srcOrd="0" destOrd="0" presId="urn:microsoft.com/office/officeart/2005/8/layout/chevron1"/>
    <dgm:cxn modelId="{D0107E93-2164-4F85-ABFE-B19162BE823D}" type="presParOf" srcId="{3BA2237E-FD1F-46E9-9C56-5D180426C3D2}" destId="{2F859EAC-669C-4FBE-A68B-4266E01D7521}" srcOrd="1" destOrd="0" presId="urn:microsoft.com/office/officeart/2005/8/layout/chevron1"/>
    <dgm:cxn modelId="{D7FF9FBD-5535-4E44-9A9E-D9C347CC0C46}" type="presParOf" srcId="{3BA2237E-FD1F-46E9-9C56-5D180426C3D2}" destId="{D2DB27EA-C38E-45E2-92F8-0F5D0226B1BA}" srcOrd="2" destOrd="0" presId="urn:microsoft.com/office/officeart/2005/8/layout/chevron1"/>
    <dgm:cxn modelId="{C1355A3A-E167-4DAC-8C1F-2FB00FE45DDE}" type="presParOf" srcId="{3BA2237E-FD1F-46E9-9C56-5D180426C3D2}" destId="{648B54A1-CB38-478A-A68A-12D30793B8CE}" srcOrd="3" destOrd="0" presId="urn:microsoft.com/office/officeart/2005/8/layout/chevron1"/>
    <dgm:cxn modelId="{F0342BA5-1DCA-4F93-AE44-5180E90D6D9E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dirty="0"/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F0799436-3F8F-4457-A508-8A7D2B4194CF}" type="presOf" srcId="{1FD6A122-8ACE-439A-986E-AF09E475C623}" destId="{D2DB27EA-C38E-45E2-92F8-0F5D0226B1BA}" srcOrd="0" destOrd="0" presId="urn:microsoft.com/office/officeart/2005/8/layout/chevron1"/>
    <dgm:cxn modelId="{202F8E5C-AD35-44B3-8855-E761F270B04B}" type="presOf" srcId="{3EC7DC1B-6F81-4484-9EA3-18370B259FAF}" destId="{3BA2237E-FD1F-46E9-9C56-5D180426C3D2}" srcOrd="0" destOrd="0" presId="urn:microsoft.com/office/officeart/2005/8/layout/chevron1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BE111AA0-E043-4209-9F2F-1F3D98F5F7A1}" type="presOf" srcId="{3BC721A4-8FE4-43BF-B327-6B5F0D3B1720}" destId="{0D5C808B-46AA-4A94-AA04-7FFAFD107156}" srcOrd="0" destOrd="0" presId="urn:microsoft.com/office/officeart/2005/8/layout/chevron1"/>
    <dgm:cxn modelId="{B61AEEB9-1B00-42BF-ADC8-C2E2E599F8C4}" type="presOf" srcId="{DE86D09F-7D05-431D-B1F3-F01E121ECB0E}" destId="{D50D176D-2A93-4C79-BACB-339BBE89A65C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6D662664-82D4-4876-9836-F6A4883CC966}" type="presParOf" srcId="{3BA2237E-FD1F-46E9-9C56-5D180426C3D2}" destId="{D50D176D-2A93-4C79-BACB-339BBE89A65C}" srcOrd="0" destOrd="0" presId="urn:microsoft.com/office/officeart/2005/8/layout/chevron1"/>
    <dgm:cxn modelId="{DF34AFB2-03C4-4D91-B986-5E319F8B6AF7}" type="presParOf" srcId="{3BA2237E-FD1F-46E9-9C56-5D180426C3D2}" destId="{2F859EAC-669C-4FBE-A68B-4266E01D7521}" srcOrd="1" destOrd="0" presId="urn:microsoft.com/office/officeart/2005/8/layout/chevron1"/>
    <dgm:cxn modelId="{D2830DC4-5CCB-4456-BE3E-749086EDA9BF}" type="presParOf" srcId="{3BA2237E-FD1F-46E9-9C56-5D180426C3D2}" destId="{D2DB27EA-C38E-45E2-92F8-0F5D0226B1BA}" srcOrd="2" destOrd="0" presId="urn:microsoft.com/office/officeart/2005/8/layout/chevron1"/>
    <dgm:cxn modelId="{2BBD4C9D-EFEF-492A-B747-DD1C7A72007A}" type="presParOf" srcId="{3BA2237E-FD1F-46E9-9C56-5D180426C3D2}" destId="{648B54A1-CB38-478A-A68A-12D30793B8CE}" srcOrd="3" destOrd="0" presId="urn:microsoft.com/office/officeart/2005/8/layout/chevron1"/>
    <dgm:cxn modelId="{F58B4B47-D42F-4C36-8B38-A0103A01DAC5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A0FA4124-15DF-40F6-9FFC-FB5AA03C66FC}" type="presOf" srcId="{DE86D09F-7D05-431D-B1F3-F01E121ECB0E}" destId="{D50D176D-2A93-4C79-BACB-339BBE89A65C}" srcOrd="0" destOrd="0" presId="urn:microsoft.com/office/officeart/2005/8/layout/chevron1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D90AF088-5A4D-4D58-A84D-3546D519B99A}" type="presOf" srcId="{3BC721A4-8FE4-43BF-B327-6B5F0D3B1720}" destId="{0D5C808B-46AA-4A94-AA04-7FFAFD107156}" srcOrd="0" destOrd="0" presId="urn:microsoft.com/office/officeart/2005/8/layout/chevron1"/>
    <dgm:cxn modelId="{0497ECB4-A6F9-4653-93D1-7FE7809B645A}" type="presOf" srcId="{3EC7DC1B-6F81-4484-9EA3-18370B259FAF}" destId="{3BA2237E-FD1F-46E9-9C56-5D180426C3D2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77D46AEB-1957-41EB-A493-9EC38990A455}" type="presOf" srcId="{1FD6A122-8ACE-439A-986E-AF09E475C623}" destId="{D2DB27EA-C38E-45E2-92F8-0F5D0226B1BA}" srcOrd="0" destOrd="0" presId="urn:microsoft.com/office/officeart/2005/8/layout/chevron1"/>
    <dgm:cxn modelId="{B0F191D9-9747-45F4-BA7E-0E23B5178D9C}" type="presParOf" srcId="{3BA2237E-FD1F-46E9-9C56-5D180426C3D2}" destId="{D50D176D-2A93-4C79-BACB-339BBE89A65C}" srcOrd="0" destOrd="0" presId="urn:microsoft.com/office/officeart/2005/8/layout/chevron1"/>
    <dgm:cxn modelId="{6BE8D6CF-4EBB-426A-987D-280EE546D8C3}" type="presParOf" srcId="{3BA2237E-FD1F-46E9-9C56-5D180426C3D2}" destId="{2F859EAC-669C-4FBE-A68B-4266E01D7521}" srcOrd="1" destOrd="0" presId="urn:microsoft.com/office/officeart/2005/8/layout/chevron1"/>
    <dgm:cxn modelId="{FFDAC41F-2FBD-4E97-94D0-26B0843EE1FD}" type="presParOf" srcId="{3BA2237E-FD1F-46E9-9C56-5D180426C3D2}" destId="{D2DB27EA-C38E-45E2-92F8-0F5D0226B1BA}" srcOrd="2" destOrd="0" presId="urn:microsoft.com/office/officeart/2005/8/layout/chevron1"/>
    <dgm:cxn modelId="{81084D8E-899C-4FD2-B1C8-33E9320DAC97}" type="presParOf" srcId="{3BA2237E-FD1F-46E9-9C56-5D180426C3D2}" destId="{648B54A1-CB38-478A-A68A-12D30793B8CE}" srcOrd="3" destOrd="0" presId="urn:microsoft.com/office/officeart/2005/8/layout/chevron1"/>
    <dgm:cxn modelId="{196AADFB-2969-43F4-B20A-DCC8C407DAA5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D21590B-44D4-47FA-8033-9C3A96FB6D15}" type="presOf" srcId="{1FD6A122-8ACE-439A-986E-AF09E475C623}" destId="{D2DB27EA-C38E-45E2-92F8-0F5D0226B1BA}" srcOrd="0" destOrd="0" presId="urn:microsoft.com/office/officeart/2005/8/layout/chevron1"/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0D3BC534-AA58-41B0-A9B4-71F39AA0907E}" type="presOf" srcId="{DE86D09F-7D05-431D-B1F3-F01E121ECB0E}" destId="{D50D176D-2A93-4C79-BACB-339BBE89A65C}" srcOrd="0" destOrd="0" presId="urn:microsoft.com/office/officeart/2005/8/layout/chevron1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ECC2947B-5732-40BA-9548-9EC9CFEF88D9}" type="presOf" srcId="{3EC7DC1B-6F81-4484-9EA3-18370B259FAF}" destId="{3BA2237E-FD1F-46E9-9C56-5D180426C3D2}" srcOrd="0" destOrd="0" presId="urn:microsoft.com/office/officeart/2005/8/layout/chevron1"/>
    <dgm:cxn modelId="{C9FA0389-FCE5-452B-B022-05873550626C}" type="presOf" srcId="{3BC721A4-8FE4-43BF-B327-6B5F0D3B1720}" destId="{0D5C808B-46AA-4A94-AA04-7FFAFD107156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20785208-AC5B-4233-8ECF-2A570B735F27}" type="presParOf" srcId="{3BA2237E-FD1F-46E9-9C56-5D180426C3D2}" destId="{D50D176D-2A93-4C79-BACB-339BBE89A65C}" srcOrd="0" destOrd="0" presId="urn:microsoft.com/office/officeart/2005/8/layout/chevron1"/>
    <dgm:cxn modelId="{CE801F7A-34F0-4069-89E2-FBC409DA4240}" type="presParOf" srcId="{3BA2237E-FD1F-46E9-9C56-5D180426C3D2}" destId="{2F859EAC-669C-4FBE-A68B-4266E01D7521}" srcOrd="1" destOrd="0" presId="urn:microsoft.com/office/officeart/2005/8/layout/chevron1"/>
    <dgm:cxn modelId="{6E61124B-F24C-456E-823F-30807F9AEC02}" type="presParOf" srcId="{3BA2237E-FD1F-46E9-9C56-5D180426C3D2}" destId="{D2DB27EA-C38E-45E2-92F8-0F5D0226B1BA}" srcOrd="2" destOrd="0" presId="urn:microsoft.com/office/officeart/2005/8/layout/chevron1"/>
    <dgm:cxn modelId="{CA35BBD1-51AB-41C3-B11B-CDC82F73C055}" type="presParOf" srcId="{3BA2237E-FD1F-46E9-9C56-5D180426C3D2}" destId="{648B54A1-CB38-478A-A68A-12D30793B8CE}" srcOrd="3" destOrd="0" presId="urn:microsoft.com/office/officeart/2005/8/layout/chevron1"/>
    <dgm:cxn modelId="{A4D0D199-D9D9-4B98-AAAD-BE528019E537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D4643B15-29EF-4817-8CE7-58E73380FC6C}" type="presOf" srcId="{1FD6A122-8ACE-439A-986E-AF09E475C623}" destId="{D2DB27EA-C38E-45E2-92F8-0F5D0226B1BA}" srcOrd="0" destOrd="0" presId="urn:microsoft.com/office/officeart/2005/8/layout/chevron1"/>
    <dgm:cxn modelId="{DD583634-B94A-4FCF-9556-9B7E99578D46}" type="presOf" srcId="{3EC7DC1B-6F81-4484-9EA3-18370B259FAF}" destId="{3BA2237E-FD1F-46E9-9C56-5D180426C3D2}" srcOrd="0" destOrd="0" presId="urn:microsoft.com/office/officeart/2005/8/layout/chevron1"/>
    <dgm:cxn modelId="{AE572D5D-7E15-444C-8232-C62964520EE7}" type="presOf" srcId="{3BC721A4-8FE4-43BF-B327-6B5F0D3B1720}" destId="{0D5C808B-46AA-4A94-AA04-7FFAFD107156}" srcOrd="0" destOrd="0" presId="urn:microsoft.com/office/officeart/2005/8/layout/chevron1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FD3DD897-9F60-4773-B310-060FB131E2D5}" type="presOf" srcId="{DE86D09F-7D05-431D-B1F3-F01E121ECB0E}" destId="{D50D176D-2A93-4C79-BACB-339BBE89A65C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5B964E4B-770E-4FC5-AFD9-C999454A2319}" type="presParOf" srcId="{3BA2237E-FD1F-46E9-9C56-5D180426C3D2}" destId="{D50D176D-2A93-4C79-BACB-339BBE89A65C}" srcOrd="0" destOrd="0" presId="urn:microsoft.com/office/officeart/2005/8/layout/chevron1"/>
    <dgm:cxn modelId="{184C179A-4983-4653-B74A-4B4C3FB361D8}" type="presParOf" srcId="{3BA2237E-FD1F-46E9-9C56-5D180426C3D2}" destId="{2F859EAC-669C-4FBE-A68B-4266E01D7521}" srcOrd="1" destOrd="0" presId="urn:microsoft.com/office/officeart/2005/8/layout/chevron1"/>
    <dgm:cxn modelId="{0C71E4BB-4086-41D8-A9AE-F19EB109147D}" type="presParOf" srcId="{3BA2237E-FD1F-46E9-9C56-5D180426C3D2}" destId="{D2DB27EA-C38E-45E2-92F8-0F5D0226B1BA}" srcOrd="2" destOrd="0" presId="urn:microsoft.com/office/officeart/2005/8/layout/chevron1"/>
    <dgm:cxn modelId="{0E4C0D76-52BE-4CF4-BCC7-A03CF48C2013}" type="presParOf" srcId="{3BA2237E-FD1F-46E9-9C56-5D180426C3D2}" destId="{648B54A1-CB38-478A-A68A-12D30793B8CE}" srcOrd="3" destOrd="0" presId="urn:microsoft.com/office/officeart/2005/8/layout/chevron1"/>
    <dgm:cxn modelId="{5F575D86-5C69-4688-BCD8-ED0CEC656E4B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37098C56-59A2-443F-9E99-C200767434A4}" type="presOf" srcId="{3BC721A4-8FE4-43BF-B327-6B5F0D3B1720}" destId="{0D5C808B-46AA-4A94-AA04-7FFAFD107156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0D6EAFD8-DBBE-4956-8BA7-04F830D2E8D0}" type="presOf" srcId="{3EC7DC1B-6F81-4484-9EA3-18370B259FAF}" destId="{3BA2237E-FD1F-46E9-9C56-5D180426C3D2}" srcOrd="0" destOrd="0" presId="urn:microsoft.com/office/officeart/2005/8/layout/chevron1"/>
    <dgm:cxn modelId="{AE5EBAE8-9C48-42F3-AB94-30B1A45C5F41}" type="presOf" srcId="{DE86D09F-7D05-431D-B1F3-F01E121ECB0E}" destId="{D50D176D-2A93-4C79-BACB-339BBE89A65C}" srcOrd="0" destOrd="0" presId="urn:microsoft.com/office/officeart/2005/8/layout/chevron1"/>
    <dgm:cxn modelId="{AAE492EF-140F-4725-8DB5-25FD80370D4C}" type="presOf" srcId="{1FD6A122-8ACE-439A-986E-AF09E475C623}" destId="{D2DB27EA-C38E-45E2-92F8-0F5D0226B1BA}" srcOrd="0" destOrd="0" presId="urn:microsoft.com/office/officeart/2005/8/layout/chevron1"/>
    <dgm:cxn modelId="{BD461ECC-A28D-4B1F-96B4-9F2044CB123C}" type="presParOf" srcId="{3BA2237E-FD1F-46E9-9C56-5D180426C3D2}" destId="{D50D176D-2A93-4C79-BACB-339BBE89A65C}" srcOrd="0" destOrd="0" presId="urn:microsoft.com/office/officeart/2005/8/layout/chevron1"/>
    <dgm:cxn modelId="{1F5ACB77-2B40-4ED6-87D7-5F447C43DC6B}" type="presParOf" srcId="{3BA2237E-FD1F-46E9-9C56-5D180426C3D2}" destId="{2F859EAC-669C-4FBE-A68B-4266E01D7521}" srcOrd="1" destOrd="0" presId="urn:microsoft.com/office/officeart/2005/8/layout/chevron1"/>
    <dgm:cxn modelId="{CA7B8BA7-8692-411D-B37A-7122061AB90B}" type="presParOf" srcId="{3BA2237E-FD1F-46E9-9C56-5D180426C3D2}" destId="{D2DB27EA-C38E-45E2-92F8-0F5D0226B1BA}" srcOrd="2" destOrd="0" presId="urn:microsoft.com/office/officeart/2005/8/layout/chevron1"/>
    <dgm:cxn modelId="{CB34EF1F-29BE-45DD-BF1D-391350C7D3A4}" type="presParOf" srcId="{3BA2237E-FD1F-46E9-9C56-5D180426C3D2}" destId="{648B54A1-CB38-478A-A68A-12D30793B8CE}" srcOrd="3" destOrd="0" presId="urn:microsoft.com/office/officeart/2005/8/layout/chevron1"/>
    <dgm:cxn modelId="{D29947D4-87D9-410C-B5C3-09BF464572F5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C6D8BF14-4532-4039-AF04-5FB426459D89}" type="presOf" srcId="{3BC721A4-8FE4-43BF-B327-6B5F0D3B1720}" destId="{0D5C808B-46AA-4A94-AA04-7FFAFD107156}" srcOrd="0" destOrd="0" presId="urn:microsoft.com/office/officeart/2005/8/layout/chevron1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AC363F84-0CE9-480D-A4AA-85C5F73C87BA}" type="presOf" srcId="{1FD6A122-8ACE-439A-986E-AF09E475C623}" destId="{D2DB27EA-C38E-45E2-92F8-0F5D0226B1BA}" srcOrd="0" destOrd="0" presId="urn:microsoft.com/office/officeart/2005/8/layout/chevron1"/>
    <dgm:cxn modelId="{8549B586-BE3E-4A95-95F1-F5FA69863CBF}" type="presOf" srcId="{DE86D09F-7D05-431D-B1F3-F01E121ECB0E}" destId="{D50D176D-2A93-4C79-BACB-339BBE89A65C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A75C1ED9-9AA8-477D-9A45-B687AFCB7E89}" type="presOf" srcId="{3EC7DC1B-6F81-4484-9EA3-18370B259FAF}" destId="{3BA2237E-FD1F-46E9-9C56-5D180426C3D2}" srcOrd="0" destOrd="0" presId="urn:microsoft.com/office/officeart/2005/8/layout/chevron1"/>
    <dgm:cxn modelId="{418B7ED6-EC8F-43D0-8553-591ABC6EFD38}" type="presParOf" srcId="{3BA2237E-FD1F-46E9-9C56-5D180426C3D2}" destId="{D50D176D-2A93-4C79-BACB-339BBE89A65C}" srcOrd="0" destOrd="0" presId="urn:microsoft.com/office/officeart/2005/8/layout/chevron1"/>
    <dgm:cxn modelId="{035CA36D-429F-4A26-B09A-0034CF871678}" type="presParOf" srcId="{3BA2237E-FD1F-46E9-9C56-5D180426C3D2}" destId="{2F859EAC-669C-4FBE-A68B-4266E01D7521}" srcOrd="1" destOrd="0" presId="urn:microsoft.com/office/officeart/2005/8/layout/chevron1"/>
    <dgm:cxn modelId="{E674F49C-6913-4DB4-BEA4-0E184F7601EA}" type="presParOf" srcId="{3BA2237E-FD1F-46E9-9C56-5D180426C3D2}" destId="{D2DB27EA-C38E-45E2-92F8-0F5D0226B1BA}" srcOrd="2" destOrd="0" presId="urn:microsoft.com/office/officeart/2005/8/layout/chevron1"/>
    <dgm:cxn modelId="{4355C1B4-D3FE-4252-AD49-E83AFF1F1729}" type="presParOf" srcId="{3BA2237E-FD1F-46E9-9C56-5D180426C3D2}" destId="{648B54A1-CB38-478A-A68A-12D30793B8CE}" srcOrd="3" destOrd="0" presId="urn:microsoft.com/office/officeart/2005/8/layout/chevron1"/>
    <dgm:cxn modelId="{DA8F3BD4-4B98-4160-9A0D-18CF35084487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171DA232-2ADB-455A-A61B-295F11B00FBC}" type="presOf" srcId="{3EC7DC1B-6F81-4484-9EA3-18370B259FAF}" destId="{3BA2237E-FD1F-46E9-9C56-5D180426C3D2}" srcOrd="0" destOrd="0" presId="urn:microsoft.com/office/officeart/2005/8/layout/chevron1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B76ED77F-3F43-42BE-8533-3ED129E89A00}" type="presOf" srcId="{DE86D09F-7D05-431D-B1F3-F01E121ECB0E}" destId="{D50D176D-2A93-4C79-BACB-339BBE89A65C}" srcOrd="0" destOrd="0" presId="urn:microsoft.com/office/officeart/2005/8/layout/chevron1"/>
    <dgm:cxn modelId="{AE64D79F-0F2C-47CA-AD80-B1D51CA224EE}" type="presOf" srcId="{3BC721A4-8FE4-43BF-B327-6B5F0D3B1720}" destId="{0D5C808B-46AA-4A94-AA04-7FFAFD107156}" srcOrd="0" destOrd="0" presId="urn:microsoft.com/office/officeart/2005/8/layout/chevron1"/>
    <dgm:cxn modelId="{9CC88BB1-2C6C-439E-AAEE-53E6F12F3C3C}" type="presOf" srcId="{1FD6A122-8ACE-439A-986E-AF09E475C623}" destId="{D2DB27EA-C38E-45E2-92F8-0F5D0226B1BA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D6A649FE-FD69-432B-A5F8-48F17FDBCAD1}" type="presParOf" srcId="{3BA2237E-FD1F-46E9-9C56-5D180426C3D2}" destId="{D50D176D-2A93-4C79-BACB-339BBE89A65C}" srcOrd="0" destOrd="0" presId="urn:microsoft.com/office/officeart/2005/8/layout/chevron1"/>
    <dgm:cxn modelId="{87758304-0763-4319-836D-9B82CF091B63}" type="presParOf" srcId="{3BA2237E-FD1F-46E9-9C56-5D180426C3D2}" destId="{2F859EAC-669C-4FBE-A68B-4266E01D7521}" srcOrd="1" destOrd="0" presId="urn:microsoft.com/office/officeart/2005/8/layout/chevron1"/>
    <dgm:cxn modelId="{F5F67037-25A6-465E-9C65-2A1E6114CF31}" type="presParOf" srcId="{3BA2237E-FD1F-46E9-9C56-5D180426C3D2}" destId="{D2DB27EA-C38E-45E2-92F8-0F5D0226B1BA}" srcOrd="2" destOrd="0" presId="urn:microsoft.com/office/officeart/2005/8/layout/chevron1"/>
    <dgm:cxn modelId="{C9922A80-D567-40D2-9E4F-EA3E76E85176}" type="presParOf" srcId="{3BA2237E-FD1F-46E9-9C56-5D180426C3D2}" destId="{648B54A1-CB38-478A-A68A-12D30793B8CE}" srcOrd="3" destOrd="0" presId="urn:microsoft.com/office/officeart/2005/8/layout/chevron1"/>
    <dgm:cxn modelId="{6BFCC522-6EEE-42E2-B299-A6DE71A5FDF9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C7DC1B-6F81-4484-9EA3-18370B259F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D6A122-8ACE-439A-986E-AF09E475C62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7 PASOS DE LA GESTIÓN CURRICULAR</a:t>
          </a:r>
        </a:p>
      </dgm:t>
    </dgm:pt>
    <dgm:pt modelId="{A7068B0A-AF0B-4BC3-B87C-AC58FD9CEF97}" type="parTrans" cxnId="{53D7606D-5995-4730-ABBE-9AA61CB73B86}">
      <dgm:prSet/>
      <dgm:spPr/>
      <dgm:t>
        <a:bodyPr/>
        <a:lstStyle/>
        <a:p>
          <a:endParaRPr lang="es-CL" sz="1200"/>
        </a:p>
      </dgm:t>
    </dgm:pt>
    <dgm:pt modelId="{9EFDB359-8E4C-42A4-900D-6336A13AF125}" type="sibTrans" cxnId="{53D7606D-5995-4730-ABBE-9AA61CB73B86}">
      <dgm:prSet/>
      <dgm:spPr/>
      <dgm:t>
        <a:bodyPr/>
        <a:lstStyle/>
        <a:p>
          <a:endParaRPr lang="es-CL" sz="1200"/>
        </a:p>
      </dgm:t>
    </dgm:pt>
    <dgm:pt modelId="{3BC721A4-8FE4-43BF-B327-6B5F0D3B1720}">
      <dgm:prSet phldrT="[Texto]" custT="1"/>
      <dgm:spPr>
        <a:solidFill>
          <a:srgbClr val="09026A"/>
        </a:solidFill>
      </dgm:spPr>
      <dgm:t>
        <a:bodyPr/>
        <a:lstStyle/>
        <a:p>
          <a:r>
            <a:rPr lang="es-CL" sz="1200" b="1" dirty="0">
              <a:solidFill>
                <a:srgbClr val="FFFF00"/>
              </a:solidFill>
            </a:rPr>
            <a:t>APLICACIÓN</a:t>
          </a:r>
        </a:p>
      </dgm:t>
    </dgm:pt>
    <dgm:pt modelId="{63573087-EB74-481E-A72C-A52E96C2E745}" type="parTrans" cxnId="{E227230D-0B67-4BE1-AABE-783BEC8BEBEA}">
      <dgm:prSet/>
      <dgm:spPr/>
      <dgm:t>
        <a:bodyPr/>
        <a:lstStyle/>
        <a:p>
          <a:endParaRPr lang="es-CL" sz="1200"/>
        </a:p>
      </dgm:t>
    </dgm:pt>
    <dgm:pt modelId="{295297B2-8A36-4BC8-A208-80335E022FFE}" type="sibTrans" cxnId="{E227230D-0B67-4BE1-AABE-783BEC8BEBEA}">
      <dgm:prSet/>
      <dgm:spPr/>
      <dgm:t>
        <a:bodyPr/>
        <a:lstStyle/>
        <a:p>
          <a:endParaRPr lang="es-CL" sz="1200"/>
        </a:p>
      </dgm:t>
    </dgm:pt>
    <dgm:pt modelId="{DE86D09F-7D05-431D-B1F3-F01E121ECB0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200" b="0" dirty="0">
              <a:solidFill>
                <a:schemeClr val="bg1"/>
              </a:solidFill>
            </a:rPr>
            <a:t>INTRODUCCIÓN</a:t>
          </a:r>
        </a:p>
      </dgm:t>
    </dgm:pt>
    <dgm:pt modelId="{62583C97-B5E3-4A9A-8C6A-633B17F9C3D0}" type="sibTrans" cxnId="{757F55CB-2DF3-4344-AEDE-E2CC522CC5F8}">
      <dgm:prSet/>
      <dgm:spPr/>
      <dgm:t>
        <a:bodyPr/>
        <a:lstStyle/>
        <a:p>
          <a:endParaRPr lang="es-CL" sz="1200"/>
        </a:p>
      </dgm:t>
    </dgm:pt>
    <dgm:pt modelId="{38BF33AF-9032-4D34-BE1A-27AAA2DA3AE2}" type="parTrans" cxnId="{757F55CB-2DF3-4344-AEDE-E2CC522CC5F8}">
      <dgm:prSet/>
      <dgm:spPr/>
      <dgm:t>
        <a:bodyPr/>
        <a:lstStyle/>
        <a:p>
          <a:endParaRPr lang="es-CL" sz="1200"/>
        </a:p>
      </dgm:t>
    </dgm:pt>
    <dgm:pt modelId="{3BA2237E-FD1F-46E9-9C56-5D180426C3D2}" type="pres">
      <dgm:prSet presAssocID="{3EC7DC1B-6F81-4484-9EA3-18370B259FAF}" presName="Name0" presStyleCnt="0">
        <dgm:presLayoutVars>
          <dgm:dir/>
          <dgm:animLvl val="lvl"/>
          <dgm:resizeHandles val="exact"/>
        </dgm:presLayoutVars>
      </dgm:prSet>
      <dgm:spPr/>
    </dgm:pt>
    <dgm:pt modelId="{D50D176D-2A93-4C79-BACB-339BBE89A65C}" type="pres">
      <dgm:prSet presAssocID="{DE86D09F-7D05-431D-B1F3-F01E121ECB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859EAC-669C-4FBE-A68B-4266E01D7521}" type="pres">
      <dgm:prSet presAssocID="{62583C97-B5E3-4A9A-8C6A-633B17F9C3D0}" presName="parTxOnlySpace" presStyleCnt="0"/>
      <dgm:spPr/>
    </dgm:pt>
    <dgm:pt modelId="{D2DB27EA-C38E-45E2-92F8-0F5D0226B1BA}" type="pres">
      <dgm:prSet presAssocID="{1FD6A122-8ACE-439A-986E-AF09E475C6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8B54A1-CB38-478A-A68A-12D30793B8CE}" type="pres">
      <dgm:prSet presAssocID="{9EFDB359-8E4C-42A4-900D-6336A13AF125}" presName="parTxOnlySpace" presStyleCnt="0"/>
      <dgm:spPr/>
    </dgm:pt>
    <dgm:pt modelId="{0D5C808B-46AA-4A94-AA04-7FFAFD107156}" type="pres">
      <dgm:prSet presAssocID="{3BC721A4-8FE4-43BF-B327-6B5F0D3B172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7230D-0B67-4BE1-AABE-783BEC8BEBEA}" srcId="{3EC7DC1B-6F81-4484-9EA3-18370B259FAF}" destId="{3BC721A4-8FE4-43BF-B327-6B5F0D3B1720}" srcOrd="2" destOrd="0" parTransId="{63573087-EB74-481E-A72C-A52E96C2E745}" sibTransId="{295297B2-8A36-4BC8-A208-80335E022FFE}"/>
    <dgm:cxn modelId="{53D7606D-5995-4730-ABBE-9AA61CB73B86}" srcId="{3EC7DC1B-6F81-4484-9EA3-18370B259FAF}" destId="{1FD6A122-8ACE-439A-986E-AF09E475C623}" srcOrd="1" destOrd="0" parTransId="{A7068B0A-AF0B-4BC3-B87C-AC58FD9CEF97}" sibTransId="{9EFDB359-8E4C-42A4-900D-6336A13AF125}"/>
    <dgm:cxn modelId="{B06AFC55-D64B-486A-9EDB-4A57861D0B83}" type="presOf" srcId="{3BC721A4-8FE4-43BF-B327-6B5F0D3B1720}" destId="{0D5C808B-46AA-4A94-AA04-7FFAFD107156}" srcOrd="0" destOrd="0" presId="urn:microsoft.com/office/officeart/2005/8/layout/chevron1"/>
    <dgm:cxn modelId="{E01DA48B-FA7F-4986-ACEA-91D316516E17}" type="presOf" srcId="{DE86D09F-7D05-431D-B1F3-F01E121ECB0E}" destId="{D50D176D-2A93-4C79-BACB-339BBE89A65C}" srcOrd="0" destOrd="0" presId="urn:microsoft.com/office/officeart/2005/8/layout/chevron1"/>
    <dgm:cxn modelId="{757F55CB-2DF3-4344-AEDE-E2CC522CC5F8}" srcId="{3EC7DC1B-6F81-4484-9EA3-18370B259FAF}" destId="{DE86D09F-7D05-431D-B1F3-F01E121ECB0E}" srcOrd="0" destOrd="0" parTransId="{38BF33AF-9032-4D34-BE1A-27AAA2DA3AE2}" sibTransId="{62583C97-B5E3-4A9A-8C6A-633B17F9C3D0}"/>
    <dgm:cxn modelId="{9EB060DB-B0C3-4A65-A248-D27C0A248AE8}" type="presOf" srcId="{3EC7DC1B-6F81-4484-9EA3-18370B259FAF}" destId="{3BA2237E-FD1F-46E9-9C56-5D180426C3D2}" srcOrd="0" destOrd="0" presId="urn:microsoft.com/office/officeart/2005/8/layout/chevron1"/>
    <dgm:cxn modelId="{9EEBA5E0-BA80-441E-8E07-0CA3337135EF}" type="presOf" srcId="{1FD6A122-8ACE-439A-986E-AF09E475C623}" destId="{D2DB27EA-C38E-45E2-92F8-0F5D0226B1BA}" srcOrd="0" destOrd="0" presId="urn:microsoft.com/office/officeart/2005/8/layout/chevron1"/>
    <dgm:cxn modelId="{35A32489-3DCC-41AD-AC28-EBCB434198E1}" type="presParOf" srcId="{3BA2237E-FD1F-46E9-9C56-5D180426C3D2}" destId="{D50D176D-2A93-4C79-BACB-339BBE89A65C}" srcOrd="0" destOrd="0" presId="urn:microsoft.com/office/officeart/2005/8/layout/chevron1"/>
    <dgm:cxn modelId="{1811F640-F52D-4E32-B9DD-6E8C923CEA95}" type="presParOf" srcId="{3BA2237E-FD1F-46E9-9C56-5D180426C3D2}" destId="{2F859EAC-669C-4FBE-A68B-4266E01D7521}" srcOrd="1" destOrd="0" presId="urn:microsoft.com/office/officeart/2005/8/layout/chevron1"/>
    <dgm:cxn modelId="{694E76FE-A5CB-4152-82AC-28806D63B47C}" type="presParOf" srcId="{3BA2237E-FD1F-46E9-9C56-5D180426C3D2}" destId="{D2DB27EA-C38E-45E2-92F8-0F5D0226B1BA}" srcOrd="2" destOrd="0" presId="urn:microsoft.com/office/officeart/2005/8/layout/chevron1"/>
    <dgm:cxn modelId="{E33F017A-DC36-4155-8A54-8447421BF62B}" type="presParOf" srcId="{3BA2237E-FD1F-46E9-9C56-5D180426C3D2}" destId="{648B54A1-CB38-478A-A68A-12D30793B8CE}" srcOrd="3" destOrd="0" presId="urn:microsoft.com/office/officeart/2005/8/layout/chevron1"/>
    <dgm:cxn modelId="{6EE7E156-847E-4540-B3F5-61ADCF120A64}" type="presParOf" srcId="{3BA2237E-FD1F-46E9-9C56-5D180426C3D2}" destId="{0D5C808B-46AA-4A94-AA04-7FFAFD1071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176D-2A93-4C79-BACB-339BBE89A65C}">
      <dsp:nvSpPr>
        <dsp:cNvPr id="0" name=""/>
        <dsp:cNvSpPr/>
      </dsp:nvSpPr>
      <dsp:spPr>
        <a:xfrm>
          <a:off x="2720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INTRODUCCIÓN</a:t>
          </a:r>
        </a:p>
      </dsp:txBody>
      <dsp:txXfrm>
        <a:off x="180620" y="0"/>
        <a:ext cx="2958585" cy="355800"/>
      </dsp:txXfrm>
    </dsp:sp>
    <dsp:sp modelId="{D2DB27EA-C38E-45E2-92F8-0F5D0226B1BA}">
      <dsp:nvSpPr>
        <dsp:cNvPr id="0" name=""/>
        <dsp:cNvSpPr/>
      </dsp:nvSpPr>
      <dsp:spPr>
        <a:xfrm>
          <a:off x="2985666" y="0"/>
          <a:ext cx="3314385" cy="3558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0" kern="1200" dirty="0">
              <a:solidFill>
                <a:schemeClr val="bg1"/>
              </a:solidFill>
            </a:rPr>
            <a:t>7 PASOS DE LA GESTIÓN CURRICULAR</a:t>
          </a:r>
        </a:p>
      </dsp:txBody>
      <dsp:txXfrm>
        <a:off x="3163566" y="0"/>
        <a:ext cx="2958585" cy="355800"/>
      </dsp:txXfrm>
    </dsp:sp>
    <dsp:sp modelId="{0D5C808B-46AA-4A94-AA04-7FFAFD107156}">
      <dsp:nvSpPr>
        <dsp:cNvPr id="0" name=""/>
        <dsp:cNvSpPr/>
      </dsp:nvSpPr>
      <dsp:spPr>
        <a:xfrm>
          <a:off x="5968613" y="0"/>
          <a:ext cx="3314385" cy="355800"/>
        </a:xfrm>
        <a:prstGeom prst="chevron">
          <a:avLst/>
        </a:prstGeom>
        <a:solidFill>
          <a:srgbClr val="09026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solidFill>
                <a:srgbClr val="FFFF00"/>
              </a:solidFill>
            </a:rPr>
            <a:t>APLICACIÓN</a:t>
          </a:r>
        </a:p>
      </dsp:txBody>
      <dsp:txXfrm>
        <a:off x="6146513" y="0"/>
        <a:ext cx="2958585" cy="355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4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464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37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2516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84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835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641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21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668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532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369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59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442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205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020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522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C0F7-9B1E-4525-BBE6-131F1961C260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C7923D-1A86-4CCB-B133-5C0F5D3DDE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421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microsoft.com/office/2007/relationships/hdphoto" Target="../media/hdphoto1.wdp"/><Relationship Id="rId7" Type="http://schemas.openxmlformats.org/officeDocument/2006/relationships/diagramLayout" Target="../diagrams/layou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microsoft.com/office/2007/relationships/hdphoto" Target="../media/hdphoto3.wdp"/><Relationship Id="rId10" Type="http://schemas.microsoft.com/office/2007/relationships/diagramDrawing" Target="../diagrams/drawing8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microsoft.com/office/2007/relationships/hdphoto" Target="../media/hdphoto1.wdp"/><Relationship Id="rId7" Type="http://schemas.openxmlformats.org/officeDocument/2006/relationships/diagramLayout" Target="../diagrams/layou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microsoft.com/office/2007/relationships/hdphoto" Target="../media/hdphoto3.wdp"/><Relationship Id="rId10" Type="http://schemas.microsoft.com/office/2007/relationships/diagramDrawing" Target="../diagrams/drawing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microsoft.com/office/2007/relationships/hdphoto" Target="../media/hdphoto1.wdp"/><Relationship Id="rId7" Type="http://schemas.openxmlformats.org/officeDocument/2006/relationships/diagramLayout" Target="../diagrams/layou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microsoft.com/office/2007/relationships/hdphoto" Target="../media/hdphoto3.wdp"/><Relationship Id="rId10" Type="http://schemas.microsoft.com/office/2007/relationships/diagramDrawing" Target="../diagrams/drawing10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microsoft.com/office/2007/relationships/hdphoto" Target="../media/hdphoto1.wdp"/><Relationship Id="rId7" Type="http://schemas.openxmlformats.org/officeDocument/2006/relationships/diagramLayout" Target="../diagrams/layou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microsoft.com/office/2007/relationships/hdphoto" Target="../media/hdphoto3.wdp"/><Relationship Id="rId10" Type="http://schemas.microsoft.com/office/2007/relationships/diagramDrawing" Target="../diagrams/drawing1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3.wdp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3.wdp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diagramDrawing" Target="../diagrams/drawing4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4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1.wdp"/><Relationship Id="rId7" Type="http://schemas.openxmlformats.org/officeDocument/2006/relationships/diagramLayout" Target="../diagrams/layou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1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microsoft.com/office/2007/relationships/hdphoto" Target="../media/hdphoto3.wdp"/><Relationship Id="rId10" Type="http://schemas.microsoft.com/office/2007/relationships/diagramDrawing" Target="../diagrams/drawing6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microsoft.com/office/2007/relationships/hdphoto" Target="../media/hdphoto1.wdp"/><Relationship Id="rId7" Type="http://schemas.openxmlformats.org/officeDocument/2006/relationships/diagramLayout" Target="../diagrams/layou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microsoft.com/office/2007/relationships/diagramDrawing" Target="../diagrams/drawing7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2241A0-D676-41B7-98ED-C9ED29D5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53" y="2008728"/>
            <a:ext cx="3485422" cy="1963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828034"/>
            <a:ext cx="12156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i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400" b="1" i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963" y="-11378"/>
            <a:ext cx="1033220" cy="13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9"/>
          <a:stretch/>
        </p:blipFill>
        <p:spPr bwMode="auto">
          <a:xfrm>
            <a:off x="1952792" y="4127533"/>
            <a:ext cx="4125703" cy="23092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57" y="2008727"/>
            <a:ext cx="3439495" cy="234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69" y="3972346"/>
            <a:ext cx="3062959" cy="2040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73C95BC-A1B7-41FC-8B86-37E9890C6104}"/>
              </a:ext>
            </a:extLst>
          </p:cNvPr>
          <p:cNvSpPr txBox="1"/>
          <p:nvPr/>
        </p:nvSpPr>
        <p:spPr>
          <a:xfrm>
            <a:off x="8906087" y="5282171"/>
            <a:ext cx="3150973" cy="1328023"/>
          </a:xfrm>
          <a:prstGeom prst="round2DiagRect">
            <a:avLst/>
          </a:prstGeom>
          <a:gradFill flip="none" rotWithShape="1">
            <a:gsLst>
              <a:gs pos="24000">
                <a:srgbClr val="002060"/>
              </a:gs>
              <a:gs pos="79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CUNA</a:t>
            </a:r>
          </a:p>
          <a:p>
            <a:pPr algn="ctr"/>
            <a:r>
              <a:rPr lang="es-CL" sz="2400" b="1" i="1">
                <a:solidFill>
                  <a:srgbClr val="1104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“MAR AZUL”</a:t>
            </a:r>
            <a:endParaRPr lang="es-CL" sz="2400" b="1" i="1" dirty="0">
              <a:solidFill>
                <a:srgbClr val="1104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7842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F98B-40B2-47D8-8E89-D3C37AA3B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674" y="2704507"/>
            <a:ext cx="5620709" cy="4153493"/>
          </a:xfrm>
        </p:spPr>
        <p:txBody>
          <a:bodyPr>
            <a:noAutofit/>
          </a:bodyPr>
          <a:lstStyle/>
          <a:p>
            <a:pPr algn="just"/>
            <a:r>
              <a:rPr lang="es-CL" b="1" dirty="0"/>
              <a:t>FORTALEZAS:</a:t>
            </a:r>
          </a:p>
          <a:p>
            <a:pPr marL="558800" lvl="1" algn="just">
              <a:buFont typeface="Wingdings" panose="05000000000000000000" pitchFamily="2" charset="2"/>
              <a:buChar char="Ø"/>
            </a:pPr>
            <a:r>
              <a:rPr lang="es-MX" sz="1400" dirty="0"/>
              <a:t>La supervisión, apoyo constante y sugerencias de la Directora al  revisar de forma exhaustiva las planificaciones y material audiovisual de cada equipo educativo.</a:t>
            </a:r>
          </a:p>
          <a:p>
            <a:pPr marL="558800" lvl="1" algn="just">
              <a:buFont typeface="Wingdings" panose="05000000000000000000" pitchFamily="2" charset="2"/>
              <a:buChar char="Ø"/>
            </a:pPr>
            <a:r>
              <a:rPr lang="es-MX" sz="1400" dirty="0"/>
              <a:t>La comunicación y trabajo en equipo de cada nivel.</a:t>
            </a:r>
          </a:p>
          <a:p>
            <a:pPr marL="558800" lvl="1" algn="just">
              <a:buFont typeface="Wingdings" panose="05000000000000000000" pitchFamily="2" charset="2"/>
              <a:buChar char="Ø"/>
            </a:pPr>
            <a:r>
              <a:rPr lang="es-CL" sz="1400" dirty="0"/>
              <a:t>Las educadoras de la sala cuna realizaron diversos cursos para mantener la formación continua y favorecer sus planificaciones.</a:t>
            </a:r>
          </a:p>
          <a:p>
            <a:pPr marL="558800" lvl="1" algn="just">
              <a:buFont typeface="Wingdings" panose="05000000000000000000" pitchFamily="2" charset="2"/>
              <a:buChar char="Ø"/>
            </a:pPr>
            <a:r>
              <a:rPr lang="es-CL" sz="1400" dirty="0"/>
              <a:t>Las cartillas informativa les han dado a los padres los lineamientos para reforzar las habilidades de sus hijos/as.</a:t>
            </a:r>
          </a:p>
          <a:p>
            <a:pPr marL="558800" lvl="1" algn="just">
              <a:buFont typeface="Wingdings" panose="05000000000000000000" pitchFamily="2" charset="2"/>
              <a:buChar char="Ø"/>
            </a:pPr>
            <a:r>
              <a:rPr lang="es-CL" sz="1400" dirty="0"/>
              <a:t>Gracias a las reuniones de equipo se pueden organizar las actividades para los niños(as) y que enfoque le queremos  dar.</a:t>
            </a:r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CL" b="1" dirty="0"/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078013061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37860" y="1312808"/>
            <a:ext cx="1577085" cy="22674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4: </a:t>
            </a:r>
            <a:r>
              <a:rPr lang="es-CL" sz="1200" b="1" dirty="0"/>
              <a:t>Asegurar que los profesores del nivel, se focalicen en estos contenidos esenciales durante sus sesiones de clases.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047164" y="1240276"/>
            <a:ext cx="9902233" cy="14642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Cada equipo de trabajo se reúne vía online y organiza las planificaciones de acuerdo a los  objetivos de aprendizaje correspondiente a las edades de los niños.</a:t>
            </a:r>
          </a:p>
          <a:p>
            <a:pPr algn="just"/>
            <a:endParaRPr lang="es-CL" sz="1600" dirty="0"/>
          </a:p>
          <a:p>
            <a:pPr algn="just"/>
            <a:r>
              <a:rPr lang="es-CL" sz="1600" dirty="0"/>
              <a:t>Se confeccionan cartillas informativas y videos preparados por el equipo educativo de cada nivel  para complementar  el trabajo que realizarán  en casa.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77229" y="2892120"/>
            <a:ext cx="4772168" cy="357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DIFICULTADES:</a:t>
            </a:r>
          </a:p>
          <a:p>
            <a:pPr marL="558800" lvl="1" indent="-285750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poder juntarnos presencialmente y tener que hacerlo de forma online, para coordinar actividades y llegar a acuerdos.</a:t>
            </a:r>
          </a:p>
          <a:p>
            <a:pPr marL="558800" lvl="1" indent="-285750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tener real certeza que los papás realicen las actividades sugeridas.</a:t>
            </a:r>
          </a:p>
          <a:p>
            <a:pPr marL="558800" lvl="1" indent="-285750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familias no dan respuesta oportuna de los logros de aprendizaje que van obteniendo sus hijos/as,  por lo mismo se hace difícil realizar experiencias enfocadas en los logros de cada niño y niña. </a:t>
            </a:r>
          </a:p>
          <a:p>
            <a:pPr marL="558800" lvl="1" indent="-285750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C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4324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0A00-5457-44EC-AADB-DA1F56A5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460" y="2836418"/>
            <a:ext cx="4544704" cy="2895641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s-CL" b="1" dirty="0"/>
              <a:t>FORTALEZAS: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CL" sz="1800" dirty="0"/>
              <a:t>Creatividad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CL" sz="1800" dirty="0"/>
              <a:t>Compromiso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CL" sz="1800" dirty="0"/>
              <a:t>Flexibilidad de horario para el desarrollo del trabajo.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CL" sz="1800" dirty="0"/>
              <a:t>Empatía hacia los padres.</a:t>
            </a:r>
          </a:p>
          <a:p>
            <a:pPr algn="just">
              <a:lnSpc>
                <a:spcPct val="140000"/>
              </a:lnSpc>
            </a:pPr>
            <a:endParaRPr lang="es-CL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078013061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37860" y="1312808"/>
            <a:ext cx="1577085" cy="20890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5: </a:t>
            </a:r>
            <a:r>
              <a:rPr lang="es-CL" sz="1200" b="1" dirty="0"/>
              <a:t>Proveer estrategias y recursos para proteger el tiempo de enseñanza de los contenidos esenciales.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074460" y="1298866"/>
            <a:ext cx="9874937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dirty="0"/>
              <a:t>Las Educadoras y Técnicos han planificado considerando estrategias y recursos que los padres puedan tener en su hogar, como materiales de desechos y juguetes, para  lograr los objetivos correspondientes, a través de actividades de juego, canciones, cuentos y otros.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619165" y="2626889"/>
            <a:ext cx="5330232" cy="4305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DIFICULTADES:</a:t>
            </a:r>
          </a:p>
          <a:p>
            <a:pPr marL="627063" lvl="1" indent="-271463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todas cuentan con recursos tecnológicos propios.</a:t>
            </a:r>
          </a:p>
          <a:p>
            <a:pPr marL="627063" lvl="1" indent="-271463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es recomendable el uso de pantallas para menores de 2 años. </a:t>
            </a:r>
          </a:p>
          <a:p>
            <a:pPr marL="627063" lvl="1" indent="-271463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recursos didácticos en las casas como cuentos, láminas y materiales.</a:t>
            </a:r>
          </a:p>
          <a:p>
            <a:pPr marL="627063" lvl="1" indent="-271463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sz="1600" dirty="0"/>
              <a:t>Debido a que muchas de las familias continúan en servicio, se les hace difícil llegar a casa a realizar las experiencias.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C9BBB-9C75-4762-BB85-A5E3BAF5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675" y="3165260"/>
            <a:ext cx="4981786" cy="3692740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s-CL" b="1" dirty="0"/>
              <a:t>FORTALEZA: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CL" sz="1800" dirty="0"/>
              <a:t>Participación de algunas mamás que tienen hijos asistiendo a la SC.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CL" sz="1800" dirty="0"/>
              <a:t>Aquellas madres que tomaron el post natal de emergencia, agradecen tener la oportunidad de recibir el material  enviado por la sala cuna.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s-CL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078013061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37860" y="1312808"/>
            <a:ext cx="1686474" cy="2637651"/>
          </a:xfrm>
          <a:prstGeom prst="roundRect">
            <a:avLst/>
          </a:prstGeom>
          <a:solidFill>
            <a:srgbClr val="ECFA62"/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6: </a:t>
            </a:r>
            <a:r>
              <a:rPr lang="es-CL" sz="1200" b="1" dirty="0"/>
              <a:t>Proveer retroalimentación y tiempo recuperativo para asegurar el aprendizaje de los contenidos esenciales en los estudiantes que requieren de soporte adicional. 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129051" y="1312808"/>
            <a:ext cx="9820346" cy="1634490"/>
          </a:xfrm>
          <a:prstGeom prst="roundRect">
            <a:avLst/>
          </a:prstGeom>
          <a:solidFill>
            <a:srgbClr val="ECFA62"/>
          </a:solidFill>
        </p:spPr>
        <p:txBody>
          <a:bodyPr wrap="square">
            <a:spAutoFit/>
          </a:bodyPr>
          <a:lstStyle/>
          <a:p>
            <a:pPr algn="just"/>
            <a:r>
              <a:rPr lang="es-CL" dirty="0"/>
              <a:t>Se produce retroalimentación en reuniones técnicas mensuales, donde se conversan las dinámicas y experiencias de cada una en los diferentes niveles.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Los avances de los niños de acuerdo a informaciones que los padres nos han retransmitido y de aquellos niños que siguen asistiendo a la SC.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646462" y="3030418"/>
            <a:ext cx="5244932" cy="3692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DIFICULTADES:</a:t>
            </a:r>
          </a:p>
          <a:p>
            <a:pPr marL="627063" lvl="1" indent="-271463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Poco interés de los padres por participar.</a:t>
            </a:r>
          </a:p>
          <a:p>
            <a:pPr marL="627063" lvl="1" indent="-271463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/>
              <a:t>Algunas familias señalan que su hijo/a se encuentra con algún familiar al cual se le dificulta realizar las experiencias.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7063" lvl="1" indent="-271463" algn="just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se visualizan los avances de los niños(as) por parte de las profesionales.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0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4BB3-ADC4-4F5B-A42A-AAEFCDC2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892" y="2631633"/>
            <a:ext cx="4290924" cy="3591746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s-CL" b="1" dirty="0"/>
              <a:t>FORTALEZAS: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CL" sz="1800" dirty="0"/>
              <a:t>Comunicación.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MX" sz="1800" dirty="0"/>
              <a:t>Retroalimentación.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CL" sz="1800" dirty="0"/>
              <a:t>Generar instancias de conversación con los padres, permitiendo conocer como han enfrentado la pandemia y sus experiencias con sus hijos.</a:t>
            </a:r>
          </a:p>
          <a:p>
            <a:pPr marL="627063" lvl="1" indent="-27146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s-CL" sz="1800" dirty="0"/>
          </a:p>
          <a:p>
            <a:pPr marL="0" indent="0" algn="just">
              <a:lnSpc>
                <a:spcPct val="140000"/>
              </a:lnSpc>
              <a:buNone/>
            </a:pPr>
            <a:endParaRPr lang="es-CL" dirty="0"/>
          </a:p>
          <a:p>
            <a:pPr algn="just">
              <a:lnSpc>
                <a:spcPct val="140000"/>
              </a:lnSpc>
            </a:pPr>
            <a:endParaRPr lang="es-C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078013061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37860" y="1312808"/>
            <a:ext cx="1686474" cy="2637651"/>
          </a:xfrm>
          <a:prstGeom prst="roundRect">
            <a:avLst/>
          </a:prstGeom>
          <a:solidFill>
            <a:srgbClr val="88EBF8"/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7: </a:t>
            </a:r>
            <a:r>
              <a:rPr lang="es-CL" sz="1200" b="1" dirty="0"/>
              <a:t>Distribuir la información en los diversos agentes que están comprometidos con el dominio de los contenidos esenciales en todos los estudiantes . 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229133" y="1318579"/>
            <a:ext cx="9720263" cy="715089"/>
          </a:xfrm>
          <a:prstGeom prst="roundRect">
            <a:avLst/>
          </a:prstGeom>
          <a:solidFill>
            <a:srgbClr val="88EBF8"/>
          </a:solidFill>
        </p:spPr>
        <p:txBody>
          <a:bodyPr wrap="square">
            <a:spAutoFit/>
          </a:bodyPr>
          <a:lstStyle/>
          <a:p>
            <a:pPr algn="just"/>
            <a:r>
              <a:rPr lang="es-CL" dirty="0"/>
              <a:t>El quipo técnico de la Sala Cuna realiza reuniones a través de Zoom, </a:t>
            </a:r>
            <a:r>
              <a:rPr lang="es-CL" dirty="0" err="1"/>
              <a:t>Meet</a:t>
            </a:r>
            <a:r>
              <a:rPr lang="es-CL" dirty="0"/>
              <a:t> o se contactan vía telefónica, por WhatsApp y por correo electrónico.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470374" y="2267221"/>
            <a:ext cx="5479023" cy="494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DIFICULTADES:</a:t>
            </a:r>
          </a:p>
          <a:p>
            <a:pPr marL="627063" lvl="1" indent="-354013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poder reunirnos, ha generado un ambiente menos cálido.</a:t>
            </a:r>
          </a:p>
          <a:p>
            <a:pPr marL="627063" lvl="1" indent="-354013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siempre los padres y apoderados acceden a estas reuniones.</a:t>
            </a:r>
          </a:p>
          <a:p>
            <a:pPr marL="627063" lvl="1" indent="-354013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sz="1600" dirty="0"/>
              <a:t>Algunos de los equipos educativos se estaban recién conformando y afiatando al trabajo con ese grupo de personas.</a:t>
            </a:r>
          </a:p>
          <a:p>
            <a:pPr marL="627063" lvl="1" indent="-354013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sz="1600" dirty="0"/>
              <a:t>Debido a que el personal de los niveles está distribuido en turnos éticos, a veces es difícil concretar una reunión en el horario laboral, puesto que chocan con los del turno.</a:t>
            </a:r>
          </a:p>
          <a:p>
            <a:pPr marL="627063" lvl="1" indent="-354013" algn="just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603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2241A0-D676-41B7-98ED-C9ED29D5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53" y="2008728"/>
            <a:ext cx="3485422" cy="1963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828034"/>
            <a:ext cx="12156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i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400" b="1" i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963" y="-11378"/>
            <a:ext cx="1033220" cy="13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9"/>
          <a:stretch/>
        </p:blipFill>
        <p:spPr bwMode="auto">
          <a:xfrm>
            <a:off x="1952792" y="4127533"/>
            <a:ext cx="4125703" cy="23092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57" y="2008727"/>
            <a:ext cx="3439495" cy="234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69" y="3972346"/>
            <a:ext cx="3062959" cy="2040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73C95BC-A1B7-41FC-8B86-37E9890C6104}"/>
              </a:ext>
            </a:extLst>
          </p:cNvPr>
          <p:cNvSpPr txBox="1"/>
          <p:nvPr/>
        </p:nvSpPr>
        <p:spPr>
          <a:xfrm>
            <a:off x="8906087" y="5282171"/>
            <a:ext cx="3150973" cy="1328023"/>
          </a:xfrm>
          <a:prstGeom prst="round2DiagRect">
            <a:avLst/>
          </a:prstGeom>
          <a:gradFill flip="none" rotWithShape="1">
            <a:gsLst>
              <a:gs pos="24000">
                <a:srgbClr val="002060"/>
              </a:gs>
              <a:gs pos="79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CUNA</a:t>
            </a:r>
          </a:p>
          <a:p>
            <a:pPr algn="ctr"/>
            <a:r>
              <a:rPr lang="es-CL" sz="2400" b="1" i="1">
                <a:solidFill>
                  <a:srgbClr val="1104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“MAR AZUL”</a:t>
            </a:r>
            <a:endParaRPr lang="es-CL" sz="2400" b="1" i="1" dirty="0">
              <a:solidFill>
                <a:srgbClr val="1104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10155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" y="1047290"/>
            <a:ext cx="12156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09026A"/>
                </a:solidFill>
              </a:rPr>
              <a:t>AGENDA</a:t>
            </a:r>
            <a:endParaRPr lang="es-CL" b="1" dirty="0">
              <a:solidFill>
                <a:srgbClr val="09026A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651029" y="1936682"/>
            <a:ext cx="105082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just">
              <a:lnSpc>
                <a:spcPct val="200000"/>
              </a:lnSpc>
              <a:buAutoNum type="arabicPeriod"/>
            </a:pPr>
            <a:r>
              <a:rPr lang="es-CL" sz="2800" b="1" dirty="0">
                <a:solidFill>
                  <a:srgbClr val="09026A"/>
                </a:solidFill>
              </a:rPr>
              <a:t>INTRODUCCIÓN.</a:t>
            </a:r>
          </a:p>
          <a:p>
            <a:pPr marL="531813" indent="-531813" algn="just">
              <a:lnSpc>
                <a:spcPct val="200000"/>
              </a:lnSpc>
              <a:buAutoNum type="arabicPeriod"/>
            </a:pPr>
            <a:r>
              <a:rPr lang="es-CL" sz="2800" b="1" dirty="0">
                <a:solidFill>
                  <a:srgbClr val="09026A"/>
                </a:solidFill>
              </a:rPr>
              <a:t>	7 PASOS DE LA GESTIÓN CURRICULAR.</a:t>
            </a:r>
          </a:p>
          <a:p>
            <a:pPr marL="531813" indent="-531813" algn="just">
              <a:lnSpc>
                <a:spcPct val="200000"/>
              </a:lnSpc>
              <a:buAutoNum type="arabicPeriod"/>
            </a:pPr>
            <a:r>
              <a:rPr lang="es-CL" sz="2800" b="1" dirty="0">
                <a:solidFill>
                  <a:srgbClr val="09026A"/>
                </a:solidFill>
              </a:rPr>
              <a:t>	APLICACIÓN.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72664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0070-4693-416A-940B-4A73BA678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70" y="3687390"/>
            <a:ext cx="5571042" cy="15234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000" dirty="0"/>
              <a:t>Además, cartillas informativas que ayudan a los padres a entender en que etapa está su hijo/a y como ellos pueden ayudarlos  en sus avances.</a:t>
            </a:r>
            <a:endParaRPr lang="es-CL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51029" y="1047290"/>
            <a:ext cx="10298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2060"/>
                </a:solidFill>
              </a:rPr>
              <a:t>¿CÓMO ESTAMOS GESTIONANDO</a:t>
            </a:r>
          </a:p>
          <a:p>
            <a:pPr algn="ctr"/>
            <a:r>
              <a:rPr lang="es-CL" sz="2400" b="1" dirty="0">
                <a:solidFill>
                  <a:srgbClr val="002060"/>
                </a:solidFill>
              </a:rPr>
              <a:t>EL CURRÍCULUM PARA LA MODALIDAD A DISTANCIA?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651030" y="2079568"/>
            <a:ext cx="3891720" cy="31668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Estamos trabajando online a través de la modalidad de </a:t>
            </a:r>
            <a:r>
              <a:rPr lang="es-C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Classroom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 planificaciones semanales basadas en las etapas de desarrollo del niño, dando énfasis en el desarrollo motor, sensorial, lenguaje y lúdico.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677469" y="2161456"/>
            <a:ext cx="5571042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Todo esto es posible con el apoyo de la madre o padre que gestionan las actividades propuestas.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452521965"/>
              </p:ext>
            </p:extLst>
          </p:nvPr>
        </p:nvGraphicFramePr>
        <p:xfrm>
          <a:off x="1622852" y="539947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82472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51029" y="1047290"/>
            <a:ext cx="10298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b="1" dirty="0">
                <a:solidFill>
                  <a:srgbClr val="002060"/>
                </a:solidFill>
              </a:rPr>
              <a:t>¿CUÁLES SON LOS 7 PASOS DE LA GESTIÓN CURRICULAR?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651029" y="1479063"/>
            <a:ext cx="10298367" cy="3745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900113" indent="-900113" algn="just">
              <a:spcBef>
                <a:spcPts val="1000"/>
              </a:spcBef>
              <a:buClr>
                <a:schemeClr val="accent1"/>
              </a:buClr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1:	</a:t>
            </a:r>
            <a:r>
              <a:rPr lang="es-CL" sz="1600" b="1" dirty="0"/>
              <a:t>Identificar y comunicar los contenidos considerados esenciales para todos los estudiantes.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1762886103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" name="25 Rectángulo redondeado"/>
          <p:cNvSpPr/>
          <p:nvPr/>
        </p:nvSpPr>
        <p:spPr>
          <a:xfrm>
            <a:off x="1651029" y="1935338"/>
            <a:ext cx="10298367" cy="64698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900113" indent="-900113" algn="just">
              <a:spcBef>
                <a:spcPts val="1000"/>
              </a:spcBef>
              <a:buClr>
                <a:schemeClr val="accent1"/>
              </a:buClr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2:	</a:t>
            </a:r>
            <a:r>
              <a:rPr lang="es-CL" sz="1600" b="1" dirty="0"/>
              <a:t>Asegurar que los contenidos esenciales sean entregados en el tiempo necesario y programado para su enseñanza.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1651029" y="2680676"/>
            <a:ext cx="10298367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0113" indent="-900113" algn="just">
              <a:spcBef>
                <a:spcPts val="1000"/>
              </a:spcBef>
              <a:buClr>
                <a:schemeClr val="accent1"/>
              </a:buClr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3:	</a:t>
            </a:r>
            <a:r>
              <a:rPr lang="es-CL" sz="1600" b="1" dirty="0"/>
              <a:t>Secuenciar y organizar los contenidos esenciales de forma tal que los estudiantes tengan reiteradas oportunidades de aprenderlos. Se  trabaja de acuerdo a la edad de los niños de cada nivel y de acuerdo a sus logros se van organizando y secuenciando.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1651029" y="3716831"/>
            <a:ext cx="10298367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00113" indent="-900113" algn="just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4: 	</a:t>
            </a:r>
            <a:r>
              <a:rPr lang="es-CL" sz="1600" b="1" dirty="0"/>
              <a:t>Asegurar que los profesores del nivel, se focalicen en estos contenidos esenciales durante sus sesiones de clases.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1651029" y="4469743"/>
            <a:ext cx="10298367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0113" indent="-900113" algn="just">
              <a:spcBef>
                <a:spcPts val="1000"/>
              </a:spcBef>
              <a:buClr>
                <a:schemeClr val="accent1"/>
              </a:buClr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5:	</a:t>
            </a:r>
            <a:r>
              <a:rPr lang="es-CL" sz="1600" b="1" dirty="0"/>
              <a:t>Proveer estrategias y recursos para proteger el tiempo de enseñanza de los contenidos esenciales 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1651029" y="5209007"/>
            <a:ext cx="10298367" cy="646986"/>
          </a:xfrm>
          <a:prstGeom prst="roundRect">
            <a:avLst/>
          </a:prstGeom>
          <a:solidFill>
            <a:srgbClr val="ECFA62"/>
          </a:solidFill>
        </p:spPr>
        <p:txBody>
          <a:bodyPr wrap="square">
            <a:spAutoFit/>
          </a:bodyPr>
          <a:lstStyle/>
          <a:p>
            <a:pPr marL="900113" indent="-900113" algn="just">
              <a:spcBef>
                <a:spcPts val="1000"/>
              </a:spcBef>
              <a:buClr>
                <a:schemeClr val="accent1"/>
              </a:buClr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6:	</a:t>
            </a:r>
            <a:r>
              <a:rPr lang="es-CL" sz="1600" b="1" dirty="0"/>
              <a:t>Proveer retroalimentación y tiempo recuperativo para asegurar el aprendizaje de los contenidos esenciales en los estudiantes que requieren de soporte adicional .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1651029" y="5975567"/>
            <a:ext cx="10298367" cy="646986"/>
          </a:xfrm>
          <a:prstGeom prst="roundRect">
            <a:avLst/>
          </a:prstGeom>
          <a:solidFill>
            <a:srgbClr val="88EBF8"/>
          </a:solidFill>
        </p:spPr>
        <p:txBody>
          <a:bodyPr wrap="square">
            <a:spAutoFit/>
          </a:bodyPr>
          <a:lstStyle/>
          <a:p>
            <a:pPr marL="900113" indent="-900113" algn="just">
              <a:spcBef>
                <a:spcPts val="1000"/>
              </a:spcBef>
              <a:buClr>
                <a:schemeClr val="accent1"/>
              </a:buClr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7:	</a:t>
            </a:r>
            <a:r>
              <a:rPr lang="es-CL" sz="1600" b="1" dirty="0"/>
              <a:t>Distribuir la información en los diversos agentes que están comprometidos con el dominio de los contenidos esenciales en todos los estudiantes.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403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3CFE-57E1-413C-AE49-1C9E5838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104" y="1104983"/>
            <a:ext cx="4562121" cy="56975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263525" indent="-263525" algn="just"/>
            <a:r>
              <a:rPr lang="es-CL" dirty="0">
                <a:solidFill>
                  <a:schemeClr val="tx1"/>
                </a:solidFill>
              </a:rPr>
              <a:t>En reunión técnica se acordó cambiar la temática de las actividades.</a:t>
            </a:r>
          </a:p>
          <a:p>
            <a:pPr marL="263525" indent="-263525" algn="just"/>
            <a:r>
              <a:rPr lang="es-CL" dirty="0">
                <a:solidFill>
                  <a:schemeClr val="tx1"/>
                </a:solidFill>
              </a:rPr>
              <a:t>Después de haber conversado los contenidos actuales de SC nos gustaría trabajar para el próximo año con temas mas concretos, acordes a las edades y necesidades específicas de nuestros niños, tales como:</a:t>
            </a:r>
          </a:p>
          <a:p>
            <a:pPr marL="442913" lvl="1" indent="-263525"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2060"/>
                </a:solidFill>
              </a:rPr>
              <a:t>Nuestro cuerpo.</a:t>
            </a:r>
          </a:p>
          <a:p>
            <a:pPr marL="442913" lvl="1" indent="-263525"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2060"/>
                </a:solidFill>
              </a:rPr>
              <a:t>Mi familia.</a:t>
            </a:r>
          </a:p>
          <a:p>
            <a:pPr marL="442913" lvl="1" indent="-263525"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2060"/>
                </a:solidFill>
              </a:rPr>
              <a:t>Mi Sala Cuna y quienes trabajan allí.</a:t>
            </a:r>
          </a:p>
          <a:p>
            <a:pPr marL="442913" lvl="1" indent="-263525"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2060"/>
                </a:solidFill>
              </a:rPr>
              <a:t>Los alimentos que me gustan.</a:t>
            </a:r>
          </a:p>
          <a:p>
            <a:pPr marL="442913" lvl="1" indent="-263525"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2060"/>
                </a:solidFill>
              </a:rPr>
              <a:t> Los animales (mascotas).</a:t>
            </a:r>
          </a:p>
          <a:p>
            <a:pPr marL="442913" lvl="1" indent="-263525"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2060"/>
                </a:solidFill>
              </a:rPr>
              <a:t>La naturaleza que nos rodea,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874291957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37861" y="1312808"/>
            <a:ext cx="1563230" cy="18900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1: </a:t>
            </a:r>
            <a:r>
              <a:rPr lang="es-CL" sz="1200" b="1" dirty="0"/>
              <a:t>Identificar y comunicar los contenidos considerados esenciales para todos los estudiantes.</a:t>
            </a: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608617" y="1085027"/>
            <a:ext cx="5340779" cy="25538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Para dar inicio a las actividades a través de la modalidad de la plataforma </a:t>
            </a:r>
            <a:r>
              <a:rPr lang="es-CL" sz="1600" i="1" dirty="0"/>
              <a:t>Classroom</a:t>
            </a:r>
            <a:r>
              <a:rPr lang="es-CL" sz="1600" dirty="0"/>
              <a:t>, las educadoras planifican de acuerdo a las BCEP y  a las diferentes etapas de desarrollo de los niños, con énfasis en el desarrollo motor, sensorial, lenguaje y autonomía,  teniendo en consideración que el adulto que realizará las actividades propuestas por la educadora es la madre o padre.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608616" y="3845864"/>
            <a:ext cx="5340781" cy="14642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El trabajo online se complementa con cartillas informativas y cápsulas educativas para las familias de cada nivel, de acuerdo con la edades de los niños y necesidades de éstos y con videos preparados por el equipo educativo.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608616" y="5544333"/>
            <a:ext cx="5340781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Como equipo educativo hemos coordinado la metodología de trabajo a través de la modalidad de reuniones técnicas por Zoom, </a:t>
            </a:r>
            <a:r>
              <a:rPr lang="es-CL" sz="1600" dirty="0" err="1"/>
              <a:t>Meet</a:t>
            </a:r>
            <a:r>
              <a:rPr lang="es-CL" sz="1600" dirty="0"/>
              <a:t> o correos electrónicos.</a:t>
            </a:r>
          </a:p>
        </p:txBody>
      </p:sp>
    </p:spTree>
    <p:extLst>
      <p:ext uri="{BB962C8B-B14F-4D97-AF65-F5344CB8AC3E}">
        <p14:creationId xmlns:p14="http://schemas.microsoft.com/office/powerpoint/2010/main" val="160758111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EF21-E0A4-402C-8211-A64E15EC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894" y="1312807"/>
            <a:ext cx="4742230" cy="5157265"/>
          </a:xfrm>
        </p:spPr>
        <p:txBody>
          <a:bodyPr>
            <a:normAutofit/>
          </a:bodyPr>
          <a:lstStyle/>
          <a:p>
            <a:pPr algn="just"/>
            <a:r>
              <a:rPr lang="es-CL" b="1" dirty="0"/>
              <a:t>FORTALEZAS: </a:t>
            </a:r>
          </a:p>
          <a:p>
            <a:pPr marL="646113" lvl="1" algn="just">
              <a:buFont typeface="Wingdings" panose="05000000000000000000" pitchFamily="2" charset="2"/>
              <a:buChar char="Ø"/>
            </a:pPr>
            <a:r>
              <a:rPr lang="es-CL" sz="1800" dirty="0"/>
              <a:t>Compromiso por parte del personal.</a:t>
            </a:r>
          </a:p>
          <a:p>
            <a:pPr marL="646113" lvl="1" algn="just">
              <a:buFont typeface="Wingdings" panose="05000000000000000000" pitchFamily="2" charset="2"/>
              <a:buChar char="Ø"/>
            </a:pPr>
            <a:r>
              <a:rPr lang="es-CL" sz="1800" dirty="0"/>
              <a:t>Reinventarse en la modalidad de trabajar con los niños y padres, a través de la tecnología.</a:t>
            </a:r>
          </a:p>
          <a:p>
            <a:pPr marL="646113" lvl="1" algn="just">
              <a:buFont typeface="Wingdings" panose="05000000000000000000" pitchFamily="2" charset="2"/>
              <a:buChar char="Ø"/>
            </a:pPr>
            <a:r>
              <a:rPr lang="es-CL" sz="1800" dirty="0"/>
              <a:t>El personal sigue trabajando en turnos éticos y nos reencontramos con los niños/as de SC.</a:t>
            </a:r>
          </a:p>
          <a:p>
            <a:pPr marL="646113" lvl="1" algn="just">
              <a:buFont typeface="Wingdings" panose="05000000000000000000" pitchFamily="2" charset="2"/>
              <a:buChar char="Ø"/>
            </a:pPr>
            <a:r>
              <a:rPr lang="es-CL" sz="1800" dirty="0"/>
              <a:t>Los temas a trabajar es en base a las edades de desarrollo de los niños/as. </a:t>
            </a:r>
          </a:p>
          <a:p>
            <a:pPr marL="646113" lvl="1" algn="just">
              <a:buFont typeface="Wingdings" panose="05000000000000000000" pitchFamily="2" charset="2"/>
              <a:buChar char="Ø"/>
            </a:pPr>
            <a:r>
              <a:rPr lang="es-CL" sz="1800" dirty="0"/>
              <a:t>Retroalimentación y cooperación entre las profesionales.</a:t>
            </a:r>
          </a:p>
          <a:p>
            <a:pPr algn="just"/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2A3C1-2BE7-4780-96A2-C32E97E1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68" y="4857326"/>
            <a:ext cx="1733917" cy="2000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993420139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237860" y="1312808"/>
            <a:ext cx="1549376" cy="18900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1: </a:t>
            </a:r>
            <a:r>
              <a:rPr lang="es-CL" sz="1200" b="1" dirty="0"/>
              <a:t>Identificar y comunicar los contenidos considerados esenciales para todos los estudiantes.</a:t>
            </a: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899564" y="1312807"/>
            <a:ext cx="5049833" cy="41450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DIFICULTADES:</a:t>
            </a: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marzo de este año, la totalidad de los niños no se habían reintegrado a SC.</a:t>
            </a: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personal profesional en su mayoría era nuevo.</a:t>
            </a: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100%  del personal no cuenta con computadores particulares.</a:t>
            </a: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Actualización en el uso de las tecnologías.</a:t>
            </a: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contar con capacitaciones sobre el uso y manejo del </a:t>
            </a:r>
            <a:r>
              <a:rPr lang="es-MX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classroom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el personal 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DA71-87AD-4F14-B3CA-35E54812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851" y="2639271"/>
            <a:ext cx="4192644" cy="2784921"/>
          </a:xfrm>
        </p:spPr>
        <p:txBody>
          <a:bodyPr>
            <a:noAutofit/>
          </a:bodyPr>
          <a:lstStyle/>
          <a:p>
            <a:pPr algn="just"/>
            <a:r>
              <a:rPr lang="es-CL" b="1" dirty="0"/>
              <a:t>FORTALEZAS:</a:t>
            </a:r>
          </a:p>
          <a:p>
            <a:pPr marL="623888" lvl="1" indent="-263525" algn="just">
              <a:buFont typeface="Wingdings" panose="05000000000000000000" pitchFamily="2" charset="2"/>
              <a:buChar char="Ø"/>
            </a:pPr>
            <a:r>
              <a:rPr lang="es-CL" sz="1800" dirty="0"/>
              <a:t>Creatividad.</a:t>
            </a:r>
          </a:p>
          <a:p>
            <a:pPr marL="623888" lvl="1" indent="-263525" algn="just">
              <a:buFont typeface="Wingdings" panose="05000000000000000000" pitchFamily="2" charset="2"/>
              <a:buChar char="Ø"/>
            </a:pPr>
            <a:r>
              <a:rPr lang="es-CL" sz="1800" dirty="0"/>
              <a:t>Conocimiento de las diferentes etapas de  desarrollo de los niños.</a:t>
            </a:r>
          </a:p>
          <a:p>
            <a:pPr marL="623888" lvl="1" indent="-263525" algn="just">
              <a:buFont typeface="Wingdings" panose="05000000000000000000" pitchFamily="2" charset="2"/>
              <a:buChar char="Ø"/>
            </a:pPr>
            <a:r>
              <a:rPr lang="es-CL" sz="1800" dirty="0"/>
              <a:t>Compromiso con los niños/as y padres.</a:t>
            </a:r>
          </a:p>
          <a:p>
            <a:pPr algn="just"/>
            <a:endParaRPr lang="es-CL" b="1" dirty="0"/>
          </a:p>
          <a:p>
            <a:pPr algn="just"/>
            <a:endParaRPr lang="es-CL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078013061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37860" y="1312808"/>
            <a:ext cx="1577085" cy="22674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2: </a:t>
            </a:r>
            <a:r>
              <a:rPr lang="es-CL" sz="1200" b="1" dirty="0"/>
              <a:t>Asegurar que los contenidos esenciales sean entregados en el tiempo necesario y programado para su enseñanza.</a:t>
            </a: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029473" y="1106041"/>
            <a:ext cx="9704961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CL" dirty="0"/>
              <a:t>Se cumple con las planificaciones  semanales a través de la plataforma </a:t>
            </a:r>
            <a:r>
              <a:rPr lang="es-CL" i="1" dirty="0" err="1"/>
              <a:t>Classroom</a:t>
            </a:r>
            <a:r>
              <a:rPr lang="es-CL" i="1" dirty="0"/>
              <a:t> y</a:t>
            </a:r>
            <a:r>
              <a:rPr lang="es-MX" dirty="0"/>
              <a:t> con videos personalizado para cada nivel de la sala cuna a través de la plataforma de </a:t>
            </a:r>
            <a:r>
              <a:rPr lang="es-MX" dirty="0" err="1"/>
              <a:t>classroom</a:t>
            </a:r>
            <a:r>
              <a:rPr lang="es-MX" dirty="0"/>
              <a:t>.</a:t>
            </a:r>
            <a:endParaRPr lang="es-CL" dirty="0"/>
          </a:p>
          <a:p>
            <a:endParaRPr lang="es-CL" i="1" dirty="0"/>
          </a:p>
        </p:txBody>
      </p:sp>
      <p:sp>
        <p:nvSpPr>
          <p:cNvPr id="14" name="13 Rectángulo"/>
          <p:cNvSpPr/>
          <p:nvPr/>
        </p:nvSpPr>
        <p:spPr>
          <a:xfrm>
            <a:off x="6992141" y="2574830"/>
            <a:ext cx="4852481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DIFICULTADES:</a:t>
            </a: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se cuenta con la certeza de que las actividades planificadas las realicen las familias con sus hijos(as).</a:t>
            </a:r>
          </a:p>
          <a:p>
            <a:pPr marL="623888" lvl="1" indent="-263525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Poca retroalimentación de parte de los padres.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5867"/>
          <a:stretch/>
        </p:blipFill>
        <p:spPr bwMode="auto">
          <a:xfrm>
            <a:off x="5947319" y="4603849"/>
            <a:ext cx="3215645" cy="1662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5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1623D-4C96-4F6C-AA92-E5874C4C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220" y="1132352"/>
            <a:ext cx="5029199" cy="55732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34000"/>
              </a:lnSpc>
              <a:buNone/>
            </a:pPr>
            <a:r>
              <a:rPr lang="es-CL" sz="1600" dirty="0"/>
              <a:t>La sala cuna Mar Azul cuenta con una característica diferente a JI, ya que nuestros niveles están organizados por grupos de niños de cierta edad cronológica y a medida que van cumpliendo con la edad y los objetivos son traspasados al otro nivel.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es-CL" sz="1600" dirty="0"/>
              <a:t>Esto depende también de los ingresos mensuales de niños a nuestro centro, variando de acuerdo a la natalidad del personal femenino de la Institución. 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es-CL" sz="1600" dirty="0"/>
              <a:t>Cuando un niño no ha logrado los objetivos propuestos del nivel se va reforzando de acuerdo a sus necesidades.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078013061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37860" y="1312808"/>
            <a:ext cx="1577085" cy="41239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3: </a:t>
            </a:r>
            <a:r>
              <a:rPr lang="es-CL" sz="1200" b="1" dirty="0"/>
              <a:t>Secuenciar y organizar los contenidos esenciales de forma tal que los estudiantes tengan reiteradas oportunidades de aprenderlos. Se  trabaja de acuerdo a la edad de los niños de cada nivel y de acuerdo a sus logros se van organizando y secuenciando.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010402" y="1085028"/>
            <a:ext cx="4952852" cy="56205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34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None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34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None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Actualmente, nos ha sido difícil evaluar los logros de cada niño.</a:t>
            </a:r>
          </a:p>
          <a:p>
            <a:pPr algn="just">
              <a:lnSpc>
                <a:spcPct val="134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None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la evaluación, ha sido fundamental la retroalimentación de los padres, quienes nos han enviado evidencias, como videos y fotos de sus hijos realizando las actividades propuestas, permitiéndonos observar sus avances y logros.</a:t>
            </a:r>
          </a:p>
          <a:p>
            <a:pPr algn="just">
              <a:lnSpc>
                <a:spcPct val="134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None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Muchas veces,  no todos los padres nos remiten evidencias que nos permitan evaluar los avances de los niños.</a:t>
            </a:r>
          </a:p>
        </p:txBody>
      </p:sp>
    </p:spTree>
    <p:extLst>
      <p:ext uri="{BB962C8B-B14F-4D97-AF65-F5344CB8AC3E}">
        <p14:creationId xmlns:p14="http://schemas.microsoft.com/office/powerpoint/2010/main" val="291963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593" y1="52414" x2="33333" y2="65517"/>
                        <a14:foregroundMark x1="85185" y1="55862" x2="5000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1" y="-11378"/>
            <a:ext cx="679883" cy="9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4D136B2-6D34-4D14-A298-211054826C56}"/>
              </a:ext>
            </a:extLst>
          </p:cNvPr>
          <p:cNvSpPr txBox="1"/>
          <p:nvPr/>
        </p:nvSpPr>
        <p:spPr>
          <a:xfrm>
            <a:off x="0" y="-31790"/>
            <a:ext cx="1215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GESTIÓN</a:t>
            </a:r>
            <a:r>
              <a:rPr lang="es-CL" sz="16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s-CL" sz="4000" b="1" dirty="0">
                <a:solidFill>
                  <a:srgbClr val="00206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CURRICULAR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86280" y="873072"/>
            <a:ext cx="10263117" cy="211955"/>
            <a:chOff x="2286000" y="5659915"/>
            <a:chExt cx="10263117" cy="2119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2286000" y="5659915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9730854" y="5665108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7776949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2" b="82292" l="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1" b="15448"/>
            <a:stretch/>
          </p:blipFill>
          <p:spPr bwMode="auto">
            <a:xfrm>
              <a:off x="4985982" y="5661581"/>
              <a:ext cx="2818263" cy="2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778722980"/>
              </p:ext>
            </p:extLst>
          </p:nvPr>
        </p:nvGraphicFramePr>
        <p:xfrm>
          <a:off x="1664674" y="553264"/>
          <a:ext cx="9285719" cy="3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37860" y="1312808"/>
            <a:ext cx="1577085" cy="41239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Paso 3: </a:t>
            </a:r>
            <a:r>
              <a:rPr lang="es-CL" sz="1200" b="1" dirty="0"/>
              <a:t>Secuenciar y organizar los contenidos esenciales de forma tal que los estudiantes tengan reiteradas oportunidades de aprenderlos. Se  trabaja de acuerdo a la edad de los niños de cada nivel y de acuerdo a sus logros se van organizando y secuenciando.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32ADFE-AEC3-4FDE-8850-28DF81302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318" y="1455972"/>
            <a:ext cx="4653888" cy="4455070"/>
          </a:xfrm>
        </p:spPr>
        <p:txBody>
          <a:bodyPr/>
          <a:lstStyle/>
          <a:p>
            <a:r>
              <a:rPr lang="es-CL" b="1" dirty="0"/>
              <a:t>FORTALEZAS:</a:t>
            </a:r>
          </a:p>
          <a:p>
            <a:pPr marL="558800" lvl="1" algn="just">
              <a:buFont typeface="Wingdings" panose="05000000000000000000" pitchFamily="2" charset="2"/>
              <a:buChar char="Ø"/>
            </a:pPr>
            <a:r>
              <a:rPr lang="es-CL" sz="1800" dirty="0"/>
              <a:t>Las actividades son creativas y se refuerzan con diferentes estrategias  los objetivos de aprendizaje que se quieren  lograr.</a:t>
            </a:r>
          </a:p>
          <a:p>
            <a:pPr marL="558800" lvl="1" algn="just">
              <a:buFont typeface="Wingdings" panose="05000000000000000000" pitchFamily="2" charset="2"/>
              <a:buChar char="Ø"/>
            </a:pPr>
            <a:r>
              <a:rPr lang="es-CL" sz="1800" dirty="0"/>
              <a:t>Las educadoras se contactan vía telefónica con las familias, para mantener  una comunicación fluida y mantener el interés. </a:t>
            </a:r>
          </a:p>
          <a:p>
            <a:pPr marL="558800" lvl="1" algn="just">
              <a:buFont typeface="Wingdings" panose="05000000000000000000" pitchFamily="2" charset="2"/>
              <a:buChar char="Ø"/>
            </a:pPr>
            <a:r>
              <a:rPr lang="es-CL" sz="1800" dirty="0"/>
              <a:t>Retroalimentación   y cooperación entre las educadoras.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7014949" y="1455972"/>
            <a:ext cx="4934448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DIFICULTADES:</a:t>
            </a:r>
          </a:p>
          <a:p>
            <a:pPr marL="558800" lvl="1" indent="-285750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Poca participación y retroalimentación por parte de los padres.</a:t>
            </a:r>
          </a:p>
          <a:p>
            <a:pPr marL="558800" lvl="1" indent="-285750" algn="just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Debido a que varía mes a mes el grupo de niños(as) por sala, no hay un conocimiento completo del grupo por parte de la educadora. En especial este año en que hubo solo 3 semanas de trabajo presencial.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08" y="4804012"/>
            <a:ext cx="1775420" cy="1775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972695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770</TotalTime>
  <Words>1967</Words>
  <Application>Microsoft Office PowerPoint</Application>
  <PresentationFormat>Widescreen</PresentationFormat>
  <Paragraphs>175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Franklin Gothic Medium Cond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ROXANA MERY</dc:creator>
  <cp:lastModifiedBy>ROXANA MERY</cp:lastModifiedBy>
  <cp:revision>88</cp:revision>
  <dcterms:created xsi:type="dcterms:W3CDTF">2020-08-03T20:14:33Z</dcterms:created>
  <dcterms:modified xsi:type="dcterms:W3CDTF">2020-08-14T15:29:30Z</dcterms:modified>
</cp:coreProperties>
</file>