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0" r:id="rId3"/>
    <p:sldId id="259" r:id="rId4"/>
    <p:sldId id="261" r:id="rId5"/>
    <p:sldId id="262" r:id="rId6"/>
    <p:sldId id="263" r:id="rId7"/>
    <p:sldId id="264" r:id="rId8"/>
    <p:sldId id="265" r:id="rId9"/>
    <p:sldId id="266" r:id="rId10"/>
    <p:sldId id="267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69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6AD6EE87-EBD5-4F12-A48A-63ACA297AC8F}" type="datetimeFigureOut">
              <a:rPr lang="en-US" dirty="0"/>
              <a:t>8/18/2020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73815-2707-4475-8F1A-B873CB631BB4}" type="datetimeFigureOut">
              <a:rPr lang="en-US" dirty="0"/>
              <a:t>8/18/2020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AFB99-0EAB-4182-AFF8-E214C82A68F6}" type="datetimeFigureOut">
              <a:rPr lang="en-US" dirty="0"/>
              <a:t>8/18/2020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3794B-289A-4A80-97D7-111025398D45}" type="datetimeFigureOut">
              <a:rPr lang="en-US" dirty="0"/>
              <a:t>8/18/2020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1015F-7CC6-4D0A-9D87-873EA4C304CC}" type="datetimeFigureOut">
              <a:rPr lang="en-US" dirty="0"/>
              <a:t>8/18/2020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6A301-0538-44EC-B09D-202E1042A48B}" type="datetimeFigureOut">
              <a:rPr lang="en-US" dirty="0"/>
              <a:t>8/18/2020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574A-8875-45EF-8EA2-3CAA0F7ABC4C}" type="datetimeFigureOut">
              <a:rPr lang="en-US" dirty="0"/>
              <a:t>8/18/2020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4D4C-5367-4C26-9E2B-D8088D7FCA81}" type="datetimeFigureOut">
              <a:rPr lang="en-US" dirty="0"/>
              <a:t>8/18/2020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1E96-98B0-4413-9547-46F3504108EF}" type="datetimeFigureOut">
              <a:rPr lang="en-US" dirty="0"/>
              <a:t>8/18/2020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68B11-C5A8-448C-8CE9-B1A273C79CFC}" type="datetimeFigureOut">
              <a:rPr lang="en-US" dirty="0"/>
              <a:t>8/18/2020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6CA0-919D-4A49-9C8A-62FDFB3A5183}" type="datetimeFigureOut">
              <a:rPr lang="en-US" dirty="0"/>
              <a:t>8/18/2020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0298CD5-6C1E-4009-B41F-6DF62E31D3BE}" type="datetimeFigureOut">
              <a:rPr lang="en-US" dirty="0"/>
              <a:pPr/>
              <a:t>8/18/2020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17430"/>
            <a:ext cx="12192000" cy="5879207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010177" y="1944710"/>
            <a:ext cx="8171645" cy="1659685"/>
          </a:xfrm>
        </p:spPr>
        <p:txBody>
          <a:bodyPr>
            <a:normAutofit/>
          </a:bodyPr>
          <a:lstStyle/>
          <a:p>
            <a:pPr algn="ctr"/>
            <a:r>
              <a:rPr lang="es-CL" sz="7200" i="1" dirty="0">
                <a:solidFill>
                  <a:schemeClr val="bg1"/>
                </a:solidFill>
                <a:latin typeface="AR CENA" panose="02000000000000000000" pitchFamily="2" charset="0"/>
              </a:rPr>
              <a:t>Gestión Curricular</a:t>
            </a:r>
            <a:br>
              <a:rPr lang="es-CL" sz="7200" i="1" dirty="0">
                <a:solidFill>
                  <a:schemeClr val="bg1"/>
                </a:solidFill>
                <a:latin typeface="AR CENA" panose="02000000000000000000" pitchFamily="2" charset="0"/>
              </a:rPr>
            </a:br>
            <a:r>
              <a:rPr lang="es-CL" sz="4000" i="1" dirty="0">
                <a:solidFill>
                  <a:schemeClr val="bg1"/>
                </a:solidFill>
                <a:latin typeface="AR CENA" panose="02000000000000000000" pitchFamily="2" charset="0"/>
              </a:rPr>
              <a:t>modalidad a distancia</a:t>
            </a:r>
            <a:endParaRPr lang="es-CL" sz="4000" dirty="0">
              <a:solidFill>
                <a:schemeClr val="bg1"/>
              </a:solidFill>
              <a:latin typeface="AR CENA" panose="02000000000000000000" pitchFamily="2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455830" y="5072586"/>
            <a:ext cx="5280338" cy="1463040"/>
          </a:xfrm>
        </p:spPr>
        <p:txBody>
          <a:bodyPr>
            <a:normAutofit/>
          </a:bodyPr>
          <a:lstStyle/>
          <a:p>
            <a:r>
              <a:rPr lang="es-CL" sz="2800" dirty="0">
                <a:solidFill>
                  <a:srgbClr val="00B0F0"/>
                </a:solidFill>
                <a:latin typeface="AR CENA" panose="02000000000000000000" pitchFamily="2" charset="0"/>
              </a:rPr>
              <a:t>JARDIN INFANTIL PEQUEÑOS COLONOS</a:t>
            </a:r>
          </a:p>
          <a:p>
            <a:r>
              <a:rPr lang="es-CL" sz="2800" dirty="0">
                <a:solidFill>
                  <a:srgbClr val="00B0F0"/>
                </a:solidFill>
                <a:latin typeface="AR CENA" panose="02000000000000000000" pitchFamily="2" charset="0"/>
              </a:rPr>
              <a:t>                  Puerto Williams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6247" y="3629748"/>
            <a:ext cx="1399504" cy="1302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6164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59952"/>
            <a:ext cx="12192000" cy="7529697"/>
          </a:xfrm>
          <a:prstGeom prst="rect">
            <a:avLst/>
          </a:prstGeom>
        </p:spPr>
      </p:pic>
      <p:pic>
        <p:nvPicPr>
          <p:cNvPr id="6" name="Picture 2" descr="Fondos de pantalla celestes - FondosMi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59952"/>
            <a:ext cx="1399502" cy="7589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59952"/>
            <a:ext cx="1399504" cy="1345413"/>
          </a:xfrm>
          <a:prstGeom prst="rect">
            <a:avLst/>
          </a:prstGeom>
        </p:spPr>
      </p:pic>
      <p:pic>
        <p:nvPicPr>
          <p:cNvPr id="11" name="Picture 2" descr="Fondos de pantalla celestes - FondosMi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081592" y="-1668044"/>
            <a:ext cx="496955" cy="3723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ítulo 2"/>
          <p:cNvSpPr>
            <a:spLocks noGrp="1"/>
          </p:cNvSpPr>
          <p:nvPr>
            <p:ph type="ctrTitle"/>
          </p:nvPr>
        </p:nvSpPr>
        <p:spPr>
          <a:xfrm>
            <a:off x="2557669" y="4766954"/>
            <a:ext cx="7772400" cy="1463040"/>
          </a:xfrm>
        </p:spPr>
        <p:txBody>
          <a:bodyPr>
            <a:normAutofit fontScale="90000"/>
          </a:bodyPr>
          <a:lstStyle/>
          <a:p>
            <a:br>
              <a:rPr lang="es-CL" dirty="0"/>
            </a:br>
            <a:br>
              <a:rPr lang="es-CL" dirty="0"/>
            </a:br>
            <a:r>
              <a:rPr lang="es-CL" dirty="0"/>
              <a:t>Gracias por su atención…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4846" y="914400"/>
            <a:ext cx="7401809" cy="4159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14145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63539"/>
            <a:ext cx="12192000" cy="5694459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163541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791236" y="110692"/>
            <a:ext cx="8171645" cy="674919"/>
          </a:xfrm>
        </p:spPr>
        <p:txBody>
          <a:bodyPr>
            <a:normAutofit fontScale="90000"/>
          </a:bodyPr>
          <a:lstStyle/>
          <a:p>
            <a:pPr algn="ctr"/>
            <a:br>
              <a:rPr lang="es-CL" sz="5300" i="1" dirty="0">
                <a:solidFill>
                  <a:schemeClr val="bg1"/>
                </a:solidFill>
                <a:latin typeface="AR CENA" panose="02000000000000000000" pitchFamily="2" charset="0"/>
              </a:rPr>
            </a:br>
            <a:br>
              <a:rPr lang="es-CL" sz="5300" i="1" dirty="0">
                <a:solidFill>
                  <a:schemeClr val="bg1"/>
                </a:solidFill>
                <a:latin typeface="AR CENA" panose="02000000000000000000" pitchFamily="2" charset="0"/>
              </a:rPr>
            </a:br>
            <a:br>
              <a:rPr lang="es-CL" sz="5300" i="1" dirty="0">
                <a:solidFill>
                  <a:schemeClr val="bg1"/>
                </a:solidFill>
                <a:latin typeface="AR CENA" panose="02000000000000000000" pitchFamily="2" charset="0"/>
              </a:rPr>
            </a:br>
            <a:r>
              <a:rPr lang="es-CL" sz="5300" i="1" dirty="0">
                <a:solidFill>
                  <a:schemeClr val="bg1"/>
                </a:solidFill>
                <a:latin typeface="AR CENA" panose="02000000000000000000" pitchFamily="2" charset="0"/>
              </a:rPr>
              <a:t>         CONTEXTO JIPC</a:t>
            </a:r>
            <a:br>
              <a:rPr lang="es-CL" sz="5400" i="1" dirty="0">
                <a:solidFill>
                  <a:schemeClr val="bg1"/>
                </a:solidFill>
                <a:latin typeface="AR CENA" panose="02000000000000000000" pitchFamily="2" charset="0"/>
              </a:rPr>
            </a:br>
            <a:r>
              <a:rPr lang="es-CL" sz="5400" i="1" dirty="0">
                <a:solidFill>
                  <a:schemeClr val="bg1"/>
                </a:solidFill>
                <a:latin typeface="AR CENA" panose="02000000000000000000" pitchFamily="2" charset="0"/>
              </a:rPr>
              <a:t>                                </a:t>
            </a:r>
            <a:r>
              <a:rPr lang="es-CL" sz="3600" i="1" dirty="0">
                <a:solidFill>
                  <a:schemeClr val="bg1"/>
                </a:solidFill>
                <a:latin typeface="AR CENA" panose="02000000000000000000" pitchFamily="2" charset="0"/>
              </a:rPr>
              <a:t> </a:t>
            </a:r>
            <a:br>
              <a:rPr lang="es-CL" sz="3600" i="1" dirty="0">
                <a:solidFill>
                  <a:schemeClr val="bg1"/>
                </a:solidFill>
                <a:latin typeface="AR CENA" panose="02000000000000000000" pitchFamily="2" charset="0"/>
              </a:rPr>
            </a:br>
            <a:r>
              <a:rPr lang="es-CL" sz="5400" i="1" dirty="0">
                <a:solidFill>
                  <a:schemeClr val="bg1"/>
                </a:solidFill>
                <a:latin typeface="AR CENA" panose="02000000000000000000" pitchFamily="2" charset="0"/>
              </a:rPr>
              <a:t>                                                       </a:t>
            </a:r>
            <a:endParaRPr lang="es-CL" sz="4400" dirty="0">
              <a:solidFill>
                <a:schemeClr val="bg1"/>
              </a:solidFill>
              <a:latin typeface="AR CENA" panose="02000000000000000000" pitchFamily="2" charset="0"/>
            </a:endParaRPr>
          </a:p>
        </p:txBody>
      </p:sp>
      <p:pic>
        <p:nvPicPr>
          <p:cNvPr id="1026" name="Picture 2" descr="Fondos de pantalla celestes - FondosMi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1890" y="0"/>
            <a:ext cx="145773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Fondos de pantalla celestes - FondosMi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081591" y="4747594"/>
            <a:ext cx="496955" cy="3723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ítulo 1"/>
          <p:cNvSpPr txBox="1">
            <a:spLocks/>
          </p:cNvSpPr>
          <p:nvPr/>
        </p:nvSpPr>
        <p:spPr>
          <a:xfrm>
            <a:off x="1558111" y="1640058"/>
            <a:ext cx="8869857" cy="69600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2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 algn="l">
              <a:buFont typeface="Wingdings" panose="05000000000000000000" pitchFamily="2" charset="2"/>
              <a:buChar char="v"/>
            </a:pPr>
            <a:r>
              <a:rPr lang="es-CL" sz="3200" i="1" dirty="0">
                <a:solidFill>
                  <a:schemeClr val="bg1"/>
                </a:solidFill>
                <a:latin typeface="AR CENA" panose="02000000000000000000" pitchFamily="2" charset="0"/>
              </a:rPr>
              <a:t>ZONA </a:t>
            </a:r>
            <a:r>
              <a:rPr lang="es-CL" sz="3200" i="1" cap="none" dirty="0">
                <a:solidFill>
                  <a:schemeClr val="bg1"/>
                </a:solidFill>
                <a:latin typeface="AR CENA" panose="02000000000000000000" pitchFamily="2" charset="0"/>
              </a:rPr>
              <a:t>GEOGRÁFICA</a:t>
            </a:r>
          </a:p>
          <a:p>
            <a:pPr marL="685800" indent="-685800" algn="l">
              <a:buFont typeface="Wingdings" panose="05000000000000000000" pitchFamily="2" charset="2"/>
              <a:buChar char="v"/>
            </a:pPr>
            <a:endParaRPr lang="es-CL" sz="3200" i="1" dirty="0">
              <a:solidFill>
                <a:schemeClr val="bg1"/>
              </a:solidFill>
              <a:latin typeface="AR CENA" panose="02000000000000000000" pitchFamily="2" charset="0"/>
            </a:endParaRPr>
          </a:p>
          <a:p>
            <a:pPr marL="457200" indent="-457200" algn="l">
              <a:buFont typeface="Wingdings" panose="05000000000000000000" pitchFamily="2" charset="2"/>
              <a:buChar char="v"/>
            </a:pPr>
            <a:r>
              <a:rPr lang="es-CL" sz="3200" i="1" dirty="0">
                <a:solidFill>
                  <a:schemeClr val="bg1"/>
                </a:solidFill>
                <a:latin typeface="AR CENA" panose="02000000000000000000" pitchFamily="2" charset="0"/>
              </a:rPr>
              <a:t>NIVELES DE </a:t>
            </a:r>
            <a:r>
              <a:rPr lang="es-CL" sz="3200" i="1" cap="none" dirty="0">
                <a:solidFill>
                  <a:schemeClr val="bg1"/>
                </a:solidFill>
                <a:latin typeface="AR CENA" panose="02000000000000000000" pitchFamily="2" charset="0"/>
              </a:rPr>
              <a:t>ATENCIÓN</a:t>
            </a:r>
          </a:p>
          <a:p>
            <a:pPr marL="457200" indent="-457200" algn="l">
              <a:buFont typeface="Wingdings" panose="05000000000000000000" pitchFamily="2" charset="2"/>
              <a:buChar char="v"/>
            </a:pPr>
            <a:endParaRPr lang="es-CL" sz="3200" i="1" dirty="0">
              <a:solidFill>
                <a:schemeClr val="bg1"/>
              </a:solidFill>
              <a:latin typeface="AR CENA" panose="02000000000000000000" pitchFamily="2" charset="0"/>
            </a:endParaRPr>
          </a:p>
          <a:p>
            <a:pPr marL="457200" indent="-457200" algn="l">
              <a:buFont typeface="Wingdings" panose="05000000000000000000" pitchFamily="2" charset="2"/>
              <a:buChar char="v"/>
            </a:pPr>
            <a:r>
              <a:rPr lang="es-CL" sz="3200" i="1" dirty="0">
                <a:solidFill>
                  <a:schemeClr val="bg1"/>
                </a:solidFill>
                <a:latin typeface="AR CENA" panose="02000000000000000000" pitchFamily="2" charset="0"/>
              </a:rPr>
              <a:t>EQUIPO PROFESIONAL Y </a:t>
            </a:r>
            <a:r>
              <a:rPr lang="es-CL" sz="3200" i="1" cap="none" dirty="0">
                <a:solidFill>
                  <a:schemeClr val="bg1"/>
                </a:solidFill>
                <a:latin typeface="AR CENA" panose="02000000000000000000" pitchFamily="2" charset="0"/>
              </a:rPr>
              <a:t>TÉCNICO</a:t>
            </a:r>
          </a:p>
          <a:p>
            <a:pPr marL="457200" indent="-457200" algn="l">
              <a:buFont typeface="Wingdings" panose="05000000000000000000" pitchFamily="2" charset="2"/>
              <a:buChar char="v"/>
            </a:pPr>
            <a:endParaRPr lang="es-CL" sz="3200" i="1" dirty="0">
              <a:solidFill>
                <a:schemeClr val="bg1"/>
              </a:solidFill>
              <a:latin typeface="AR CENA" panose="02000000000000000000" pitchFamily="2" charset="0"/>
            </a:endParaRPr>
          </a:p>
          <a:p>
            <a:pPr marL="457200" indent="-457200" algn="l">
              <a:buFont typeface="Wingdings" panose="05000000000000000000" pitchFamily="2" charset="2"/>
              <a:buChar char="v"/>
            </a:pPr>
            <a:r>
              <a:rPr lang="es-CL" sz="3200" i="1" cap="none" dirty="0">
                <a:solidFill>
                  <a:schemeClr val="bg1"/>
                </a:solidFill>
                <a:latin typeface="AR CENA" panose="02000000000000000000" pitchFamily="2" charset="0"/>
              </a:rPr>
              <a:t>SITUACIÓN</a:t>
            </a:r>
            <a:r>
              <a:rPr lang="es-CL" sz="3200" i="1" dirty="0">
                <a:solidFill>
                  <a:schemeClr val="bg1"/>
                </a:solidFill>
                <a:latin typeface="AR CENA" panose="02000000000000000000" pitchFamily="2" charset="0"/>
              </a:rPr>
              <a:t> EN MARZO </a:t>
            </a:r>
          </a:p>
          <a:p>
            <a:pPr marL="457200" indent="-457200" algn="l">
              <a:buFont typeface="Wingdings" panose="05000000000000000000" pitchFamily="2" charset="2"/>
              <a:buChar char="v"/>
            </a:pPr>
            <a:endParaRPr lang="es-CL" sz="3200" i="1" dirty="0">
              <a:solidFill>
                <a:schemeClr val="bg1"/>
              </a:solidFill>
              <a:latin typeface="AR CENA" panose="02000000000000000000" pitchFamily="2" charset="0"/>
            </a:endParaRPr>
          </a:p>
          <a:p>
            <a:pPr marL="457200" indent="-457200" algn="l">
              <a:buFont typeface="Wingdings" panose="05000000000000000000" pitchFamily="2" charset="2"/>
              <a:buChar char="v"/>
            </a:pPr>
            <a:r>
              <a:rPr lang="es-CL" sz="3200" i="1" dirty="0">
                <a:solidFill>
                  <a:schemeClr val="bg1"/>
                </a:solidFill>
                <a:latin typeface="AR CENA" panose="02000000000000000000" pitchFamily="2" charset="0"/>
              </a:rPr>
              <a:t>PERFIL DE LOS PADRES</a:t>
            </a:r>
          </a:p>
          <a:p>
            <a:pPr marL="457200" indent="-457200" algn="l">
              <a:buFont typeface="Wingdings" panose="05000000000000000000" pitchFamily="2" charset="2"/>
              <a:buChar char="v"/>
            </a:pPr>
            <a:endParaRPr lang="es-CL" sz="3200" i="1" dirty="0">
              <a:solidFill>
                <a:schemeClr val="bg1"/>
              </a:solidFill>
              <a:latin typeface="AR CENA" panose="02000000000000000000" pitchFamily="2" charset="0"/>
            </a:endParaRPr>
          </a:p>
          <a:p>
            <a:pPr marL="457200" indent="-457200" algn="l">
              <a:buFont typeface="Wingdings" panose="05000000000000000000" pitchFamily="2" charset="2"/>
              <a:buChar char="v"/>
            </a:pPr>
            <a:r>
              <a:rPr lang="es-CL" sz="3200" i="1" dirty="0">
                <a:solidFill>
                  <a:schemeClr val="bg1"/>
                </a:solidFill>
                <a:latin typeface="AR CENA" panose="02000000000000000000" pitchFamily="2" charset="0"/>
              </a:rPr>
              <a:t>MODALIDAD A DISTANCIA</a:t>
            </a:r>
          </a:p>
          <a:p>
            <a:pPr marL="457200" indent="-457200" algn="l">
              <a:buFont typeface="Wingdings" panose="05000000000000000000" pitchFamily="2" charset="2"/>
              <a:buChar char="v"/>
            </a:pPr>
            <a:endParaRPr lang="es-CL" sz="3200" i="1" dirty="0">
              <a:solidFill>
                <a:schemeClr val="bg1"/>
              </a:solidFill>
              <a:latin typeface="AR CENA" panose="02000000000000000000" pitchFamily="2" charset="0"/>
            </a:endParaRPr>
          </a:p>
          <a:p>
            <a:pPr algn="l"/>
            <a:endParaRPr lang="es-CL" sz="3200" i="1" dirty="0">
              <a:solidFill>
                <a:schemeClr val="bg1"/>
              </a:solidFill>
              <a:latin typeface="AR CENA" panose="02000000000000000000" pitchFamily="2" charset="0"/>
            </a:endParaRPr>
          </a:p>
          <a:p>
            <a:pPr algn="l"/>
            <a:r>
              <a:rPr lang="es-CL" sz="3200" i="1" dirty="0">
                <a:solidFill>
                  <a:schemeClr val="bg1"/>
                </a:solidFill>
                <a:latin typeface="AR CENA" panose="02000000000000000000" pitchFamily="2" charset="0"/>
              </a:rPr>
              <a:t> </a:t>
            </a:r>
            <a:br>
              <a:rPr lang="es-CL" sz="5400" i="1" dirty="0">
                <a:solidFill>
                  <a:schemeClr val="bg1"/>
                </a:solidFill>
                <a:latin typeface="AR CENA" panose="02000000000000000000" pitchFamily="2" charset="0"/>
              </a:rPr>
            </a:br>
            <a:r>
              <a:rPr lang="es-CL" sz="5400" i="1" dirty="0">
                <a:solidFill>
                  <a:schemeClr val="bg1"/>
                </a:solidFill>
                <a:latin typeface="AR CENA" panose="02000000000000000000" pitchFamily="2" charset="0"/>
              </a:rPr>
              <a:t>                                </a:t>
            </a:r>
            <a:r>
              <a:rPr lang="es-CL" sz="3600" i="1" dirty="0">
                <a:solidFill>
                  <a:schemeClr val="bg1"/>
                </a:solidFill>
                <a:latin typeface="AR CENA" panose="02000000000000000000" pitchFamily="2" charset="0"/>
              </a:rPr>
              <a:t> </a:t>
            </a:r>
            <a:br>
              <a:rPr lang="es-CL" sz="3600" i="1" dirty="0">
                <a:solidFill>
                  <a:schemeClr val="bg1"/>
                </a:solidFill>
                <a:latin typeface="AR CENA" panose="02000000000000000000" pitchFamily="2" charset="0"/>
              </a:rPr>
            </a:br>
            <a:r>
              <a:rPr lang="es-CL" sz="5400" i="1" dirty="0">
                <a:solidFill>
                  <a:schemeClr val="bg1"/>
                </a:solidFill>
                <a:latin typeface="AR CENA" panose="02000000000000000000" pitchFamily="2" charset="0"/>
              </a:rPr>
              <a:t>                                                       </a:t>
            </a:r>
            <a:endParaRPr lang="es-CL" sz="4400" dirty="0">
              <a:solidFill>
                <a:schemeClr val="bg1"/>
              </a:solidFill>
              <a:latin typeface="AR CENA" panose="02000000000000000000" pitchFamily="2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475" y="0"/>
            <a:ext cx="1452324" cy="1440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0627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59952"/>
            <a:ext cx="12192000" cy="7529697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-2086378" y="-610525"/>
            <a:ext cx="12672812" cy="2324638"/>
          </a:xfrm>
        </p:spPr>
        <p:txBody>
          <a:bodyPr>
            <a:normAutofit fontScale="90000"/>
          </a:bodyPr>
          <a:lstStyle/>
          <a:p>
            <a:pPr algn="ctr"/>
            <a:br>
              <a:rPr lang="es-CL" sz="5300" i="1" dirty="0">
                <a:solidFill>
                  <a:schemeClr val="accent3">
                    <a:lumMod val="20000"/>
                    <a:lumOff val="80000"/>
                  </a:schemeClr>
                </a:solidFill>
                <a:latin typeface="AR CENA" panose="02000000000000000000" pitchFamily="2" charset="0"/>
              </a:rPr>
            </a:br>
            <a:br>
              <a:rPr lang="es-CL" sz="5300" i="1" dirty="0">
                <a:solidFill>
                  <a:schemeClr val="accent3">
                    <a:lumMod val="20000"/>
                    <a:lumOff val="80000"/>
                  </a:schemeClr>
                </a:solidFill>
                <a:latin typeface="AR CENA" panose="02000000000000000000" pitchFamily="2" charset="0"/>
              </a:rPr>
            </a:br>
            <a:br>
              <a:rPr lang="es-CL" sz="5300" i="1" dirty="0">
                <a:solidFill>
                  <a:schemeClr val="accent3">
                    <a:lumMod val="20000"/>
                    <a:lumOff val="80000"/>
                  </a:schemeClr>
                </a:solidFill>
                <a:latin typeface="AR CENA" panose="02000000000000000000" pitchFamily="2" charset="0"/>
              </a:rPr>
            </a:br>
            <a:r>
              <a:rPr lang="es-CL" sz="5300" i="1" dirty="0">
                <a:solidFill>
                  <a:schemeClr val="accent3">
                    <a:lumMod val="20000"/>
                    <a:lumOff val="80000"/>
                  </a:schemeClr>
                </a:solidFill>
                <a:latin typeface="AR CENA" panose="02000000000000000000" pitchFamily="2" charset="0"/>
              </a:rPr>
              <a:t>               Análisis de los 7 pasos</a:t>
            </a:r>
            <a:br>
              <a:rPr lang="es-CL" sz="5400" i="1" dirty="0">
                <a:solidFill>
                  <a:schemeClr val="accent3">
                    <a:lumMod val="20000"/>
                    <a:lumOff val="80000"/>
                  </a:schemeClr>
                </a:solidFill>
                <a:latin typeface="AR CENA" panose="02000000000000000000" pitchFamily="2" charset="0"/>
              </a:rPr>
            </a:br>
            <a:r>
              <a:rPr lang="es-CL" sz="5400" i="1" dirty="0">
                <a:solidFill>
                  <a:schemeClr val="accent3">
                    <a:lumMod val="20000"/>
                    <a:lumOff val="80000"/>
                  </a:schemeClr>
                </a:solidFill>
                <a:latin typeface="AR CENA" panose="02000000000000000000" pitchFamily="2" charset="0"/>
              </a:rPr>
              <a:t>                                        </a:t>
            </a:r>
            <a:r>
              <a:rPr lang="es-CL" sz="3600" i="1" dirty="0">
                <a:solidFill>
                  <a:schemeClr val="accent3">
                    <a:lumMod val="20000"/>
                    <a:lumOff val="80000"/>
                  </a:schemeClr>
                </a:solidFill>
                <a:latin typeface="AR CENA" panose="02000000000000000000" pitchFamily="2" charset="0"/>
              </a:rPr>
              <a:t>(</a:t>
            </a:r>
            <a:r>
              <a:rPr lang="es-CL" sz="3600" i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AR CENA" panose="02000000000000000000" pitchFamily="2" charset="0"/>
              </a:rPr>
              <a:t>marzano</a:t>
            </a:r>
            <a:r>
              <a:rPr lang="es-CL" sz="3600" i="1" dirty="0">
                <a:solidFill>
                  <a:schemeClr val="accent3">
                    <a:lumMod val="20000"/>
                    <a:lumOff val="80000"/>
                  </a:schemeClr>
                </a:solidFill>
                <a:latin typeface="AR CENA" panose="02000000000000000000" pitchFamily="2" charset="0"/>
              </a:rPr>
              <a:t>) </a:t>
            </a:r>
            <a:br>
              <a:rPr lang="es-CL" sz="3600" i="1" dirty="0">
                <a:solidFill>
                  <a:schemeClr val="accent3">
                    <a:lumMod val="20000"/>
                    <a:lumOff val="80000"/>
                  </a:schemeClr>
                </a:solidFill>
                <a:latin typeface="AR CENA" panose="02000000000000000000" pitchFamily="2" charset="0"/>
              </a:rPr>
            </a:br>
            <a:r>
              <a:rPr lang="es-CL" sz="5400" i="1" dirty="0">
                <a:solidFill>
                  <a:schemeClr val="accent3">
                    <a:lumMod val="20000"/>
                    <a:lumOff val="80000"/>
                  </a:schemeClr>
                </a:solidFill>
                <a:latin typeface="AR CENA" panose="02000000000000000000" pitchFamily="2" charset="0"/>
              </a:rPr>
              <a:t>                                                       </a:t>
            </a:r>
            <a:endParaRPr lang="es-CL" sz="4400" dirty="0">
              <a:solidFill>
                <a:schemeClr val="bg1"/>
              </a:solidFill>
              <a:latin typeface="AR CENA" panose="02000000000000000000" pitchFamily="2" charset="0"/>
            </a:endParaRPr>
          </a:p>
        </p:txBody>
      </p:sp>
      <p:pic>
        <p:nvPicPr>
          <p:cNvPr id="6" name="Picture 2" descr="Fondos de pantalla celestes - FondosMi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59952"/>
            <a:ext cx="1399502" cy="7589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ángulo 7"/>
          <p:cNvSpPr/>
          <p:nvPr/>
        </p:nvSpPr>
        <p:spPr>
          <a:xfrm>
            <a:off x="2197993" y="1895220"/>
            <a:ext cx="640509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2800" b="1" dirty="0">
                <a:solidFill>
                  <a:srgbClr val="00B0F0"/>
                </a:solidFill>
              </a:rPr>
              <a:t>Identificar y comunicar los contenidos considerados esenciales para todos los estudiantes</a:t>
            </a:r>
            <a:endParaRPr lang="es-CL" sz="2800" dirty="0">
              <a:solidFill>
                <a:srgbClr val="00B0F0"/>
              </a:solidFill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1457739" y="1128293"/>
            <a:ext cx="191251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2800" b="1" dirty="0">
                <a:solidFill>
                  <a:srgbClr val="01949A"/>
                </a:solidFill>
              </a:rPr>
              <a:t>  </a:t>
            </a:r>
            <a:r>
              <a:rPr lang="es-CL" sz="2800" b="1" dirty="0">
                <a:solidFill>
                  <a:srgbClr val="00B0F0"/>
                </a:solidFill>
              </a:rPr>
              <a:t>PASO </a:t>
            </a:r>
            <a:r>
              <a:rPr lang="es-CL" sz="5400" b="1" dirty="0">
                <a:solidFill>
                  <a:srgbClr val="00B0F0"/>
                </a:solidFill>
              </a:rPr>
              <a:t>1</a:t>
            </a:r>
            <a:endParaRPr lang="es-CL" sz="5400" dirty="0">
              <a:solidFill>
                <a:srgbClr val="00B0F0"/>
              </a:solidFill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2197992" y="1966562"/>
            <a:ext cx="6375042" cy="1365161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1391513" y="3881833"/>
            <a:ext cx="5218883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2400" b="1" dirty="0">
                <a:solidFill>
                  <a:schemeClr val="tx2">
                    <a:lumMod val="50000"/>
                  </a:schemeClr>
                </a:solidFill>
              </a:rPr>
              <a:t>FORTALEZAS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s-CL" sz="2400" dirty="0">
                <a:solidFill>
                  <a:schemeClr val="tx2">
                    <a:lumMod val="50000"/>
                  </a:schemeClr>
                </a:solidFill>
              </a:rPr>
              <a:t> Se identifican en nuestro PEI, SELLO Y  CRONOGRAMA anual de actividades, con variadas temáticas mensuales y semanales.</a:t>
            </a:r>
          </a:p>
          <a:p>
            <a:pPr algn="just"/>
            <a:endParaRPr lang="es-CL" sz="2400" dirty="0">
              <a:solidFill>
                <a:schemeClr val="tx2">
                  <a:lumMod val="50000"/>
                </a:schemeClr>
              </a:solidFill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es-CL" sz="2400" dirty="0">
                <a:solidFill>
                  <a:schemeClr val="tx2">
                    <a:lumMod val="50000"/>
                  </a:schemeClr>
                </a:solidFill>
              </a:rPr>
              <a:t> Se adecuó  cronograma anual para modalidad a distancia. </a:t>
            </a:r>
          </a:p>
        </p:txBody>
      </p:sp>
      <p:sp>
        <p:nvSpPr>
          <p:cNvPr id="13" name="Rectángulo 12"/>
          <p:cNvSpPr/>
          <p:nvPr/>
        </p:nvSpPr>
        <p:spPr>
          <a:xfrm>
            <a:off x="6643894" y="3890740"/>
            <a:ext cx="521888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2400" b="1" dirty="0"/>
              <a:t>    </a:t>
            </a:r>
            <a:r>
              <a:rPr lang="es-CL" sz="2400" b="1" dirty="0">
                <a:solidFill>
                  <a:schemeClr val="tx2">
                    <a:lumMod val="50000"/>
                  </a:schemeClr>
                </a:solidFill>
              </a:rPr>
              <a:t>DEBILIDADES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CL" sz="2400" dirty="0">
                <a:solidFill>
                  <a:schemeClr val="tx2">
                    <a:lumMod val="50000"/>
                  </a:schemeClr>
                </a:solidFill>
              </a:rPr>
              <a:t>Tiempo para conocer a los niños.</a:t>
            </a:r>
          </a:p>
          <a:p>
            <a:endParaRPr lang="es-CL" sz="2400" dirty="0">
              <a:solidFill>
                <a:schemeClr val="tx2">
                  <a:lumMod val="50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CL" sz="2400" dirty="0">
                <a:solidFill>
                  <a:schemeClr val="tx2">
                    <a:lumMod val="50000"/>
                  </a:schemeClr>
                </a:solidFill>
              </a:rPr>
              <a:t>Planificación en conjunto con los niños.</a:t>
            </a:r>
            <a:endParaRPr lang="es-CL" sz="2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59952"/>
            <a:ext cx="1399504" cy="1438376"/>
          </a:xfrm>
          <a:prstGeom prst="rect">
            <a:avLst/>
          </a:prstGeom>
        </p:spPr>
      </p:pic>
      <p:pic>
        <p:nvPicPr>
          <p:cNvPr id="11" name="Picture 2" descr="Fondos de pantalla celestes - FondosMi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081592" y="-1668044"/>
            <a:ext cx="496955" cy="3723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67740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59952"/>
            <a:ext cx="12192000" cy="7529697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-2086378" y="-610525"/>
            <a:ext cx="12672812" cy="2324638"/>
          </a:xfrm>
        </p:spPr>
        <p:txBody>
          <a:bodyPr>
            <a:normAutofit fontScale="90000"/>
          </a:bodyPr>
          <a:lstStyle/>
          <a:p>
            <a:pPr algn="ctr"/>
            <a:br>
              <a:rPr lang="es-CL" sz="5300" i="1" dirty="0">
                <a:solidFill>
                  <a:schemeClr val="accent3">
                    <a:lumMod val="20000"/>
                    <a:lumOff val="80000"/>
                  </a:schemeClr>
                </a:solidFill>
                <a:latin typeface="AR CENA" panose="02000000000000000000" pitchFamily="2" charset="0"/>
              </a:rPr>
            </a:br>
            <a:br>
              <a:rPr lang="es-CL" sz="5300" i="1" dirty="0">
                <a:solidFill>
                  <a:schemeClr val="accent3">
                    <a:lumMod val="20000"/>
                    <a:lumOff val="80000"/>
                  </a:schemeClr>
                </a:solidFill>
                <a:latin typeface="AR CENA" panose="02000000000000000000" pitchFamily="2" charset="0"/>
              </a:rPr>
            </a:br>
            <a:br>
              <a:rPr lang="es-CL" sz="5300" i="1" dirty="0">
                <a:solidFill>
                  <a:schemeClr val="accent3">
                    <a:lumMod val="20000"/>
                    <a:lumOff val="80000"/>
                  </a:schemeClr>
                </a:solidFill>
                <a:latin typeface="AR CENA" panose="02000000000000000000" pitchFamily="2" charset="0"/>
              </a:rPr>
            </a:br>
            <a:r>
              <a:rPr lang="es-CL" sz="5300" i="1" dirty="0">
                <a:solidFill>
                  <a:schemeClr val="accent3">
                    <a:lumMod val="20000"/>
                    <a:lumOff val="80000"/>
                  </a:schemeClr>
                </a:solidFill>
                <a:latin typeface="AR CENA" panose="02000000000000000000" pitchFamily="2" charset="0"/>
              </a:rPr>
              <a:t>               Análisis de los 7 pasos</a:t>
            </a:r>
            <a:br>
              <a:rPr lang="es-CL" sz="5400" i="1" dirty="0">
                <a:solidFill>
                  <a:schemeClr val="accent3">
                    <a:lumMod val="20000"/>
                    <a:lumOff val="80000"/>
                  </a:schemeClr>
                </a:solidFill>
                <a:latin typeface="AR CENA" panose="02000000000000000000" pitchFamily="2" charset="0"/>
              </a:rPr>
            </a:br>
            <a:r>
              <a:rPr lang="es-CL" sz="5400" i="1" dirty="0">
                <a:solidFill>
                  <a:schemeClr val="accent3">
                    <a:lumMod val="20000"/>
                    <a:lumOff val="80000"/>
                  </a:schemeClr>
                </a:solidFill>
                <a:latin typeface="AR CENA" panose="02000000000000000000" pitchFamily="2" charset="0"/>
              </a:rPr>
              <a:t>            </a:t>
            </a:r>
            <a:r>
              <a:rPr lang="es-CL" sz="5400" i="1" dirty="0">
                <a:solidFill>
                  <a:srgbClr val="00B0F0"/>
                </a:solidFill>
                <a:latin typeface="AR CENA" panose="02000000000000000000" pitchFamily="2" charset="0"/>
              </a:rPr>
              <a:t>       </a:t>
            </a:r>
            <a:r>
              <a:rPr lang="es-CL" sz="5400" i="1" dirty="0">
                <a:solidFill>
                  <a:schemeClr val="accent3">
                    <a:lumMod val="20000"/>
                    <a:lumOff val="80000"/>
                  </a:schemeClr>
                </a:solidFill>
                <a:latin typeface="AR CENA" panose="02000000000000000000" pitchFamily="2" charset="0"/>
              </a:rPr>
              <a:t>                     </a:t>
            </a:r>
            <a:r>
              <a:rPr lang="es-CL" sz="3600" i="1" dirty="0">
                <a:solidFill>
                  <a:schemeClr val="accent3">
                    <a:lumMod val="20000"/>
                    <a:lumOff val="80000"/>
                  </a:schemeClr>
                </a:solidFill>
                <a:latin typeface="AR CENA" panose="02000000000000000000" pitchFamily="2" charset="0"/>
              </a:rPr>
              <a:t>(</a:t>
            </a:r>
            <a:r>
              <a:rPr lang="es-CL" sz="3600" i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AR CENA" panose="02000000000000000000" pitchFamily="2" charset="0"/>
              </a:rPr>
              <a:t>marzano</a:t>
            </a:r>
            <a:r>
              <a:rPr lang="es-CL" sz="3600" i="1" dirty="0">
                <a:solidFill>
                  <a:schemeClr val="accent3">
                    <a:lumMod val="20000"/>
                    <a:lumOff val="80000"/>
                  </a:schemeClr>
                </a:solidFill>
                <a:latin typeface="AR CENA" panose="02000000000000000000" pitchFamily="2" charset="0"/>
              </a:rPr>
              <a:t>) </a:t>
            </a:r>
            <a:br>
              <a:rPr lang="es-CL" sz="3600" i="1" dirty="0">
                <a:solidFill>
                  <a:schemeClr val="accent3">
                    <a:lumMod val="20000"/>
                    <a:lumOff val="80000"/>
                  </a:schemeClr>
                </a:solidFill>
                <a:latin typeface="AR CENA" panose="02000000000000000000" pitchFamily="2" charset="0"/>
              </a:rPr>
            </a:br>
            <a:r>
              <a:rPr lang="es-CL" sz="5400" i="1" dirty="0">
                <a:solidFill>
                  <a:schemeClr val="accent3">
                    <a:lumMod val="20000"/>
                    <a:lumOff val="80000"/>
                  </a:schemeClr>
                </a:solidFill>
                <a:latin typeface="AR CENA" panose="02000000000000000000" pitchFamily="2" charset="0"/>
              </a:rPr>
              <a:t>                                                       </a:t>
            </a:r>
            <a:endParaRPr lang="es-CL" sz="4400" dirty="0">
              <a:solidFill>
                <a:schemeClr val="bg1"/>
              </a:solidFill>
              <a:latin typeface="AR CENA" panose="02000000000000000000" pitchFamily="2" charset="0"/>
            </a:endParaRPr>
          </a:p>
        </p:txBody>
      </p:sp>
      <p:pic>
        <p:nvPicPr>
          <p:cNvPr id="6" name="Picture 2" descr="Fondos de pantalla celestes - FondosMi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9952"/>
            <a:ext cx="1399503" cy="7589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ángulo 7"/>
          <p:cNvSpPr/>
          <p:nvPr/>
        </p:nvSpPr>
        <p:spPr>
          <a:xfrm>
            <a:off x="2197993" y="1895220"/>
            <a:ext cx="640509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2800" b="1" dirty="0">
                <a:solidFill>
                  <a:srgbClr val="00B0F0"/>
                </a:solidFill>
              </a:rPr>
              <a:t>Asegurar que los contenidos esenciales sean entregados en el tiempo necesario y programado para su enseñanza</a:t>
            </a:r>
            <a:endParaRPr lang="es-CL" sz="2800" dirty="0">
              <a:solidFill>
                <a:srgbClr val="00B0F0"/>
              </a:solidFill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1457739" y="1128293"/>
            <a:ext cx="191251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2800" b="1" dirty="0">
                <a:solidFill>
                  <a:srgbClr val="01949A"/>
                </a:solidFill>
              </a:rPr>
              <a:t>  </a:t>
            </a:r>
            <a:r>
              <a:rPr lang="es-CL" sz="2800" b="1" dirty="0">
                <a:solidFill>
                  <a:srgbClr val="00B0F0"/>
                </a:solidFill>
              </a:rPr>
              <a:t>PASO </a:t>
            </a:r>
            <a:r>
              <a:rPr lang="es-CL" sz="5400" b="1" dirty="0">
                <a:solidFill>
                  <a:srgbClr val="00B0F0"/>
                </a:solidFill>
              </a:rPr>
              <a:t>2</a:t>
            </a:r>
            <a:endParaRPr lang="es-CL" sz="5400" dirty="0">
              <a:solidFill>
                <a:srgbClr val="00B0F0"/>
              </a:solidFill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2161771" y="1915054"/>
            <a:ext cx="6375042" cy="1365161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1425011" y="3890740"/>
            <a:ext cx="5218883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L" sz="2400" b="1" dirty="0"/>
              <a:t>    </a:t>
            </a:r>
            <a:r>
              <a:rPr lang="es-CL" sz="2400" b="1" dirty="0">
                <a:solidFill>
                  <a:schemeClr val="tx2">
                    <a:lumMod val="50000"/>
                  </a:schemeClr>
                </a:solidFill>
              </a:rPr>
              <a:t>FORTALEZAS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CL" sz="2400" dirty="0">
                <a:solidFill>
                  <a:schemeClr val="tx2">
                    <a:lumMod val="50000"/>
                  </a:schemeClr>
                </a:solidFill>
              </a:rPr>
              <a:t>Los contenidos se programaron para 2 semestres.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CL" sz="2400" dirty="0">
                <a:solidFill>
                  <a:schemeClr val="tx2">
                    <a:lumMod val="50000"/>
                  </a:schemeClr>
                </a:solidFill>
              </a:rPr>
              <a:t>Los contenidos se  planifican con el tiempo necesario para su enseñanza, </a:t>
            </a:r>
            <a:r>
              <a:rPr lang="es-CL" sz="2400" dirty="0" err="1">
                <a:solidFill>
                  <a:schemeClr val="tx2">
                    <a:lumMod val="50000"/>
                  </a:schemeClr>
                </a:solidFill>
              </a:rPr>
              <a:t>ej</a:t>
            </a:r>
            <a:r>
              <a:rPr lang="es-CL" sz="2400" dirty="0">
                <a:solidFill>
                  <a:schemeClr val="tx2">
                    <a:lumMod val="50000"/>
                  </a:schemeClr>
                </a:solidFill>
              </a:rPr>
              <a:t>: un contenido que se trabajaba en 1 semana ahora se refuerza el tiempo que sea necesario.</a:t>
            </a:r>
          </a:p>
        </p:txBody>
      </p:sp>
      <p:sp>
        <p:nvSpPr>
          <p:cNvPr id="13" name="Rectángulo 12"/>
          <p:cNvSpPr/>
          <p:nvPr/>
        </p:nvSpPr>
        <p:spPr>
          <a:xfrm>
            <a:off x="6985871" y="3890740"/>
            <a:ext cx="521888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L" sz="2400" b="1" dirty="0"/>
              <a:t>    </a:t>
            </a:r>
            <a:r>
              <a:rPr lang="es-CL" sz="2400" b="1" dirty="0">
                <a:solidFill>
                  <a:schemeClr val="tx2">
                    <a:lumMod val="50000"/>
                  </a:schemeClr>
                </a:solidFill>
              </a:rPr>
              <a:t>DEBILIDADES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CL" sz="2400" dirty="0">
                <a:solidFill>
                  <a:schemeClr val="tx2">
                    <a:lumMod val="50000"/>
                  </a:schemeClr>
                </a:solidFill>
              </a:rPr>
              <a:t>Continuidad en el desarrollo de los contenidos en casa, (factores externos).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9952"/>
            <a:ext cx="1399504" cy="1370137"/>
          </a:xfrm>
          <a:prstGeom prst="rect">
            <a:avLst/>
          </a:prstGeom>
        </p:spPr>
      </p:pic>
      <p:pic>
        <p:nvPicPr>
          <p:cNvPr id="11" name="Picture 2" descr="Fondos de pantalla celestes - FondosMi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081592" y="-1668044"/>
            <a:ext cx="496955" cy="3723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89479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59952"/>
            <a:ext cx="12192000" cy="7529697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-2086378" y="-610525"/>
            <a:ext cx="12672812" cy="2324638"/>
          </a:xfrm>
        </p:spPr>
        <p:txBody>
          <a:bodyPr>
            <a:normAutofit fontScale="90000"/>
          </a:bodyPr>
          <a:lstStyle/>
          <a:p>
            <a:pPr algn="ctr"/>
            <a:br>
              <a:rPr lang="es-CL" sz="5300" i="1" dirty="0">
                <a:solidFill>
                  <a:schemeClr val="accent3">
                    <a:lumMod val="20000"/>
                    <a:lumOff val="80000"/>
                  </a:schemeClr>
                </a:solidFill>
                <a:latin typeface="AR CENA" panose="02000000000000000000" pitchFamily="2" charset="0"/>
              </a:rPr>
            </a:br>
            <a:br>
              <a:rPr lang="es-CL" sz="5300" i="1" dirty="0">
                <a:solidFill>
                  <a:schemeClr val="accent3">
                    <a:lumMod val="20000"/>
                    <a:lumOff val="80000"/>
                  </a:schemeClr>
                </a:solidFill>
                <a:latin typeface="AR CENA" panose="02000000000000000000" pitchFamily="2" charset="0"/>
              </a:rPr>
            </a:br>
            <a:br>
              <a:rPr lang="es-CL" sz="5300" i="1" dirty="0">
                <a:solidFill>
                  <a:schemeClr val="accent3">
                    <a:lumMod val="20000"/>
                    <a:lumOff val="80000"/>
                  </a:schemeClr>
                </a:solidFill>
                <a:latin typeface="AR CENA" panose="02000000000000000000" pitchFamily="2" charset="0"/>
              </a:rPr>
            </a:br>
            <a:r>
              <a:rPr lang="es-CL" sz="5300" i="1" dirty="0">
                <a:solidFill>
                  <a:schemeClr val="accent3">
                    <a:lumMod val="20000"/>
                    <a:lumOff val="80000"/>
                  </a:schemeClr>
                </a:solidFill>
                <a:latin typeface="AR CENA" panose="02000000000000000000" pitchFamily="2" charset="0"/>
              </a:rPr>
              <a:t>               Análisis de los 7 pasos</a:t>
            </a:r>
            <a:br>
              <a:rPr lang="es-CL" sz="5400" i="1" dirty="0">
                <a:solidFill>
                  <a:schemeClr val="accent3">
                    <a:lumMod val="20000"/>
                    <a:lumOff val="80000"/>
                  </a:schemeClr>
                </a:solidFill>
                <a:latin typeface="AR CENA" panose="02000000000000000000" pitchFamily="2" charset="0"/>
              </a:rPr>
            </a:br>
            <a:r>
              <a:rPr lang="es-CL" sz="5400" i="1" dirty="0">
                <a:solidFill>
                  <a:srgbClr val="00B0F0"/>
                </a:solidFill>
                <a:latin typeface="AR CENA" panose="02000000000000000000" pitchFamily="2" charset="0"/>
              </a:rPr>
              <a:t>                                        </a:t>
            </a:r>
            <a:r>
              <a:rPr lang="es-CL" sz="3600" i="1" dirty="0">
                <a:solidFill>
                  <a:srgbClr val="00B0F0"/>
                </a:solidFill>
                <a:latin typeface="AR CENA" panose="02000000000000000000" pitchFamily="2" charset="0"/>
              </a:rPr>
              <a:t>(</a:t>
            </a:r>
            <a:r>
              <a:rPr lang="es-CL" sz="3600" i="1" dirty="0" err="1">
                <a:solidFill>
                  <a:srgbClr val="00B0F0"/>
                </a:solidFill>
                <a:latin typeface="AR CENA" panose="02000000000000000000" pitchFamily="2" charset="0"/>
              </a:rPr>
              <a:t>marzano</a:t>
            </a:r>
            <a:r>
              <a:rPr lang="es-CL" sz="3600" i="1" dirty="0">
                <a:solidFill>
                  <a:srgbClr val="00B0F0"/>
                </a:solidFill>
                <a:latin typeface="AR CENA" panose="02000000000000000000" pitchFamily="2" charset="0"/>
              </a:rPr>
              <a:t>) </a:t>
            </a:r>
            <a:br>
              <a:rPr lang="es-CL" sz="3600" i="1" dirty="0">
                <a:solidFill>
                  <a:srgbClr val="00B0F0"/>
                </a:solidFill>
                <a:latin typeface="AR CENA" panose="02000000000000000000" pitchFamily="2" charset="0"/>
              </a:rPr>
            </a:br>
            <a:r>
              <a:rPr lang="es-CL" sz="5400" i="1" dirty="0">
                <a:solidFill>
                  <a:schemeClr val="accent3">
                    <a:lumMod val="20000"/>
                    <a:lumOff val="80000"/>
                  </a:schemeClr>
                </a:solidFill>
                <a:latin typeface="AR CENA" panose="02000000000000000000" pitchFamily="2" charset="0"/>
              </a:rPr>
              <a:t>                                                       </a:t>
            </a:r>
            <a:endParaRPr lang="es-CL" sz="4400" dirty="0">
              <a:solidFill>
                <a:schemeClr val="bg1"/>
              </a:solidFill>
              <a:latin typeface="AR CENA" panose="02000000000000000000" pitchFamily="2" charset="0"/>
            </a:endParaRPr>
          </a:p>
        </p:txBody>
      </p:sp>
      <p:pic>
        <p:nvPicPr>
          <p:cNvPr id="6" name="Picture 2" descr="Fondos de pantalla celestes - FondosMi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9952"/>
            <a:ext cx="1399503" cy="7589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ángulo 7"/>
          <p:cNvSpPr/>
          <p:nvPr/>
        </p:nvSpPr>
        <p:spPr>
          <a:xfrm>
            <a:off x="2197993" y="1895220"/>
            <a:ext cx="6405093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L" sz="2800" b="1" dirty="0">
                <a:solidFill>
                  <a:srgbClr val="00B0F0"/>
                </a:solidFill>
              </a:rPr>
              <a:t>Secuenciar y organizar los contenidos esenciales de forma tal que los estudiantes tengan reiteradas oportunidades de aprenderlos.</a:t>
            </a:r>
            <a:endParaRPr lang="es-CL" sz="2800" dirty="0">
              <a:solidFill>
                <a:srgbClr val="00B0F0"/>
              </a:solidFill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1457739" y="1128293"/>
            <a:ext cx="191251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2800" b="1" dirty="0">
                <a:solidFill>
                  <a:srgbClr val="01949A"/>
                </a:solidFill>
              </a:rPr>
              <a:t>  </a:t>
            </a:r>
            <a:r>
              <a:rPr lang="es-CL" sz="2800" b="1" dirty="0">
                <a:solidFill>
                  <a:srgbClr val="00B0F0"/>
                </a:solidFill>
              </a:rPr>
              <a:t>PASO </a:t>
            </a:r>
            <a:r>
              <a:rPr lang="es-CL" sz="5400" b="1" dirty="0">
                <a:solidFill>
                  <a:srgbClr val="00B0F0"/>
                </a:solidFill>
              </a:rPr>
              <a:t>3</a:t>
            </a:r>
            <a:endParaRPr lang="es-CL" sz="5400" dirty="0">
              <a:solidFill>
                <a:srgbClr val="00B0F0"/>
              </a:solidFill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2161771" y="1915054"/>
            <a:ext cx="6375042" cy="1796048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1412257" y="3956924"/>
            <a:ext cx="5218883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L" sz="2400" b="1" dirty="0">
                <a:solidFill>
                  <a:schemeClr val="tx2">
                    <a:lumMod val="50000"/>
                  </a:schemeClr>
                </a:solidFill>
              </a:rPr>
              <a:t>     FORTALEZAS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CL" sz="2400" dirty="0">
                <a:solidFill>
                  <a:schemeClr val="tx2">
                    <a:lumMod val="50000"/>
                  </a:schemeClr>
                </a:solidFill>
              </a:rPr>
              <a:t>Consideramos prioritario el refuerzo de contenidos, como oportunidad de aprendizaje.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CL" sz="2400" dirty="0">
                <a:solidFill>
                  <a:schemeClr val="tx2">
                    <a:lumMod val="50000"/>
                  </a:schemeClr>
                </a:solidFill>
              </a:rPr>
              <a:t>Se utilizan diferentes estrategias de aprendizaje para lograrlo. (</a:t>
            </a:r>
            <a:r>
              <a:rPr lang="es-CL" sz="2400" dirty="0" err="1">
                <a:solidFill>
                  <a:schemeClr val="tx2">
                    <a:lumMod val="50000"/>
                  </a:schemeClr>
                </a:solidFill>
              </a:rPr>
              <a:t>Ej</a:t>
            </a:r>
            <a:r>
              <a:rPr lang="es-CL" sz="2400" dirty="0">
                <a:solidFill>
                  <a:schemeClr val="tx2">
                    <a:lumMod val="50000"/>
                  </a:schemeClr>
                </a:solidFill>
              </a:rPr>
              <a:t> f. geométricas)</a:t>
            </a:r>
          </a:p>
        </p:txBody>
      </p:sp>
      <p:sp>
        <p:nvSpPr>
          <p:cNvPr id="13" name="Rectángulo 12"/>
          <p:cNvSpPr/>
          <p:nvPr/>
        </p:nvSpPr>
        <p:spPr>
          <a:xfrm>
            <a:off x="6643894" y="3890740"/>
            <a:ext cx="521888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2400" b="1" dirty="0"/>
              <a:t>    </a:t>
            </a:r>
            <a:r>
              <a:rPr lang="es-CL" sz="2400" b="1" dirty="0">
                <a:solidFill>
                  <a:schemeClr val="tx2">
                    <a:lumMod val="50000"/>
                  </a:schemeClr>
                </a:solidFill>
              </a:rPr>
              <a:t>DEBILIDADES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CL" sz="2400" dirty="0">
                <a:solidFill>
                  <a:schemeClr val="tx2">
                    <a:lumMod val="50000"/>
                  </a:schemeClr>
                </a:solidFill>
              </a:rPr>
              <a:t>Compromiso de los padres en considerar estas oportunidades aprendizajes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6" y="-59952"/>
            <a:ext cx="1399504" cy="1411080"/>
          </a:xfrm>
          <a:prstGeom prst="rect">
            <a:avLst/>
          </a:prstGeom>
        </p:spPr>
      </p:pic>
      <p:pic>
        <p:nvPicPr>
          <p:cNvPr id="11" name="Picture 2" descr="Fondos de pantalla celestes - FondosMi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081592" y="-1668044"/>
            <a:ext cx="496955" cy="3723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91380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79" y="0"/>
            <a:ext cx="12192000" cy="7555455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-2086378" y="-610525"/>
            <a:ext cx="12672812" cy="2324638"/>
          </a:xfrm>
        </p:spPr>
        <p:txBody>
          <a:bodyPr>
            <a:normAutofit fontScale="90000"/>
          </a:bodyPr>
          <a:lstStyle/>
          <a:p>
            <a:pPr algn="ctr"/>
            <a:br>
              <a:rPr lang="es-CL" sz="5300" i="1" dirty="0">
                <a:solidFill>
                  <a:schemeClr val="accent3">
                    <a:lumMod val="20000"/>
                    <a:lumOff val="80000"/>
                  </a:schemeClr>
                </a:solidFill>
                <a:latin typeface="AR CENA" panose="02000000000000000000" pitchFamily="2" charset="0"/>
              </a:rPr>
            </a:br>
            <a:br>
              <a:rPr lang="es-CL" sz="5300" i="1" dirty="0">
                <a:solidFill>
                  <a:schemeClr val="accent3">
                    <a:lumMod val="20000"/>
                    <a:lumOff val="80000"/>
                  </a:schemeClr>
                </a:solidFill>
                <a:latin typeface="AR CENA" panose="02000000000000000000" pitchFamily="2" charset="0"/>
              </a:rPr>
            </a:br>
            <a:br>
              <a:rPr lang="es-CL" sz="5300" i="1" dirty="0">
                <a:solidFill>
                  <a:schemeClr val="accent3">
                    <a:lumMod val="20000"/>
                    <a:lumOff val="80000"/>
                  </a:schemeClr>
                </a:solidFill>
                <a:latin typeface="AR CENA" panose="02000000000000000000" pitchFamily="2" charset="0"/>
              </a:rPr>
            </a:br>
            <a:r>
              <a:rPr lang="es-CL" sz="5300" i="1" dirty="0">
                <a:solidFill>
                  <a:schemeClr val="accent3">
                    <a:lumMod val="20000"/>
                    <a:lumOff val="80000"/>
                  </a:schemeClr>
                </a:solidFill>
                <a:latin typeface="AR CENA" panose="02000000000000000000" pitchFamily="2" charset="0"/>
              </a:rPr>
              <a:t>               Análisis de los 7 pasos</a:t>
            </a:r>
            <a:br>
              <a:rPr lang="es-CL" sz="5400" i="1" dirty="0">
                <a:solidFill>
                  <a:schemeClr val="accent3">
                    <a:lumMod val="20000"/>
                    <a:lumOff val="80000"/>
                  </a:schemeClr>
                </a:solidFill>
                <a:latin typeface="AR CENA" panose="02000000000000000000" pitchFamily="2" charset="0"/>
              </a:rPr>
            </a:br>
            <a:r>
              <a:rPr lang="es-CL" sz="5400" i="1" dirty="0">
                <a:solidFill>
                  <a:schemeClr val="accent3">
                    <a:lumMod val="20000"/>
                    <a:lumOff val="80000"/>
                  </a:schemeClr>
                </a:solidFill>
                <a:latin typeface="AR CENA" panose="02000000000000000000" pitchFamily="2" charset="0"/>
              </a:rPr>
              <a:t>                                        </a:t>
            </a:r>
            <a:r>
              <a:rPr lang="es-CL" sz="3600" i="1" dirty="0">
                <a:solidFill>
                  <a:schemeClr val="accent3">
                    <a:lumMod val="20000"/>
                    <a:lumOff val="80000"/>
                  </a:schemeClr>
                </a:solidFill>
                <a:latin typeface="AR CENA" panose="02000000000000000000" pitchFamily="2" charset="0"/>
              </a:rPr>
              <a:t>(</a:t>
            </a:r>
            <a:r>
              <a:rPr lang="es-CL" sz="3600" i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AR CENA" panose="02000000000000000000" pitchFamily="2" charset="0"/>
              </a:rPr>
              <a:t>marzano</a:t>
            </a:r>
            <a:r>
              <a:rPr lang="es-CL" sz="3600" i="1" dirty="0">
                <a:solidFill>
                  <a:schemeClr val="accent3">
                    <a:lumMod val="20000"/>
                    <a:lumOff val="80000"/>
                  </a:schemeClr>
                </a:solidFill>
                <a:latin typeface="AR CENA" panose="02000000000000000000" pitchFamily="2" charset="0"/>
              </a:rPr>
              <a:t>) </a:t>
            </a:r>
            <a:br>
              <a:rPr lang="es-CL" sz="3600" i="1" dirty="0">
                <a:solidFill>
                  <a:schemeClr val="accent3">
                    <a:lumMod val="20000"/>
                    <a:lumOff val="80000"/>
                  </a:schemeClr>
                </a:solidFill>
                <a:latin typeface="AR CENA" panose="02000000000000000000" pitchFamily="2" charset="0"/>
              </a:rPr>
            </a:br>
            <a:r>
              <a:rPr lang="es-CL" sz="5400" i="1" dirty="0">
                <a:solidFill>
                  <a:schemeClr val="accent3">
                    <a:lumMod val="20000"/>
                    <a:lumOff val="80000"/>
                  </a:schemeClr>
                </a:solidFill>
                <a:latin typeface="AR CENA" panose="02000000000000000000" pitchFamily="2" charset="0"/>
              </a:rPr>
              <a:t>                                                       </a:t>
            </a:r>
            <a:endParaRPr lang="es-CL" sz="4400" dirty="0">
              <a:solidFill>
                <a:schemeClr val="bg1"/>
              </a:solidFill>
              <a:latin typeface="AR CENA" panose="02000000000000000000" pitchFamily="2" charset="0"/>
            </a:endParaRPr>
          </a:p>
        </p:txBody>
      </p:sp>
      <p:pic>
        <p:nvPicPr>
          <p:cNvPr id="6" name="Picture 2" descr="Fondos de pantalla celestes - FondosMi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9952"/>
            <a:ext cx="1391465" cy="7589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ángulo 7"/>
          <p:cNvSpPr/>
          <p:nvPr/>
        </p:nvSpPr>
        <p:spPr>
          <a:xfrm>
            <a:off x="2197993" y="1895220"/>
            <a:ext cx="640509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L" sz="2800" b="1" dirty="0">
                <a:solidFill>
                  <a:srgbClr val="00B0F0"/>
                </a:solidFill>
              </a:rPr>
              <a:t>Asegurar que los profesores del nivel, se focalicen en estos contenidos esenciales durante sus sesiones de clases.</a:t>
            </a:r>
            <a:endParaRPr lang="es-CL" sz="2800" dirty="0">
              <a:solidFill>
                <a:srgbClr val="00B0F0"/>
              </a:solidFill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1457739" y="1128293"/>
            <a:ext cx="191251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2800" b="1" dirty="0">
                <a:solidFill>
                  <a:srgbClr val="01949A"/>
                </a:solidFill>
              </a:rPr>
              <a:t>  </a:t>
            </a:r>
            <a:r>
              <a:rPr lang="es-CL" sz="2800" b="1" dirty="0">
                <a:solidFill>
                  <a:srgbClr val="00B0F0"/>
                </a:solidFill>
              </a:rPr>
              <a:t>PASO </a:t>
            </a:r>
            <a:r>
              <a:rPr lang="es-CL" sz="5400" b="1" dirty="0">
                <a:solidFill>
                  <a:srgbClr val="00B0F0"/>
                </a:solidFill>
              </a:rPr>
              <a:t>4</a:t>
            </a:r>
            <a:endParaRPr lang="es-CL" sz="5400" dirty="0">
              <a:solidFill>
                <a:srgbClr val="00B0F0"/>
              </a:solidFill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2228044" y="1945408"/>
            <a:ext cx="6375042" cy="1365161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1391465" y="3890740"/>
            <a:ext cx="521888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2400" b="1" dirty="0">
                <a:solidFill>
                  <a:schemeClr val="tx2">
                    <a:lumMod val="50000"/>
                  </a:schemeClr>
                </a:solidFill>
              </a:rPr>
              <a:t>FORTALEZAS</a:t>
            </a:r>
          </a:p>
          <a:p>
            <a:endParaRPr lang="es-CL" sz="2400" dirty="0">
              <a:solidFill>
                <a:schemeClr val="tx2">
                  <a:lumMod val="50000"/>
                </a:schemeClr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CL" sz="2400" dirty="0">
                <a:solidFill>
                  <a:schemeClr val="tx2">
                    <a:lumMod val="50000"/>
                  </a:schemeClr>
                </a:solidFill>
              </a:rPr>
              <a:t>Planificación semanal con el equipo.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CL" sz="2400" dirty="0">
                <a:solidFill>
                  <a:schemeClr val="tx2">
                    <a:lumMod val="50000"/>
                  </a:schemeClr>
                </a:solidFill>
              </a:rPr>
              <a:t>Niveles alineados en el contenido de los videos.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CL" sz="2400" dirty="0">
                <a:solidFill>
                  <a:schemeClr val="tx2">
                    <a:lumMod val="50000"/>
                  </a:schemeClr>
                </a:solidFill>
              </a:rPr>
              <a:t>Reemplazo integrante del equipo.</a:t>
            </a:r>
          </a:p>
        </p:txBody>
      </p:sp>
      <p:sp>
        <p:nvSpPr>
          <p:cNvPr id="13" name="Rectángulo 12"/>
          <p:cNvSpPr/>
          <p:nvPr/>
        </p:nvSpPr>
        <p:spPr>
          <a:xfrm>
            <a:off x="6643894" y="3890740"/>
            <a:ext cx="521888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2400" b="1" dirty="0"/>
              <a:t>    </a:t>
            </a:r>
            <a:r>
              <a:rPr lang="es-CL" sz="2400" b="1" dirty="0">
                <a:solidFill>
                  <a:schemeClr val="tx2">
                    <a:lumMod val="50000"/>
                  </a:schemeClr>
                </a:solidFill>
              </a:rPr>
              <a:t>DEBILIDADES</a:t>
            </a:r>
          </a:p>
          <a:p>
            <a:endParaRPr lang="es-CL" sz="2400" b="1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CL" sz="2400" dirty="0">
                <a:solidFill>
                  <a:schemeClr val="tx2">
                    <a:lumMod val="50000"/>
                  </a:schemeClr>
                </a:solidFill>
              </a:rPr>
              <a:t>Contexto familiar crisis sanitaria. 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9953"/>
            <a:ext cx="1399504" cy="1397433"/>
          </a:xfrm>
          <a:prstGeom prst="rect">
            <a:avLst/>
          </a:prstGeom>
        </p:spPr>
      </p:pic>
      <p:pic>
        <p:nvPicPr>
          <p:cNvPr id="11" name="Picture 2" descr="Fondos de pantalla celestes - FondosMi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094471" y="-1613453"/>
            <a:ext cx="496955" cy="3723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71797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3100"/>
            <a:ext cx="12192000" cy="7624072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-2086378" y="-610525"/>
            <a:ext cx="12672812" cy="2324638"/>
          </a:xfrm>
        </p:spPr>
        <p:txBody>
          <a:bodyPr>
            <a:normAutofit fontScale="90000"/>
          </a:bodyPr>
          <a:lstStyle/>
          <a:p>
            <a:pPr algn="ctr"/>
            <a:br>
              <a:rPr lang="es-CL" sz="5300" i="1" dirty="0">
                <a:solidFill>
                  <a:schemeClr val="accent3">
                    <a:lumMod val="20000"/>
                    <a:lumOff val="80000"/>
                  </a:schemeClr>
                </a:solidFill>
                <a:latin typeface="AR CENA" panose="02000000000000000000" pitchFamily="2" charset="0"/>
              </a:rPr>
            </a:br>
            <a:br>
              <a:rPr lang="es-CL" sz="5300" i="1" dirty="0">
                <a:solidFill>
                  <a:schemeClr val="accent3">
                    <a:lumMod val="20000"/>
                    <a:lumOff val="80000"/>
                  </a:schemeClr>
                </a:solidFill>
                <a:latin typeface="AR CENA" panose="02000000000000000000" pitchFamily="2" charset="0"/>
              </a:rPr>
            </a:br>
            <a:br>
              <a:rPr lang="es-CL" sz="5300" i="1" dirty="0">
                <a:solidFill>
                  <a:schemeClr val="accent3">
                    <a:lumMod val="20000"/>
                    <a:lumOff val="80000"/>
                  </a:schemeClr>
                </a:solidFill>
                <a:latin typeface="AR CENA" panose="02000000000000000000" pitchFamily="2" charset="0"/>
              </a:rPr>
            </a:br>
            <a:r>
              <a:rPr lang="es-CL" sz="5300" i="1" dirty="0">
                <a:solidFill>
                  <a:schemeClr val="accent3">
                    <a:lumMod val="20000"/>
                    <a:lumOff val="80000"/>
                  </a:schemeClr>
                </a:solidFill>
                <a:latin typeface="AR CENA" panose="02000000000000000000" pitchFamily="2" charset="0"/>
              </a:rPr>
              <a:t>               Análisis de los 7 pasos</a:t>
            </a:r>
            <a:br>
              <a:rPr lang="es-CL" sz="5400" i="1" dirty="0">
                <a:solidFill>
                  <a:schemeClr val="accent3">
                    <a:lumMod val="20000"/>
                    <a:lumOff val="80000"/>
                  </a:schemeClr>
                </a:solidFill>
                <a:latin typeface="AR CENA" panose="02000000000000000000" pitchFamily="2" charset="0"/>
              </a:rPr>
            </a:br>
            <a:r>
              <a:rPr lang="es-CL" sz="5400" i="1" dirty="0">
                <a:solidFill>
                  <a:schemeClr val="accent3">
                    <a:lumMod val="20000"/>
                    <a:lumOff val="80000"/>
                  </a:schemeClr>
                </a:solidFill>
                <a:latin typeface="AR CENA" panose="02000000000000000000" pitchFamily="2" charset="0"/>
              </a:rPr>
              <a:t>                                        </a:t>
            </a:r>
            <a:r>
              <a:rPr lang="es-CL" sz="3600" i="1" dirty="0">
                <a:solidFill>
                  <a:schemeClr val="accent3">
                    <a:lumMod val="20000"/>
                    <a:lumOff val="80000"/>
                  </a:schemeClr>
                </a:solidFill>
                <a:latin typeface="AR CENA" panose="02000000000000000000" pitchFamily="2" charset="0"/>
              </a:rPr>
              <a:t>(</a:t>
            </a:r>
            <a:r>
              <a:rPr lang="es-CL" sz="3600" i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AR CENA" panose="02000000000000000000" pitchFamily="2" charset="0"/>
              </a:rPr>
              <a:t>marzano</a:t>
            </a:r>
            <a:r>
              <a:rPr lang="es-CL" sz="3600" i="1" dirty="0">
                <a:solidFill>
                  <a:schemeClr val="accent3">
                    <a:lumMod val="20000"/>
                    <a:lumOff val="80000"/>
                  </a:schemeClr>
                </a:solidFill>
                <a:latin typeface="AR CENA" panose="02000000000000000000" pitchFamily="2" charset="0"/>
              </a:rPr>
              <a:t>) </a:t>
            </a:r>
            <a:br>
              <a:rPr lang="es-CL" sz="3600" i="1" dirty="0">
                <a:solidFill>
                  <a:schemeClr val="accent3">
                    <a:lumMod val="20000"/>
                    <a:lumOff val="80000"/>
                  </a:schemeClr>
                </a:solidFill>
                <a:latin typeface="AR CENA" panose="02000000000000000000" pitchFamily="2" charset="0"/>
              </a:rPr>
            </a:br>
            <a:r>
              <a:rPr lang="es-CL" sz="5400" i="1" dirty="0">
                <a:solidFill>
                  <a:schemeClr val="accent3">
                    <a:lumMod val="20000"/>
                    <a:lumOff val="80000"/>
                  </a:schemeClr>
                </a:solidFill>
                <a:latin typeface="AR CENA" panose="02000000000000000000" pitchFamily="2" charset="0"/>
              </a:rPr>
              <a:t>                                                       </a:t>
            </a:r>
            <a:endParaRPr lang="es-CL" sz="4400" dirty="0">
              <a:solidFill>
                <a:schemeClr val="bg1"/>
              </a:solidFill>
              <a:latin typeface="AR CENA" panose="02000000000000000000" pitchFamily="2" charset="0"/>
            </a:endParaRPr>
          </a:p>
        </p:txBody>
      </p:sp>
      <p:pic>
        <p:nvPicPr>
          <p:cNvPr id="6" name="Picture 2" descr="Fondos de pantalla celestes - FondosMi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59952"/>
            <a:ext cx="1399502" cy="7697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ángulo 7"/>
          <p:cNvSpPr/>
          <p:nvPr/>
        </p:nvSpPr>
        <p:spPr>
          <a:xfrm>
            <a:off x="2197993" y="1895220"/>
            <a:ext cx="640509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L" sz="2800" b="1" dirty="0">
                <a:solidFill>
                  <a:srgbClr val="00B0F0"/>
                </a:solidFill>
              </a:rPr>
              <a:t>Proveer estrategias y recursos para proteger el tiempo de enseñanza de los contenidos esenciales.</a:t>
            </a:r>
            <a:endParaRPr lang="es-CL" sz="2800" dirty="0">
              <a:solidFill>
                <a:srgbClr val="00B0F0"/>
              </a:solidFill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1457739" y="1128293"/>
            <a:ext cx="191251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2800" b="1" dirty="0">
                <a:solidFill>
                  <a:srgbClr val="01949A"/>
                </a:solidFill>
              </a:rPr>
              <a:t>  </a:t>
            </a:r>
            <a:r>
              <a:rPr lang="es-CL" sz="2800" b="1" dirty="0">
                <a:solidFill>
                  <a:srgbClr val="00B0F0"/>
                </a:solidFill>
              </a:rPr>
              <a:t>PASO </a:t>
            </a:r>
            <a:r>
              <a:rPr lang="es-CL" sz="5400" b="1" dirty="0">
                <a:solidFill>
                  <a:srgbClr val="00B0F0"/>
                </a:solidFill>
              </a:rPr>
              <a:t>5</a:t>
            </a:r>
            <a:endParaRPr lang="es-CL" sz="5400" dirty="0">
              <a:solidFill>
                <a:srgbClr val="00B0F0"/>
              </a:solidFill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2161771" y="1915054"/>
            <a:ext cx="6375042" cy="1365161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1412381" y="3380455"/>
            <a:ext cx="5218883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2400" b="1" dirty="0">
                <a:solidFill>
                  <a:schemeClr val="tx2">
                    <a:lumMod val="50000"/>
                  </a:schemeClr>
                </a:solidFill>
              </a:rPr>
              <a:t>FORTALEZAS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CL" sz="2400" dirty="0">
                <a:solidFill>
                  <a:schemeClr val="tx2">
                    <a:lumMod val="50000"/>
                  </a:schemeClr>
                </a:solidFill>
              </a:rPr>
              <a:t>Se consideran diferentes estrategias y variados recursos para el desarrollo de los objetivos de aprendizaje.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CL" sz="2400" dirty="0">
                <a:solidFill>
                  <a:schemeClr val="tx2">
                    <a:lumMod val="50000"/>
                  </a:schemeClr>
                </a:solidFill>
              </a:rPr>
              <a:t>Bolsa de recursos concretos que complementan los videos.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CL" sz="2400" dirty="0">
                <a:solidFill>
                  <a:schemeClr val="tx2">
                    <a:lumMod val="50000"/>
                  </a:schemeClr>
                </a:solidFill>
              </a:rPr>
              <a:t>Un recurso va destinado a utilizarse en más de una oportunidad.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CL" sz="2400" dirty="0">
                <a:solidFill>
                  <a:schemeClr val="tx2">
                    <a:lumMod val="50000"/>
                  </a:schemeClr>
                </a:solidFill>
              </a:rPr>
              <a:t>Recursos tecnológicos Y RR.HH</a:t>
            </a:r>
          </a:p>
        </p:txBody>
      </p:sp>
      <p:sp>
        <p:nvSpPr>
          <p:cNvPr id="13" name="Rectángulo 12"/>
          <p:cNvSpPr/>
          <p:nvPr/>
        </p:nvSpPr>
        <p:spPr>
          <a:xfrm>
            <a:off x="7002234" y="3392416"/>
            <a:ext cx="521888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L" sz="2400" b="1" dirty="0"/>
              <a:t>    </a:t>
            </a:r>
            <a:r>
              <a:rPr lang="es-CL" sz="2400" b="1" dirty="0">
                <a:solidFill>
                  <a:schemeClr val="tx2">
                    <a:lumMod val="50000"/>
                  </a:schemeClr>
                </a:solidFill>
              </a:rPr>
              <a:t>DEBILIDADES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CL" sz="2400" dirty="0">
                <a:solidFill>
                  <a:schemeClr val="tx2">
                    <a:lumMod val="50000"/>
                  </a:schemeClr>
                </a:solidFill>
              </a:rPr>
              <a:t>Cuidado de los recursos en la casa.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59953"/>
            <a:ext cx="1399504" cy="1370138"/>
          </a:xfrm>
          <a:prstGeom prst="rect">
            <a:avLst/>
          </a:prstGeom>
        </p:spPr>
      </p:pic>
      <p:pic>
        <p:nvPicPr>
          <p:cNvPr id="11" name="Picture 2" descr="Fondos de pantalla celestes - FondosMi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081592" y="-1668044"/>
            <a:ext cx="496955" cy="3723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95615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59952"/>
            <a:ext cx="12192000" cy="7529697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-2086378" y="-610525"/>
            <a:ext cx="12672812" cy="2324638"/>
          </a:xfrm>
        </p:spPr>
        <p:txBody>
          <a:bodyPr>
            <a:normAutofit fontScale="90000"/>
          </a:bodyPr>
          <a:lstStyle/>
          <a:p>
            <a:pPr algn="ctr"/>
            <a:br>
              <a:rPr lang="es-CL" sz="5300" i="1" dirty="0">
                <a:solidFill>
                  <a:schemeClr val="accent3">
                    <a:lumMod val="20000"/>
                    <a:lumOff val="80000"/>
                  </a:schemeClr>
                </a:solidFill>
                <a:latin typeface="AR CENA" panose="02000000000000000000" pitchFamily="2" charset="0"/>
              </a:rPr>
            </a:br>
            <a:br>
              <a:rPr lang="es-CL" sz="5300" i="1" dirty="0">
                <a:solidFill>
                  <a:schemeClr val="accent3">
                    <a:lumMod val="20000"/>
                    <a:lumOff val="80000"/>
                  </a:schemeClr>
                </a:solidFill>
                <a:latin typeface="AR CENA" panose="02000000000000000000" pitchFamily="2" charset="0"/>
              </a:rPr>
            </a:br>
            <a:br>
              <a:rPr lang="es-CL" sz="5300" i="1" dirty="0">
                <a:solidFill>
                  <a:schemeClr val="accent3">
                    <a:lumMod val="20000"/>
                    <a:lumOff val="80000"/>
                  </a:schemeClr>
                </a:solidFill>
                <a:latin typeface="AR CENA" panose="02000000000000000000" pitchFamily="2" charset="0"/>
              </a:rPr>
            </a:br>
            <a:r>
              <a:rPr lang="es-CL" sz="5300" i="1" dirty="0">
                <a:solidFill>
                  <a:schemeClr val="accent3">
                    <a:lumMod val="20000"/>
                    <a:lumOff val="80000"/>
                  </a:schemeClr>
                </a:solidFill>
                <a:latin typeface="AR CENA" panose="02000000000000000000" pitchFamily="2" charset="0"/>
              </a:rPr>
              <a:t>               Análisis de los 7 pasos</a:t>
            </a:r>
            <a:br>
              <a:rPr lang="es-CL" sz="5400" i="1" dirty="0">
                <a:solidFill>
                  <a:schemeClr val="accent3">
                    <a:lumMod val="20000"/>
                    <a:lumOff val="80000"/>
                  </a:schemeClr>
                </a:solidFill>
                <a:latin typeface="AR CENA" panose="02000000000000000000" pitchFamily="2" charset="0"/>
              </a:rPr>
            </a:br>
            <a:r>
              <a:rPr lang="es-CL" sz="5400" i="1" dirty="0">
                <a:solidFill>
                  <a:schemeClr val="accent3">
                    <a:lumMod val="20000"/>
                    <a:lumOff val="80000"/>
                  </a:schemeClr>
                </a:solidFill>
                <a:latin typeface="AR CENA" panose="02000000000000000000" pitchFamily="2" charset="0"/>
              </a:rPr>
              <a:t>                                        </a:t>
            </a:r>
            <a:r>
              <a:rPr lang="es-CL" sz="3600" i="1" dirty="0">
                <a:solidFill>
                  <a:schemeClr val="accent3">
                    <a:lumMod val="20000"/>
                    <a:lumOff val="80000"/>
                  </a:schemeClr>
                </a:solidFill>
                <a:latin typeface="AR CENA" panose="02000000000000000000" pitchFamily="2" charset="0"/>
              </a:rPr>
              <a:t>(</a:t>
            </a:r>
            <a:r>
              <a:rPr lang="es-CL" sz="3600" i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AR CENA" panose="02000000000000000000" pitchFamily="2" charset="0"/>
              </a:rPr>
              <a:t>marzano</a:t>
            </a:r>
            <a:r>
              <a:rPr lang="es-CL" sz="3600" i="1" dirty="0">
                <a:solidFill>
                  <a:schemeClr val="accent3">
                    <a:lumMod val="20000"/>
                    <a:lumOff val="80000"/>
                  </a:schemeClr>
                </a:solidFill>
                <a:latin typeface="AR CENA" panose="02000000000000000000" pitchFamily="2" charset="0"/>
              </a:rPr>
              <a:t>) </a:t>
            </a:r>
            <a:br>
              <a:rPr lang="es-CL" sz="3600" i="1" dirty="0">
                <a:solidFill>
                  <a:schemeClr val="accent3">
                    <a:lumMod val="20000"/>
                    <a:lumOff val="80000"/>
                  </a:schemeClr>
                </a:solidFill>
                <a:latin typeface="AR CENA" panose="02000000000000000000" pitchFamily="2" charset="0"/>
              </a:rPr>
            </a:br>
            <a:r>
              <a:rPr lang="es-CL" sz="5400" i="1" dirty="0">
                <a:solidFill>
                  <a:schemeClr val="accent3">
                    <a:lumMod val="20000"/>
                    <a:lumOff val="80000"/>
                  </a:schemeClr>
                </a:solidFill>
                <a:latin typeface="AR CENA" panose="02000000000000000000" pitchFamily="2" charset="0"/>
              </a:rPr>
              <a:t>                                                       </a:t>
            </a:r>
            <a:endParaRPr lang="es-CL" sz="4400" dirty="0">
              <a:solidFill>
                <a:schemeClr val="bg1"/>
              </a:solidFill>
              <a:latin typeface="AR CENA" panose="02000000000000000000" pitchFamily="2" charset="0"/>
            </a:endParaRPr>
          </a:p>
        </p:txBody>
      </p:sp>
      <p:pic>
        <p:nvPicPr>
          <p:cNvPr id="6" name="Picture 2" descr="Fondos de pantalla celestes - FondosMi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59952"/>
            <a:ext cx="1399502" cy="7589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ángulo 7"/>
          <p:cNvSpPr/>
          <p:nvPr/>
        </p:nvSpPr>
        <p:spPr>
          <a:xfrm>
            <a:off x="2197993" y="1895220"/>
            <a:ext cx="838844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L" sz="2800" b="1" dirty="0">
                <a:solidFill>
                  <a:srgbClr val="00B0F0"/>
                </a:solidFill>
              </a:rPr>
              <a:t>Proveer retroalimentación y tiempo recuperativo para asegurar el aprendizaje de los contenidos esenciales en los estudiantes que requieren de soporte adicional.</a:t>
            </a:r>
            <a:endParaRPr lang="es-CL" sz="2800" dirty="0">
              <a:solidFill>
                <a:srgbClr val="00B0F0"/>
              </a:solidFill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1457739" y="1128293"/>
            <a:ext cx="191251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2800" b="1" dirty="0">
                <a:solidFill>
                  <a:srgbClr val="01949A"/>
                </a:solidFill>
              </a:rPr>
              <a:t>  </a:t>
            </a:r>
            <a:r>
              <a:rPr lang="es-CL" sz="2800" b="1" dirty="0">
                <a:solidFill>
                  <a:srgbClr val="00B0F0"/>
                </a:solidFill>
              </a:rPr>
              <a:t>PASO </a:t>
            </a:r>
            <a:r>
              <a:rPr lang="es-CL" sz="5400" b="1" dirty="0">
                <a:solidFill>
                  <a:srgbClr val="00B0F0"/>
                </a:solidFill>
              </a:rPr>
              <a:t>6</a:t>
            </a:r>
            <a:endParaRPr lang="es-CL" sz="5400" dirty="0">
              <a:solidFill>
                <a:srgbClr val="00B0F0"/>
              </a:solidFill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2161770" y="1915054"/>
            <a:ext cx="8630725" cy="1365161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1425010" y="3891868"/>
            <a:ext cx="5218883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2400" b="1" dirty="0">
                <a:solidFill>
                  <a:schemeClr val="tx2">
                    <a:lumMod val="50000"/>
                  </a:schemeClr>
                </a:solidFill>
              </a:rPr>
              <a:t>     FORTALEZAS</a:t>
            </a:r>
          </a:p>
          <a:p>
            <a:endParaRPr lang="es-CL" sz="2400" b="1" dirty="0">
              <a:solidFill>
                <a:schemeClr val="tx2">
                  <a:lumMod val="50000"/>
                </a:schemeClr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CL" sz="2400" dirty="0">
                <a:solidFill>
                  <a:schemeClr val="tx2">
                    <a:lumMod val="50000"/>
                  </a:schemeClr>
                </a:solidFill>
              </a:rPr>
              <a:t>Se provee de retroalimentación y tiempo a cada familia según cada caso de forma personalizada. </a:t>
            </a:r>
          </a:p>
          <a:p>
            <a:pPr algn="just"/>
            <a:endParaRPr lang="es-CL" sz="2400" dirty="0">
              <a:solidFill>
                <a:schemeClr val="tx2">
                  <a:lumMod val="50000"/>
                </a:schemeClr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CL" sz="2400" dirty="0">
                <a:solidFill>
                  <a:schemeClr val="tx2">
                    <a:lumMod val="50000"/>
                  </a:schemeClr>
                </a:solidFill>
              </a:rPr>
              <a:t>Niños con NEE. </a:t>
            </a:r>
          </a:p>
        </p:txBody>
      </p:sp>
      <p:sp>
        <p:nvSpPr>
          <p:cNvPr id="13" name="Rectángulo 12"/>
          <p:cNvSpPr/>
          <p:nvPr/>
        </p:nvSpPr>
        <p:spPr>
          <a:xfrm>
            <a:off x="6643894" y="3890740"/>
            <a:ext cx="5218883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2400" b="1" dirty="0">
                <a:solidFill>
                  <a:schemeClr val="tx2">
                    <a:lumMod val="50000"/>
                  </a:schemeClr>
                </a:solidFill>
              </a:rPr>
              <a:t>    DEBILIDADES</a:t>
            </a:r>
          </a:p>
          <a:p>
            <a:endParaRPr lang="es-CL" sz="2400" b="1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CL" sz="2400" dirty="0">
                <a:solidFill>
                  <a:schemeClr val="tx2">
                    <a:lumMod val="50000"/>
                  </a:schemeClr>
                </a:solidFill>
              </a:rPr>
              <a:t>Esta información la tiene que proporcionar la familia, ya que uno no tiene la observación directa.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CL" sz="2400" dirty="0">
                <a:solidFill>
                  <a:schemeClr val="tx2">
                    <a:lumMod val="50000"/>
                  </a:schemeClr>
                </a:solidFill>
              </a:rPr>
              <a:t>Una foto muestra en la mayoría de los casos el resultado final y no el proceso.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59952"/>
            <a:ext cx="1399504" cy="1370137"/>
          </a:xfrm>
          <a:prstGeom prst="rect">
            <a:avLst/>
          </a:prstGeom>
        </p:spPr>
      </p:pic>
      <p:pic>
        <p:nvPicPr>
          <p:cNvPr id="11" name="Picture 2" descr="Fondos de pantalla celestes - FondosMi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081592" y="-1668044"/>
            <a:ext cx="496955" cy="3723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49890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59952"/>
            <a:ext cx="12192000" cy="7529697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-2086378" y="-610525"/>
            <a:ext cx="12672812" cy="2324638"/>
          </a:xfrm>
        </p:spPr>
        <p:txBody>
          <a:bodyPr>
            <a:normAutofit fontScale="90000"/>
          </a:bodyPr>
          <a:lstStyle/>
          <a:p>
            <a:pPr algn="ctr"/>
            <a:br>
              <a:rPr lang="es-CL" sz="5300" i="1" dirty="0">
                <a:solidFill>
                  <a:schemeClr val="accent3">
                    <a:lumMod val="20000"/>
                    <a:lumOff val="80000"/>
                  </a:schemeClr>
                </a:solidFill>
                <a:latin typeface="AR CENA" panose="02000000000000000000" pitchFamily="2" charset="0"/>
              </a:rPr>
            </a:br>
            <a:br>
              <a:rPr lang="es-CL" sz="5300" i="1" dirty="0">
                <a:solidFill>
                  <a:schemeClr val="accent3">
                    <a:lumMod val="20000"/>
                    <a:lumOff val="80000"/>
                  </a:schemeClr>
                </a:solidFill>
                <a:latin typeface="AR CENA" panose="02000000000000000000" pitchFamily="2" charset="0"/>
              </a:rPr>
            </a:br>
            <a:br>
              <a:rPr lang="es-CL" sz="5300" i="1" dirty="0">
                <a:solidFill>
                  <a:schemeClr val="accent3">
                    <a:lumMod val="20000"/>
                    <a:lumOff val="80000"/>
                  </a:schemeClr>
                </a:solidFill>
                <a:latin typeface="AR CENA" panose="02000000000000000000" pitchFamily="2" charset="0"/>
              </a:rPr>
            </a:br>
            <a:r>
              <a:rPr lang="es-CL" sz="5300" i="1" dirty="0">
                <a:solidFill>
                  <a:schemeClr val="accent3">
                    <a:lumMod val="20000"/>
                    <a:lumOff val="80000"/>
                  </a:schemeClr>
                </a:solidFill>
                <a:latin typeface="AR CENA" panose="02000000000000000000" pitchFamily="2" charset="0"/>
              </a:rPr>
              <a:t>               Análisis de los 7 pasos</a:t>
            </a:r>
            <a:br>
              <a:rPr lang="es-CL" sz="5400" i="1" dirty="0">
                <a:solidFill>
                  <a:schemeClr val="accent3">
                    <a:lumMod val="20000"/>
                    <a:lumOff val="80000"/>
                  </a:schemeClr>
                </a:solidFill>
                <a:latin typeface="AR CENA" panose="02000000000000000000" pitchFamily="2" charset="0"/>
              </a:rPr>
            </a:br>
            <a:r>
              <a:rPr lang="es-CL" sz="5400" i="1" dirty="0">
                <a:solidFill>
                  <a:schemeClr val="accent3">
                    <a:lumMod val="20000"/>
                    <a:lumOff val="80000"/>
                  </a:schemeClr>
                </a:solidFill>
                <a:latin typeface="AR CENA" panose="02000000000000000000" pitchFamily="2" charset="0"/>
              </a:rPr>
              <a:t>                                       </a:t>
            </a:r>
            <a:r>
              <a:rPr lang="es-CL" sz="3600" i="1" dirty="0">
                <a:solidFill>
                  <a:schemeClr val="accent3">
                    <a:lumMod val="20000"/>
                    <a:lumOff val="80000"/>
                  </a:schemeClr>
                </a:solidFill>
                <a:latin typeface="AR CENA" panose="02000000000000000000" pitchFamily="2" charset="0"/>
              </a:rPr>
              <a:t>(</a:t>
            </a:r>
            <a:r>
              <a:rPr lang="es-CL" sz="3600" i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AR CENA" panose="02000000000000000000" pitchFamily="2" charset="0"/>
              </a:rPr>
              <a:t>marzano</a:t>
            </a:r>
            <a:r>
              <a:rPr lang="es-CL" sz="3600" i="1" dirty="0">
                <a:solidFill>
                  <a:schemeClr val="accent3">
                    <a:lumMod val="20000"/>
                    <a:lumOff val="80000"/>
                  </a:schemeClr>
                </a:solidFill>
                <a:latin typeface="AR CENA" panose="02000000000000000000" pitchFamily="2" charset="0"/>
              </a:rPr>
              <a:t>) </a:t>
            </a:r>
            <a:br>
              <a:rPr lang="es-CL" sz="3600" i="1" dirty="0">
                <a:solidFill>
                  <a:schemeClr val="accent3">
                    <a:lumMod val="20000"/>
                    <a:lumOff val="80000"/>
                  </a:schemeClr>
                </a:solidFill>
                <a:latin typeface="AR CENA" panose="02000000000000000000" pitchFamily="2" charset="0"/>
              </a:rPr>
            </a:br>
            <a:r>
              <a:rPr lang="es-CL" sz="5400" i="1" dirty="0">
                <a:solidFill>
                  <a:schemeClr val="accent3">
                    <a:lumMod val="20000"/>
                    <a:lumOff val="80000"/>
                  </a:schemeClr>
                </a:solidFill>
                <a:latin typeface="AR CENA" panose="02000000000000000000" pitchFamily="2" charset="0"/>
              </a:rPr>
              <a:t>                                                       </a:t>
            </a:r>
            <a:endParaRPr lang="es-CL" sz="4400" dirty="0">
              <a:solidFill>
                <a:schemeClr val="bg1"/>
              </a:solidFill>
              <a:latin typeface="AR CENA" panose="02000000000000000000" pitchFamily="2" charset="0"/>
            </a:endParaRPr>
          </a:p>
        </p:txBody>
      </p:sp>
      <p:pic>
        <p:nvPicPr>
          <p:cNvPr id="6" name="Picture 2" descr="Fondos de pantalla celestes - FondosMi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59952"/>
            <a:ext cx="1399502" cy="7589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ángulo 7"/>
          <p:cNvSpPr/>
          <p:nvPr/>
        </p:nvSpPr>
        <p:spPr>
          <a:xfrm>
            <a:off x="2197993" y="1895220"/>
            <a:ext cx="838844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L" sz="2800" b="1" dirty="0">
                <a:solidFill>
                  <a:srgbClr val="00B0F0"/>
                </a:solidFill>
              </a:rPr>
              <a:t>Distribuir la información en los diversos agentes que están comprometidos con el dominio de los contenidos esenciales en todos lo estudiantes.</a:t>
            </a:r>
            <a:endParaRPr lang="es-CL" sz="2800" dirty="0">
              <a:solidFill>
                <a:srgbClr val="00B0F0"/>
              </a:solidFill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1457739" y="1128293"/>
            <a:ext cx="191251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2800" b="1" dirty="0">
                <a:solidFill>
                  <a:srgbClr val="01949A"/>
                </a:solidFill>
              </a:rPr>
              <a:t>  </a:t>
            </a:r>
            <a:r>
              <a:rPr lang="es-CL" sz="2800" b="1" dirty="0">
                <a:solidFill>
                  <a:srgbClr val="00B0F0"/>
                </a:solidFill>
              </a:rPr>
              <a:t>PASO </a:t>
            </a:r>
            <a:r>
              <a:rPr lang="es-CL" sz="5400" b="1" dirty="0">
                <a:solidFill>
                  <a:srgbClr val="00B0F0"/>
                </a:solidFill>
              </a:rPr>
              <a:t>7</a:t>
            </a:r>
            <a:endParaRPr lang="es-CL" sz="5400" dirty="0">
              <a:solidFill>
                <a:srgbClr val="00B0F0"/>
              </a:solidFill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2161770" y="1915054"/>
            <a:ext cx="8630725" cy="1365161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1457739" y="3872859"/>
            <a:ext cx="5218883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2400" b="1" dirty="0">
                <a:solidFill>
                  <a:schemeClr val="tx2">
                    <a:lumMod val="50000"/>
                  </a:schemeClr>
                </a:solidFill>
              </a:rPr>
              <a:t>FORTALEZAS</a:t>
            </a:r>
          </a:p>
          <a:p>
            <a:endParaRPr lang="es-CL" sz="2400" b="1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CL" sz="2400" dirty="0">
                <a:solidFill>
                  <a:schemeClr val="tx2">
                    <a:lumMod val="50000"/>
                  </a:schemeClr>
                </a:solidFill>
              </a:rPr>
              <a:t>Se distribuye la información a todos los agentes. (historial semanal al </a:t>
            </a:r>
            <a:r>
              <a:rPr lang="es-CL" sz="2400" dirty="0" err="1">
                <a:solidFill>
                  <a:schemeClr val="tx2">
                    <a:lumMod val="50000"/>
                  </a:schemeClr>
                </a:solidFill>
              </a:rPr>
              <a:t>cdte</a:t>
            </a:r>
            <a:r>
              <a:rPr lang="es-CL" sz="2400" dirty="0">
                <a:solidFill>
                  <a:schemeClr val="tx2">
                    <a:lumMod val="50000"/>
                  </a:schemeClr>
                </a:solidFill>
              </a:rPr>
              <a:t>, padres de forma presencial, correo electrónico, comunicación permanente por </a:t>
            </a:r>
            <a:r>
              <a:rPr lang="es-CL" sz="2400" dirty="0" err="1">
                <a:solidFill>
                  <a:schemeClr val="tx2">
                    <a:lumMod val="50000"/>
                  </a:schemeClr>
                </a:solidFill>
              </a:rPr>
              <a:t>wp</a:t>
            </a:r>
            <a:r>
              <a:rPr lang="es-CL" sz="2400" dirty="0">
                <a:solidFill>
                  <a:schemeClr val="tx2">
                    <a:lumMod val="50000"/>
                  </a:schemeClr>
                </a:solidFill>
              </a:rPr>
              <a:t>, etc. </a:t>
            </a:r>
          </a:p>
        </p:txBody>
      </p:sp>
      <p:sp>
        <p:nvSpPr>
          <p:cNvPr id="13" name="Rectángulo 12"/>
          <p:cNvSpPr/>
          <p:nvPr/>
        </p:nvSpPr>
        <p:spPr>
          <a:xfrm>
            <a:off x="7817601" y="3872859"/>
            <a:ext cx="521888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2400" b="1" dirty="0">
                <a:solidFill>
                  <a:schemeClr val="tx2">
                    <a:lumMod val="50000"/>
                  </a:schemeClr>
                </a:solidFill>
              </a:rPr>
              <a:t>DEBILIDADES</a:t>
            </a:r>
          </a:p>
          <a:p>
            <a:endParaRPr lang="es-CL" sz="2400" b="1" dirty="0">
              <a:solidFill>
                <a:schemeClr val="tx2">
                  <a:lumMod val="50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CL" sz="2400" dirty="0">
                <a:solidFill>
                  <a:schemeClr val="tx2">
                    <a:lumMod val="50000"/>
                  </a:schemeClr>
                </a:solidFill>
              </a:rPr>
              <a:t>Conectividad.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CL" sz="2400" dirty="0">
                <a:solidFill>
                  <a:schemeClr val="tx2">
                    <a:lumMod val="50000"/>
                  </a:schemeClr>
                </a:solidFill>
              </a:rPr>
              <a:t>Condición climática. 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59952"/>
            <a:ext cx="1399504" cy="1345413"/>
          </a:xfrm>
          <a:prstGeom prst="rect">
            <a:avLst/>
          </a:prstGeom>
        </p:spPr>
      </p:pic>
      <p:pic>
        <p:nvPicPr>
          <p:cNvPr id="11" name="Picture 2" descr="Fondos de pantalla celestes - FondosMi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081592" y="-1668044"/>
            <a:ext cx="496955" cy="3723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11969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210</TotalTime>
  <Words>633</Words>
  <Application>Microsoft Office PowerPoint</Application>
  <PresentationFormat>Panorámica</PresentationFormat>
  <Paragraphs>89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7" baseType="lpstr">
      <vt:lpstr>AR CENA</vt:lpstr>
      <vt:lpstr>Arial</vt:lpstr>
      <vt:lpstr>Tw Cen MT</vt:lpstr>
      <vt:lpstr>Tw Cen MT Condensed</vt:lpstr>
      <vt:lpstr>Wingdings</vt:lpstr>
      <vt:lpstr>Wingdings 3</vt:lpstr>
      <vt:lpstr>Integral</vt:lpstr>
      <vt:lpstr>Gestión Curricular modalidad a distancia</vt:lpstr>
      <vt:lpstr>            CONTEXTO JIPC                                                                                          </vt:lpstr>
      <vt:lpstr>                  Análisis de los 7 pasos                                         (marzano)                                                         </vt:lpstr>
      <vt:lpstr>                  Análisis de los 7 pasos                                         (marzano)                                                         </vt:lpstr>
      <vt:lpstr>                  Análisis de los 7 pasos                                         (marzano)                                                         </vt:lpstr>
      <vt:lpstr>                  Análisis de los 7 pasos                                         (marzano)                                                         </vt:lpstr>
      <vt:lpstr>                  Análisis de los 7 pasos                                         (marzano)                                                         </vt:lpstr>
      <vt:lpstr>                  Análisis de los 7 pasos                                         (marzano)                                                         </vt:lpstr>
      <vt:lpstr>                  Análisis de los 7 pasos                                        (marzano)                                                         </vt:lpstr>
      <vt:lpstr>  Gracias por su atención…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Gestión Curricular</dc:title>
  <dc:creator>Francisca</dc:creator>
  <cp:lastModifiedBy>Usuario</cp:lastModifiedBy>
  <cp:revision>29</cp:revision>
  <dcterms:created xsi:type="dcterms:W3CDTF">2020-08-12T14:57:56Z</dcterms:created>
  <dcterms:modified xsi:type="dcterms:W3CDTF">2020-08-19T01:23:58Z</dcterms:modified>
</cp:coreProperties>
</file>