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6" r:id="rId4"/>
    <p:sldId id="270" r:id="rId5"/>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Estilo medio 1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FECB4D8-DB02-4DC6-A0A2-4F2EBAE1DC90}" styleName="Estilo medio 1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21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CL"/>
          </a:p>
        </p:txBody>
      </p:sp>
      <p:sp>
        <p:nvSpPr>
          <p:cNvPr id="4" name="3 Marcador de fecha"/>
          <p:cNvSpPr>
            <a:spLocks noGrp="1"/>
          </p:cNvSpPr>
          <p:nvPr>
            <p:ph type="dt" sz="half" idx="10"/>
          </p:nvPr>
        </p:nvSpPr>
        <p:spPr/>
        <p:txBody>
          <a:bodyPr/>
          <a:lstStyle/>
          <a:p>
            <a:fld id="{D114B318-9785-4C6A-8E2A-9E7C6B3A501F}" type="datetimeFigureOut">
              <a:rPr lang="es-CL" smtClean="0"/>
              <a:t>13-10-2020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AA8841BC-8CCA-4F39-A832-03A4A442AA4B}" type="slidenum">
              <a:rPr lang="es-CL" smtClean="0"/>
              <a:t>‹Nº›</a:t>
            </a:fld>
            <a:endParaRPr lang="es-CL"/>
          </a:p>
        </p:txBody>
      </p:sp>
    </p:spTree>
    <p:extLst>
      <p:ext uri="{BB962C8B-B14F-4D97-AF65-F5344CB8AC3E}">
        <p14:creationId xmlns:p14="http://schemas.microsoft.com/office/powerpoint/2010/main" val="2105588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fecha"/>
          <p:cNvSpPr>
            <a:spLocks noGrp="1"/>
          </p:cNvSpPr>
          <p:nvPr>
            <p:ph type="dt" sz="half" idx="10"/>
          </p:nvPr>
        </p:nvSpPr>
        <p:spPr/>
        <p:txBody>
          <a:bodyPr/>
          <a:lstStyle/>
          <a:p>
            <a:fld id="{D114B318-9785-4C6A-8E2A-9E7C6B3A501F}" type="datetimeFigureOut">
              <a:rPr lang="es-CL" smtClean="0"/>
              <a:t>13-10-2020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AA8841BC-8CCA-4F39-A832-03A4A442AA4B}" type="slidenum">
              <a:rPr lang="es-CL" smtClean="0"/>
              <a:t>‹Nº›</a:t>
            </a:fld>
            <a:endParaRPr lang="es-CL"/>
          </a:p>
        </p:txBody>
      </p:sp>
    </p:spTree>
    <p:extLst>
      <p:ext uri="{BB962C8B-B14F-4D97-AF65-F5344CB8AC3E}">
        <p14:creationId xmlns:p14="http://schemas.microsoft.com/office/powerpoint/2010/main" val="1667765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fecha"/>
          <p:cNvSpPr>
            <a:spLocks noGrp="1"/>
          </p:cNvSpPr>
          <p:nvPr>
            <p:ph type="dt" sz="half" idx="10"/>
          </p:nvPr>
        </p:nvSpPr>
        <p:spPr/>
        <p:txBody>
          <a:bodyPr/>
          <a:lstStyle/>
          <a:p>
            <a:fld id="{D114B318-9785-4C6A-8E2A-9E7C6B3A501F}" type="datetimeFigureOut">
              <a:rPr lang="es-CL" smtClean="0"/>
              <a:t>13-10-2020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AA8841BC-8CCA-4F39-A832-03A4A442AA4B}" type="slidenum">
              <a:rPr lang="es-CL" smtClean="0"/>
              <a:t>‹Nº›</a:t>
            </a:fld>
            <a:endParaRPr lang="es-CL"/>
          </a:p>
        </p:txBody>
      </p:sp>
    </p:spTree>
    <p:extLst>
      <p:ext uri="{BB962C8B-B14F-4D97-AF65-F5344CB8AC3E}">
        <p14:creationId xmlns:p14="http://schemas.microsoft.com/office/powerpoint/2010/main" val="2801780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fecha"/>
          <p:cNvSpPr>
            <a:spLocks noGrp="1"/>
          </p:cNvSpPr>
          <p:nvPr>
            <p:ph type="dt" sz="half" idx="10"/>
          </p:nvPr>
        </p:nvSpPr>
        <p:spPr/>
        <p:txBody>
          <a:bodyPr/>
          <a:lstStyle/>
          <a:p>
            <a:fld id="{D114B318-9785-4C6A-8E2A-9E7C6B3A501F}" type="datetimeFigureOut">
              <a:rPr lang="es-CL" smtClean="0"/>
              <a:t>13-10-2020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AA8841BC-8CCA-4F39-A832-03A4A442AA4B}" type="slidenum">
              <a:rPr lang="es-CL" smtClean="0"/>
              <a:t>‹Nº›</a:t>
            </a:fld>
            <a:endParaRPr lang="es-CL"/>
          </a:p>
        </p:txBody>
      </p:sp>
    </p:spTree>
    <p:extLst>
      <p:ext uri="{BB962C8B-B14F-4D97-AF65-F5344CB8AC3E}">
        <p14:creationId xmlns:p14="http://schemas.microsoft.com/office/powerpoint/2010/main" val="1925811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D114B318-9785-4C6A-8E2A-9E7C6B3A501F}" type="datetimeFigureOut">
              <a:rPr lang="es-CL" smtClean="0"/>
              <a:t>13-10-2020</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AA8841BC-8CCA-4F39-A832-03A4A442AA4B}" type="slidenum">
              <a:rPr lang="es-CL" smtClean="0"/>
              <a:t>‹Nº›</a:t>
            </a:fld>
            <a:endParaRPr lang="es-CL"/>
          </a:p>
        </p:txBody>
      </p:sp>
    </p:spTree>
    <p:extLst>
      <p:ext uri="{BB962C8B-B14F-4D97-AF65-F5344CB8AC3E}">
        <p14:creationId xmlns:p14="http://schemas.microsoft.com/office/powerpoint/2010/main" val="2202728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fecha"/>
          <p:cNvSpPr>
            <a:spLocks noGrp="1"/>
          </p:cNvSpPr>
          <p:nvPr>
            <p:ph type="dt" sz="half" idx="10"/>
          </p:nvPr>
        </p:nvSpPr>
        <p:spPr/>
        <p:txBody>
          <a:bodyPr/>
          <a:lstStyle/>
          <a:p>
            <a:fld id="{D114B318-9785-4C6A-8E2A-9E7C6B3A501F}" type="datetimeFigureOut">
              <a:rPr lang="es-CL" smtClean="0"/>
              <a:t>13-10-2020</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AA8841BC-8CCA-4F39-A832-03A4A442AA4B}" type="slidenum">
              <a:rPr lang="es-CL" smtClean="0"/>
              <a:t>‹Nº›</a:t>
            </a:fld>
            <a:endParaRPr lang="es-CL"/>
          </a:p>
        </p:txBody>
      </p:sp>
    </p:spTree>
    <p:extLst>
      <p:ext uri="{BB962C8B-B14F-4D97-AF65-F5344CB8AC3E}">
        <p14:creationId xmlns:p14="http://schemas.microsoft.com/office/powerpoint/2010/main" val="4184554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6 Marcador de fecha"/>
          <p:cNvSpPr>
            <a:spLocks noGrp="1"/>
          </p:cNvSpPr>
          <p:nvPr>
            <p:ph type="dt" sz="half" idx="10"/>
          </p:nvPr>
        </p:nvSpPr>
        <p:spPr/>
        <p:txBody>
          <a:bodyPr/>
          <a:lstStyle/>
          <a:p>
            <a:fld id="{D114B318-9785-4C6A-8E2A-9E7C6B3A501F}" type="datetimeFigureOut">
              <a:rPr lang="es-CL" smtClean="0"/>
              <a:t>13-10-2020</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AA8841BC-8CCA-4F39-A832-03A4A442AA4B}" type="slidenum">
              <a:rPr lang="es-CL" smtClean="0"/>
              <a:t>‹Nº›</a:t>
            </a:fld>
            <a:endParaRPr lang="es-CL"/>
          </a:p>
        </p:txBody>
      </p:sp>
    </p:spTree>
    <p:extLst>
      <p:ext uri="{BB962C8B-B14F-4D97-AF65-F5344CB8AC3E}">
        <p14:creationId xmlns:p14="http://schemas.microsoft.com/office/powerpoint/2010/main" val="3020382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fecha"/>
          <p:cNvSpPr>
            <a:spLocks noGrp="1"/>
          </p:cNvSpPr>
          <p:nvPr>
            <p:ph type="dt" sz="half" idx="10"/>
          </p:nvPr>
        </p:nvSpPr>
        <p:spPr/>
        <p:txBody>
          <a:bodyPr/>
          <a:lstStyle/>
          <a:p>
            <a:fld id="{D114B318-9785-4C6A-8E2A-9E7C6B3A501F}" type="datetimeFigureOut">
              <a:rPr lang="es-CL" smtClean="0"/>
              <a:t>13-10-2020</a:t>
            </a:fld>
            <a:endParaRPr lang="es-CL"/>
          </a:p>
        </p:txBody>
      </p:sp>
      <p:sp>
        <p:nvSpPr>
          <p:cNvPr id="4" name="3 Marcador de pie de página"/>
          <p:cNvSpPr>
            <a:spLocks noGrp="1"/>
          </p:cNvSpPr>
          <p:nvPr>
            <p:ph type="ftr" sz="quarter" idx="11"/>
          </p:nvPr>
        </p:nvSpPr>
        <p:spPr/>
        <p:txBody>
          <a:bodyPr/>
          <a:lstStyle/>
          <a:p>
            <a:endParaRPr lang="es-CL"/>
          </a:p>
        </p:txBody>
      </p:sp>
      <p:sp>
        <p:nvSpPr>
          <p:cNvPr id="5" name="4 Marcador de número de diapositiva"/>
          <p:cNvSpPr>
            <a:spLocks noGrp="1"/>
          </p:cNvSpPr>
          <p:nvPr>
            <p:ph type="sldNum" sz="quarter" idx="12"/>
          </p:nvPr>
        </p:nvSpPr>
        <p:spPr/>
        <p:txBody>
          <a:bodyPr/>
          <a:lstStyle/>
          <a:p>
            <a:fld id="{AA8841BC-8CCA-4F39-A832-03A4A442AA4B}" type="slidenum">
              <a:rPr lang="es-CL" smtClean="0"/>
              <a:t>‹Nº›</a:t>
            </a:fld>
            <a:endParaRPr lang="es-CL"/>
          </a:p>
        </p:txBody>
      </p:sp>
    </p:spTree>
    <p:extLst>
      <p:ext uri="{BB962C8B-B14F-4D97-AF65-F5344CB8AC3E}">
        <p14:creationId xmlns:p14="http://schemas.microsoft.com/office/powerpoint/2010/main" val="1266785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114B318-9785-4C6A-8E2A-9E7C6B3A501F}" type="datetimeFigureOut">
              <a:rPr lang="es-CL" smtClean="0"/>
              <a:t>13-10-2020</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AA8841BC-8CCA-4F39-A832-03A4A442AA4B}" type="slidenum">
              <a:rPr lang="es-CL" smtClean="0"/>
              <a:t>‹Nº›</a:t>
            </a:fld>
            <a:endParaRPr lang="es-CL"/>
          </a:p>
        </p:txBody>
      </p:sp>
    </p:spTree>
    <p:extLst>
      <p:ext uri="{BB962C8B-B14F-4D97-AF65-F5344CB8AC3E}">
        <p14:creationId xmlns:p14="http://schemas.microsoft.com/office/powerpoint/2010/main" val="783011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114B318-9785-4C6A-8E2A-9E7C6B3A501F}" type="datetimeFigureOut">
              <a:rPr lang="es-CL" smtClean="0"/>
              <a:t>13-10-2020</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AA8841BC-8CCA-4F39-A832-03A4A442AA4B}" type="slidenum">
              <a:rPr lang="es-CL" smtClean="0"/>
              <a:t>‹Nº›</a:t>
            </a:fld>
            <a:endParaRPr lang="es-CL"/>
          </a:p>
        </p:txBody>
      </p:sp>
    </p:spTree>
    <p:extLst>
      <p:ext uri="{BB962C8B-B14F-4D97-AF65-F5344CB8AC3E}">
        <p14:creationId xmlns:p14="http://schemas.microsoft.com/office/powerpoint/2010/main" val="685490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114B318-9785-4C6A-8E2A-9E7C6B3A501F}" type="datetimeFigureOut">
              <a:rPr lang="es-CL" smtClean="0"/>
              <a:t>13-10-2020</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AA8841BC-8CCA-4F39-A832-03A4A442AA4B}" type="slidenum">
              <a:rPr lang="es-CL" smtClean="0"/>
              <a:t>‹Nº›</a:t>
            </a:fld>
            <a:endParaRPr lang="es-CL"/>
          </a:p>
        </p:txBody>
      </p:sp>
    </p:spTree>
    <p:extLst>
      <p:ext uri="{BB962C8B-B14F-4D97-AF65-F5344CB8AC3E}">
        <p14:creationId xmlns:p14="http://schemas.microsoft.com/office/powerpoint/2010/main" val="2107330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14B318-9785-4C6A-8E2A-9E7C6B3A501F}" type="datetimeFigureOut">
              <a:rPr lang="es-CL" smtClean="0"/>
              <a:t>13-10-2020</a:t>
            </a:fld>
            <a:endParaRPr lang="es-C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8841BC-8CCA-4F39-A832-03A4A442AA4B}" type="slidenum">
              <a:rPr lang="es-CL" smtClean="0"/>
              <a:t>‹Nº›</a:t>
            </a:fld>
            <a:endParaRPr lang="es-CL"/>
          </a:p>
        </p:txBody>
      </p:sp>
    </p:spTree>
    <p:extLst>
      <p:ext uri="{BB962C8B-B14F-4D97-AF65-F5344CB8AC3E}">
        <p14:creationId xmlns:p14="http://schemas.microsoft.com/office/powerpoint/2010/main" val="3369625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1844825"/>
            <a:ext cx="7772400" cy="1656184"/>
          </a:xfrm>
        </p:spPr>
        <p:txBody>
          <a:bodyPr>
            <a:normAutofit/>
          </a:bodyPr>
          <a:lstStyle/>
          <a:p>
            <a:r>
              <a:rPr lang="es-CL"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s-CL"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Acompañamiento Docente»</a:t>
            </a:r>
            <a:endParaRPr lang="es-CL"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2 Subtítulo"/>
          <p:cNvSpPr>
            <a:spLocks noGrp="1"/>
          </p:cNvSpPr>
          <p:nvPr>
            <p:ph type="subTitle" idx="1"/>
          </p:nvPr>
        </p:nvSpPr>
        <p:spPr>
          <a:xfrm>
            <a:off x="1403648" y="3429000"/>
            <a:ext cx="6400800" cy="1584176"/>
          </a:xfrm>
        </p:spPr>
        <p:txBody>
          <a:bodyPr>
            <a:normAutofit/>
          </a:bodyPr>
          <a:lstStyle/>
          <a:p>
            <a:r>
              <a:rPr lang="es-CL" sz="3600" i="1" dirty="0"/>
              <a:t>Jardín infantil y Sala cuna </a:t>
            </a:r>
          </a:p>
          <a:p>
            <a:r>
              <a:rPr lang="es-CL" sz="3600" i="1" dirty="0"/>
              <a:t>“Caracolito de </a:t>
            </a:r>
            <a:r>
              <a:rPr lang="es-CL" sz="3600" i="1" dirty="0" smtClean="0"/>
              <a:t>Mar</a:t>
            </a:r>
            <a:r>
              <a:rPr lang="es-CL" sz="3600" i="1" dirty="0"/>
              <a:t>”</a:t>
            </a:r>
          </a:p>
        </p:txBody>
      </p:sp>
    </p:spTree>
    <p:extLst>
      <p:ext uri="{BB962C8B-B14F-4D97-AF65-F5344CB8AC3E}">
        <p14:creationId xmlns:p14="http://schemas.microsoft.com/office/powerpoint/2010/main" val="28565203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1 Rectángulo redondeado"/>
          <p:cNvSpPr/>
          <p:nvPr/>
        </p:nvSpPr>
        <p:spPr>
          <a:xfrm>
            <a:off x="467545" y="404665"/>
            <a:ext cx="6264695" cy="792088"/>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s-CL" sz="20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1.-  </a:t>
            </a:r>
            <a:r>
              <a:rPr lang="es-CL" sz="20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ACOMPAÑAMIENTO PEDAGÓGICO</a:t>
            </a:r>
            <a:r>
              <a:rPr lang="es-CL" sz="20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endParaRPr lang="es-CL" sz="2000"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aphicFrame>
        <p:nvGraphicFramePr>
          <p:cNvPr id="2" name="1 Tabla"/>
          <p:cNvGraphicFramePr>
            <a:graphicFrameLocks noGrp="1"/>
          </p:cNvGraphicFramePr>
          <p:nvPr>
            <p:extLst>
              <p:ext uri="{D42A27DB-BD31-4B8C-83A1-F6EECF244321}">
                <p14:modId xmlns:p14="http://schemas.microsoft.com/office/powerpoint/2010/main" val="4233730828"/>
              </p:ext>
            </p:extLst>
          </p:nvPr>
        </p:nvGraphicFramePr>
        <p:xfrm>
          <a:off x="179512" y="1412776"/>
          <a:ext cx="8784976" cy="5160120"/>
        </p:xfrm>
        <a:graphic>
          <a:graphicData uri="http://schemas.openxmlformats.org/drawingml/2006/table">
            <a:tbl>
              <a:tblPr firstRow="1" firstCol="1" bandRow="1">
                <a:tableStyleId>{1FECB4D8-DB02-4DC6-A0A2-4F2EBAE1DC90}</a:tableStyleId>
              </a:tblPr>
              <a:tblGrid>
                <a:gridCol w="8784976">
                  <a:extLst>
                    <a:ext uri="{9D8B030D-6E8A-4147-A177-3AD203B41FA5}">
                      <a16:colId xmlns="" xmlns:a16="http://schemas.microsoft.com/office/drawing/2014/main" val="20000"/>
                    </a:ext>
                  </a:extLst>
                </a:gridCol>
              </a:tblGrid>
              <a:tr h="720080">
                <a:tc>
                  <a:txBody>
                    <a:bodyPr/>
                    <a:lstStyle/>
                    <a:p>
                      <a:pPr marL="457200" algn="l">
                        <a:lnSpc>
                          <a:spcPct val="150000"/>
                        </a:lnSpc>
                        <a:spcAft>
                          <a:spcPts val="0"/>
                        </a:spcAft>
                      </a:pPr>
                      <a:r>
                        <a:rPr lang="es-CL" sz="1400" baseline="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EL MODELO QUE  UTILIZAMOS PRINCIPALMENTE ES EL DE COLABORACIÓN, AUNQUE IGUAL USAMOS EL DE FACILITACIÓN Y EN MENOR  PORCENTAJE EL DE INTERVENCIÓN.</a:t>
                      </a:r>
                      <a:endParaRPr lang="es-CL" sz="1200" dirty="0">
                        <a:effectLst>
                          <a:outerShdw blurRad="38100" dist="38100" dir="2700000" algn="tl">
                            <a:srgbClr val="000000">
                              <a:alpha val="43137"/>
                            </a:srgbClr>
                          </a:outerShdw>
                        </a:effectLst>
                        <a:latin typeface="Arial" panose="020B0604020202020204" pitchFamily="34" charset="0"/>
                        <a:ea typeface="Calibri"/>
                        <a:cs typeface="Arial" panose="020B0604020202020204" pitchFamily="34" charset="0"/>
                      </a:endParaRPr>
                    </a:p>
                  </a:txBody>
                  <a:tcPr marL="48910" marR="48910" marT="0" marB="0"/>
                </a:tc>
                <a:extLst>
                  <a:ext uri="{0D108BD9-81ED-4DB2-BD59-A6C34878D82A}">
                    <a16:rowId xmlns="" xmlns:a16="http://schemas.microsoft.com/office/drawing/2014/main" val="10000"/>
                  </a:ext>
                </a:extLst>
              </a:tr>
              <a:tr h="4440040">
                <a:tc>
                  <a:txBody>
                    <a:bodyPr/>
                    <a:lstStyle/>
                    <a:p>
                      <a:pPr marL="645750" indent="-285750" algn="just">
                        <a:lnSpc>
                          <a:spcPct val="150000"/>
                        </a:lnSpc>
                        <a:spcAft>
                          <a:spcPts val="0"/>
                        </a:spcAft>
                        <a:buFont typeface="Arial" pitchFamily="34" charset="0"/>
                        <a:buChar char="•"/>
                      </a:pPr>
                      <a:r>
                        <a:rPr lang="es-CL" sz="1300" b="0" dirty="0" smtClean="0">
                          <a:effectLst/>
                          <a:latin typeface="Arial" panose="020B0604020202020204" pitchFamily="34" charset="0"/>
                          <a:ea typeface="Calibri"/>
                          <a:cs typeface="Arial" panose="020B0604020202020204" pitchFamily="34" charset="0"/>
                        </a:rPr>
                        <a:t>LAS</a:t>
                      </a:r>
                      <a:r>
                        <a:rPr lang="es-CL" sz="1300" b="0" baseline="0" dirty="0" smtClean="0">
                          <a:effectLst/>
                          <a:latin typeface="Arial" panose="020B0604020202020204" pitchFamily="34" charset="0"/>
                          <a:ea typeface="Calibri"/>
                          <a:cs typeface="Arial" panose="020B0604020202020204" pitchFamily="34" charset="0"/>
                        </a:rPr>
                        <a:t> EDUCADORAS TRABAJAN MUCHO EN CONJUNTO, COMPARTEN EXPERIENCIAS Y CONOCIMENTOS RESPECTO A LOS NIÑOS, QUE VIENEN DE NIVELES ANTERIORES.</a:t>
                      </a:r>
                    </a:p>
                    <a:p>
                      <a:pPr marL="645750" indent="-285750" algn="just">
                        <a:lnSpc>
                          <a:spcPct val="150000"/>
                        </a:lnSpc>
                        <a:spcAft>
                          <a:spcPts val="0"/>
                        </a:spcAft>
                        <a:buFont typeface="Arial" pitchFamily="34" charset="0"/>
                        <a:buChar char="•"/>
                      </a:pPr>
                      <a:r>
                        <a:rPr lang="es-CL" sz="1300" b="0" baseline="0" dirty="0" smtClean="0">
                          <a:effectLst/>
                          <a:latin typeface="Arial" panose="020B0604020202020204" pitchFamily="34" charset="0"/>
                          <a:ea typeface="Calibri"/>
                          <a:cs typeface="Arial" panose="020B0604020202020204" pitchFamily="34" charset="0"/>
                        </a:rPr>
                        <a:t>SE APOYAN ORGANIZANDO TRABAJOS Y DISTRIBUYENDO LABORES PARA  REALIZAR ACTIVIDADES EN COMÚN.</a:t>
                      </a:r>
                    </a:p>
                    <a:p>
                      <a:pPr marL="645750" indent="-285750" algn="just">
                        <a:lnSpc>
                          <a:spcPct val="150000"/>
                        </a:lnSpc>
                        <a:spcAft>
                          <a:spcPts val="0"/>
                        </a:spcAft>
                        <a:buFont typeface="Arial" pitchFamily="34" charset="0"/>
                        <a:buChar char="•"/>
                      </a:pPr>
                      <a:r>
                        <a:rPr lang="es-CL" sz="1300" b="0" baseline="0" dirty="0" smtClean="0">
                          <a:effectLst/>
                          <a:latin typeface="Arial" panose="020B0604020202020204" pitchFamily="34" charset="0"/>
                          <a:ea typeface="Calibri"/>
                          <a:cs typeface="Arial" panose="020B0604020202020204" pitchFamily="34" charset="0"/>
                        </a:rPr>
                        <a:t>COMPARTEN CONOCIMIENTOS Y EXPERIENCIAS QUE HAN APRENDIDO O VISTO PARA SER USADAS POR TODAS.</a:t>
                      </a:r>
                    </a:p>
                    <a:p>
                      <a:pPr marL="645750" indent="-285750" algn="just">
                        <a:lnSpc>
                          <a:spcPct val="150000"/>
                        </a:lnSpc>
                        <a:spcAft>
                          <a:spcPts val="0"/>
                        </a:spcAft>
                        <a:buFont typeface="Arial" pitchFamily="34" charset="0"/>
                        <a:buChar char="•"/>
                      </a:pPr>
                      <a:r>
                        <a:rPr lang="es-CL" sz="1300" b="0" baseline="0" dirty="0" smtClean="0">
                          <a:effectLst/>
                          <a:latin typeface="Arial" panose="020B0604020202020204" pitchFamily="34" charset="0"/>
                          <a:ea typeface="Calibri"/>
                          <a:cs typeface="Arial" panose="020B0604020202020204" pitchFamily="34" charset="0"/>
                        </a:rPr>
                        <a:t>SE  APOYAN  ASESORÁNDOSE CON DIFERENTES ACCIONES , TEMAS O TRABAJOS QUE REALIZAN.</a:t>
                      </a:r>
                    </a:p>
                    <a:p>
                      <a:pPr marL="645750" indent="-285750" algn="just">
                        <a:lnSpc>
                          <a:spcPct val="150000"/>
                        </a:lnSpc>
                        <a:spcAft>
                          <a:spcPts val="0"/>
                        </a:spcAft>
                        <a:buFont typeface="Arial" pitchFamily="34" charset="0"/>
                        <a:buChar char="•"/>
                      </a:pPr>
                      <a:r>
                        <a:rPr lang="es-CL" sz="1300" b="0" dirty="0" smtClean="0">
                          <a:effectLst/>
                          <a:latin typeface="Arial" panose="020B0604020202020204" pitchFamily="34" charset="0"/>
                          <a:ea typeface="Calibri"/>
                          <a:cs typeface="Arial" panose="020B0604020202020204" pitchFamily="34" charset="0"/>
                        </a:rPr>
                        <a:t>-PREGUNTAN Y COMPARTEN INQUIETUDES CON LA DIRECTORA, SOLICITANDO APOYO PARA LA REALIZACIÓN DE ACTIVIDADES.</a:t>
                      </a:r>
                    </a:p>
                    <a:p>
                      <a:pPr marL="645750" indent="-285750" algn="just">
                        <a:lnSpc>
                          <a:spcPct val="150000"/>
                        </a:lnSpc>
                        <a:spcAft>
                          <a:spcPts val="0"/>
                        </a:spcAft>
                        <a:buFont typeface="Arial" pitchFamily="34" charset="0"/>
                        <a:buChar char="•"/>
                      </a:pPr>
                      <a:r>
                        <a:rPr lang="es-CL" sz="1300" b="0" dirty="0" smtClean="0">
                          <a:effectLst/>
                          <a:latin typeface="Arial" panose="020B0604020202020204" pitchFamily="34" charset="0"/>
                          <a:ea typeface="Calibri"/>
                          <a:cs typeface="Arial" panose="020B0604020202020204" pitchFamily="34" charset="0"/>
                        </a:rPr>
                        <a:t>-ES</a:t>
                      </a:r>
                      <a:r>
                        <a:rPr lang="es-CL" sz="1300" b="0" baseline="0" dirty="0" smtClean="0">
                          <a:effectLst/>
                          <a:latin typeface="Arial" panose="020B0604020202020204" pitchFamily="34" charset="0"/>
                          <a:ea typeface="Calibri"/>
                          <a:cs typeface="Arial" panose="020B0604020202020204" pitchFamily="34" charset="0"/>
                        </a:rPr>
                        <a:t> UN GRUPO BIEN COMPLEMENTADO, EN DONDE  DIRECTORA, EDUCADORAS, TÉCNICOS Y OTROS INTEGRANTES DEL EQUIPO, SE RELACIONAN DE FORMA RESPETUOSA Y COLABORATIVA, CONVERSANDO Y PROYECTANDO ACTIVIDADES EN CONJUNTO Y CON MUY BUENA DISPOSICIÓN.</a:t>
                      </a:r>
                    </a:p>
                    <a:p>
                      <a:pPr marL="645750" indent="-285750" algn="just">
                        <a:lnSpc>
                          <a:spcPct val="150000"/>
                        </a:lnSpc>
                        <a:spcAft>
                          <a:spcPts val="0"/>
                        </a:spcAft>
                        <a:buFont typeface="Arial" pitchFamily="34" charset="0"/>
                        <a:buChar char="•"/>
                      </a:pPr>
                      <a:r>
                        <a:rPr lang="es-CL" sz="1300" b="0" baseline="0" dirty="0" smtClean="0">
                          <a:effectLst/>
                          <a:latin typeface="Arial" panose="020B0604020202020204" pitchFamily="34" charset="0"/>
                          <a:ea typeface="Calibri"/>
                          <a:cs typeface="Arial" panose="020B0604020202020204" pitchFamily="34" charset="0"/>
                        </a:rPr>
                        <a:t>EN ALGUNOS CASOS SE INTERVIENE MODIFICANDO GRUPOS O CONVERSANDO PARA CORREGIR CONDUCTAS DE DIFERENTES PARTICIPANTES DE LA COMUNIDAD ESCOLAR (PERSONAL, APODERADOS, ETC).</a:t>
                      </a:r>
                      <a:endParaRPr lang="es-CL" sz="1300" b="0" dirty="0" smtClean="0">
                        <a:effectLst/>
                        <a:latin typeface="Arial" panose="020B0604020202020204" pitchFamily="34" charset="0"/>
                        <a:ea typeface="Calibri"/>
                        <a:cs typeface="Arial" panose="020B0604020202020204" pitchFamily="34" charset="0"/>
                      </a:endParaRPr>
                    </a:p>
                  </a:txBody>
                  <a:tcPr marL="48910" marR="48910" marT="0" marB="0" anchor="ct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8975432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1 Rectángulo redondeado"/>
          <p:cNvSpPr/>
          <p:nvPr/>
        </p:nvSpPr>
        <p:spPr>
          <a:xfrm>
            <a:off x="467545" y="404665"/>
            <a:ext cx="3312367" cy="792088"/>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s-CL" sz="2000" dirty="0" smtClean="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a:t>
            </a:r>
            <a:r>
              <a:rPr lang="es-CL" sz="2000" dirty="0" smtClean="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OBSERVACIÓN </a:t>
            </a:r>
            <a:endParaRPr lang="es-CL" sz="2000" dirty="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aphicFrame>
        <p:nvGraphicFramePr>
          <p:cNvPr id="2" name="1 Tabla"/>
          <p:cNvGraphicFramePr>
            <a:graphicFrameLocks noGrp="1"/>
          </p:cNvGraphicFramePr>
          <p:nvPr>
            <p:extLst>
              <p:ext uri="{D42A27DB-BD31-4B8C-83A1-F6EECF244321}">
                <p14:modId xmlns:p14="http://schemas.microsoft.com/office/powerpoint/2010/main" val="991880161"/>
              </p:ext>
            </p:extLst>
          </p:nvPr>
        </p:nvGraphicFramePr>
        <p:xfrm>
          <a:off x="251520" y="1412776"/>
          <a:ext cx="8712968" cy="5112568"/>
        </p:xfrm>
        <a:graphic>
          <a:graphicData uri="http://schemas.openxmlformats.org/drawingml/2006/table">
            <a:tbl>
              <a:tblPr firstRow="1" firstCol="1" bandRow="1">
                <a:tableStyleId>{1FECB4D8-DB02-4DC6-A0A2-4F2EBAE1DC90}</a:tableStyleId>
              </a:tblPr>
              <a:tblGrid>
                <a:gridCol w="8712968">
                  <a:extLst>
                    <a:ext uri="{9D8B030D-6E8A-4147-A177-3AD203B41FA5}">
                      <a16:colId xmlns="" xmlns:a16="http://schemas.microsoft.com/office/drawing/2014/main" val="20000"/>
                    </a:ext>
                  </a:extLst>
                </a:gridCol>
              </a:tblGrid>
              <a:tr h="707296">
                <a:tc>
                  <a:txBody>
                    <a:bodyPr/>
                    <a:lstStyle/>
                    <a:p>
                      <a:pPr marL="457200" algn="l">
                        <a:lnSpc>
                          <a:spcPct val="150000"/>
                        </a:lnSpc>
                        <a:spcAft>
                          <a:spcPts val="0"/>
                        </a:spcAft>
                      </a:pPr>
                      <a:r>
                        <a:rPr lang="es-CL" sz="1400" baseline="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¿QUÉ </a:t>
                      </a:r>
                      <a:r>
                        <a:rPr lang="es-CL" sz="1400" baseline="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NECESITO OBSERVAR?</a:t>
                      </a:r>
                      <a:endParaRPr lang="es-CL" sz="1200" dirty="0">
                        <a:effectLst>
                          <a:outerShdw blurRad="38100" dist="38100" dir="2700000" algn="tl">
                            <a:srgbClr val="000000">
                              <a:alpha val="43137"/>
                            </a:srgbClr>
                          </a:outerShdw>
                        </a:effectLst>
                        <a:latin typeface="Arial" panose="020B0604020202020204" pitchFamily="34" charset="0"/>
                        <a:ea typeface="Calibri"/>
                        <a:cs typeface="Arial" panose="020B0604020202020204" pitchFamily="34" charset="0"/>
                      </a:endParaRPr>
                    </a:p>
                  </a:txBody>
                  <a:tcPr marL="48910" marR="48910" marT="0" marB="0"/>
                </a:tc>
                <a:extLst>
                  <a:ext uri="{0D108BD9-81ED-4DB2-BD59-A6C34878D82A}">
                    <a16:rowId xmlns="" xmlns:a16="http://schemas.microsoft.com/office/drawing/2014/main" val="10000"/>
                  </a:ext>
                </a:extLst>
              </a:tr>
              <a:tr h="4405272">
                <a:tc>
                  <a:txBody>
                    <a:bodyPr/>
                    <a:lstStyle/>
                    <a:p>
                      <a:pPr marL="742950" indent="-285750" algn="just">
                        <a:lnSpc>
                          <a:spcPct val="150000"/>
                        </a:lnSpc>
                        <a:spcAft>
                          <a:spcPts val="0"/>
                        </a:spcAft>
                        <a:buFont typeface="Arial" pitchFamily="34" charset="0"/>
                        <a:buChar char="•"/>
                      </a:pPr>
                      <a:r>
                        <a:rPr lang="es-CL" sz="1300" b="0" baseline="0" dirty="0" smtClean="0">
                          <a:effectLst/>
                          <a:latin typeface="Arial" panose="020B0604020202020204" pitchFamily="34" charset="0"/>
                          <a:ea typeface="Calibri"/>
                          <a:cs typeface="Arial" panose="020B0604020202020204" pitchFamily="34" charset="0"/>
                        </a:rPr>
                        <a:t>PRINCIPALMENTE SI SE ESTÁN CUMPLIENDO  LAS PLANIFICACIONES, ENTREVISTAS A APODERADOS, EVALUACIONES, ETC.</a:t>
                      </a:r>
                    </a:p>
                    <a:p>
                      <a:pPr marL="742950" indent="-285750" algn="just">
                        <a:lnSpc>
                          <a:spcPct val="150000"/>
                        </a:lnSpc>
                        <a:spcAft>
                          <a:spcPts val="0"/>
                        </a:spcAft>
                        <a:buFont typeface="Arial" pitchFamily="34" charset="0"/>
                        <a:buChar char="•"/>
                      </a:pPr>
                      <a:r>
                        <a:rPr lang="es-CL" sz="1300" b="0" baseline="0" dirty="0" smtClean="0">
                          <a:effectLst/>
                          <a:latin typeface="Arial" panose="020B0604020202020204" pitchFamily="34" charset="0"/>
                          <a:ea typeface="Calibri"/>
                          <a:cs typeface="Arial" panose="020B0604020202020204" pitchFamily="34" charset="0"/>
                        </a:rPr>
                        <a:t>SI SE TIENE CONTROL SOBRE LOS MENORES A CARGO, PROCURANDO SU SEGURIDAD EN TODO MOMENTO.</a:t>
                      </a:r>
                    </a:p>
                    <a:p>
                      <a:pPr marL="742950" indent="-285750" algn="just">
                        <a:lnSpc>
                          <a:spcPct val="150000"/>
                        </a:lnSpc>
                        <a:spcAft>
                          <a:spcPts val="0"/>
                        </a:spcAft>
                        <a:buFont typeface="Arial" pitchFamily="34" charset="0"/>
                        <a:buChar char="•"/>
                      </a:pPr>
                      <a:r>
                        <a:rPr lang="es-CL" sz="1300" b="0" baseline="0" dirty="0" smtClean="0">
                          <a:effectLst/>
                          <a:latin typeface="Arial" panose="020B0604020202020204" pitchFamily="34" charset="0"/>
                          <a:ea typeface="Calibri"/>
                          <a:cs typeface="Arial" panose="020B0604020202020204" pitchFamily="34" charset="0"/>
                        </a:rPr>
                        <a:t>SI EXISTE UNA BUENA RELACIÓN EN LOS EQUIPOS DE TRABAJO, PARA MANTENER UN BUEN CLIMA LABORAL.</a:t>
                      </a:r>
                    </a:p>
                    <a:p>
                      <a:pPr marL="742950" indent="-285750" algn="just">
                        <a:lnSpc>
                          <a:spcPct val="150000"/>
                        </a:lnSpc>
                        <a:spcAft>
                          <a:spcPts val="0"/>
                        </a:spcAft>
                        <a:buFont typeface="Arial" pitchFamily="34" charset="0"/>
                        <a:buChar char="•"/>
                      </a:pPr>
                      <a:r>
                        <a:rPr lang="es-CL" sz="1300" b="0" baseline="0" dirty="0" smtClean="0">
                          <a:effectLst/>
                          <a:latin typeface="Arial" panose="020B0604020202020204" pitchFamily="34" charset="0"/>
                          <a:ea typeface="Calibri"/>
                          <a:cs typeface="Arial" panose="020B0604020202020204" pitchFamily="34" charset="0"/>
                        </a:rPr>
                        <a:t>SI NECESITAN ALGÚN MATERIAL QUE PUEDA PROPORCIONAR LA DIRECTORA PARA QUE REALICEN UN TRABAJO APROPIADO.</a:t>
                      </a:r>
                    </a:p>
                    <a:p>
                      <a:pPr marL="742950" indent="-285750" algn="just">
                        <a:lnSpc>
                          <a:spcPct val="150000"/>
                        </a:lnSpc>
                        <a:spcAft>
                          <a:spcPts val="0"/>
                        </a:spcAft>
                        <a:buFont typeface="Arial" pitchFamily="34" charset="0"/>
                        <a:buChar char="•"/>
                      </a:pPr>
                      <a:r>
                        <a:rPr lang="es-CL" sz="1300" b="0" baseline="0" dirty="0" smtClean="0">
                          <a:effectLst/>
                          <a:latin typeface="Arial" panose="020B0604020202020204" pitchFamily="34" charset="0"/>
                          <a:ea typeface="Calibri"/>
                          <a:cs typeface="Arial" panose="020B0604020202020204" pitchFamily="34" charset="0"/>
                        </a:rPr>
                        <a:t>SI SE ENCUENTRAN TRANQUILAS O TIENEN ALGÚN PROBLEMA PERSONAL QUE REQUIERA APOYO DE LA DIRECTORA (ALGÚN PERMISO, AYUDA PERSONAL, ETC.)</a:t>
                      </a:r>
                    </a:p>
                    <a:p>
                      <a:pPr marL="457200" indent="0" algn="just">
                        <a:lnSpc>
                          <a:spcPct val="150000"/>
                        </a:lnSpc>
                        <a:spcAft>
                          <a:spcPts val="0"/>
                        </a:spcAft>
                        <a:buFont typeface="Arial" pitchFamily="34" charset="0"/>
                        <a:buNone/>
                      </a:pPr>
                      <a:endParaRPr lang="es-CL" sz="1300" b="0" baseline="0" dirty="0" smtClean="0">
                        <a:effectLst/>
                        <a:latin typeface="Arial" panose="020B0604020202020204" pitchFamily="34" charset="0"/>
                        <a:ea typeface="Calibri"/>
                        <a:cs typeface="Arial" panose="020B0604020202020204" pitchFamily="34" charset="0"/>
                      </a:endParaRPr>
                    </a:p>
                    <a:p>
                      <a:pPr marL="457200" algn="l">
                        <a:lnSpc>
                          <a:spcPct val="150000"/>
                        </a:lnSpc>
                        <a:spcAft>
                          <a:spcPts val="0"/>
                        </a:spcAft>
                      </a:pPr>
                      <a:endParaRPr lang="es-CL" sz="1300" b="0" dirty="0">
                        <a:effectLst/>
                        <a:latin typeface="Arial" panose="020B0604020202020204" pitchFamily="34" charset="0"/>
                        <a:ea typeface="Calibri"/>
                        <a:cs typeface="Arial" panose="020B0604020202020204" pitchFamily="34" charset="0"/>
                      </a:endParaRPr>
                    </a:p>
                  </a:txBody>
                  <a:tcPr marL="48910" marR="48910" marT="0" marB="0" anchor="ct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13706652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1 Rectángulo redondeado"/>
          <p:cNvSpPr/>
          <p:nvPr/>
        </p:nvSpPr>
        <p:spPr>
          <a:xfrm>
            <a:off x="467545" y="404665"/>
            <a:ext cx="4320479" cy="792088"/>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s-CL" sz="2000" dirty="0" smtClean="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a:t>
            </a:r>
            <a:r>
              <a:rPr lang="es-CL" sz="2000" dirty="0" smtClean="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RETROALIMENTACIÓN </a:t>
            </a:r>
            <a:endParaRPr lang="es-CL" sz="2000" dirty="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aphicFrame>
        <p:nvGraphicFramePr>
          <p:cNvPr id="2" name="1 Tabla"/>
          <p:cNvGraphicFramePr>
            <a:graphicFrameLocks noGrp="1"/>
          </p:cNvGraphicFramePr>
          <p:nvPr>
            <p:extLst>
              <p:ext uri="{D42A27DB-BD31-4B8C-83A1-F6EECF244321}">
                <p14:modId xmlns:p14="http://schemas.microsoft.com/office/powerpoint/2010/main" val="3235482825"/>
              </p:ext>
            </p:extLst>
          </p:nvPr>
        </p:nvGraphicFramePr>
        <p:xfrm>
          <a:off x="107504" y="1412776"/>
          <a:ext cx="8928992" cy="5112568"/>
        </p:xfrm>
        <a:graphic>
          <a:graphicData uri="http://schemas.openxmlformats.org/drawingml/2006/table">
            <a:tbl>
              <a:tblPr firstRow="1" firstCol="1" bandRow="1">
                <a:tableStyleId>{1FECB4D8-DB02-4DC6-A0A2-4F2EBAE1DC90}</a:tableStyleId>
              </a:tblPr>
              <a:tblGrid>
                <a:gridCol w="8928992">
                  <a:extLst>
                    <a:ext uri="{9D8B030D-6E8A-4147-A177-3AD203B41FA5}">
                      <a16:colId xmlns="" xmlns:a16="http://schemas.microsoft.com/office/drawing/2014/main" val="20000"/>
                    </a:ext>
                  </a:extLst>
                </a:gridCol>
              </a:tblGrid>
              <a:tr h="576064">
                <a:tc>
                  <a:txBody>
                    <a:bodyPr/>
                    <a:lstStyle/>
                    <a:p>
                      <a:pPr marL="457200" algn="l">
                        <a:lnSpc>
                          <a:spcPct val="150000"/>
                        </a:lnSpc>
                        <a:spcAft>
                          <a:spcPts val="0"/>
                        </a:spcAft>
                      </a:pPr>
                      <a:r>
                        <a:rPr lang="es-CL" sz="1400" baseline="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s-CL" sz="1400" baseline="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CÓMO APLICARÉ LA ESCALERA DE WILSON</a:t>
                      </a:r>
                    </a:p>
                  </a:txBody>
                  <a:tcPr marL="48910" marR="48910" marT="0" marB="0"/>
                </a:tc>
                <a:extLst>
                  <a:ext uri="{0D108BD9-81ED-4DB2-BD59-A6C34878D82A}">
                    <a16:rowId xmlns="" xmlns:a16="http://schemas.microsoft.com/office/drawing/2014/main" val="10000"/>
                  </a:ext>
                </a:extLst>
              </a:tr>
              <a:tr h="4536504">
                <a:tc>
                  <a:txBody>
                    <a:bodyPr/>
                    <a:lstStyle/>
                    <a:p>
                      <a:pPr marL="457200" algn="just">
                        <a:lnSpc>
                          <a:spcPct val="150000"/>
                        </a:lnSpc>
                        <a:spcAft>
                          <a:spcPts val="0"/>
                        </a:spcAft>
                      </a:pPr>
                      <a:r>
                        <a:rPr lang="es-CL" sz="1300" b="0" dirty="0" smtClean="0">
                          <a:effectLst/>
                          <a:latin typeface="Arial" panose="020B0604020202020204" pitchFamily="34" charset="0"/>
                          <a:ea typeface="Calibri"/>
                          <a:cs typeface="Arial" panose="020B0604020202020204" pitchFamily="34" charset="0"/>
                        </a:rPr>
                        <a:t>DURANTE LAS VISITAS A DIFERENTES SALAS, LA</a:t>
                      </a:r>
                      <a:r>
                        <a:rPr lang="es-CL" sz="1300" b="0" baseline="0" dirty="0" smtClean="0">
                          <a:effectLst/>
                          <a:latin typeface="Arial" panose="020B0604020202020204" pitchFamily="34" charset="0"/>
                          <a:ea typeface="Calibri"/>
                          <a:cs typeface="Arial" panose="020B0604020202020204" pitchFamily="34" charset="0"/>
                        </a:rPr>
                        <a:t> DIRECTORA REGISTRARÁ EN CASO DE EXISTIR, OBSERVACIONES QUE CONSIDERE IMPORTANTE DESTACAR PARA CONVERSAR CON EL EQUIPO.</a:t>
                      </a:r>
                    </a:p>
                    <a:p>
                      <a:pPr marL="742950" indent="-285750" algn="just">
                        <a:lnSpc>
                          <a:spcPct val="150000"/>
                        </a:lnSpc>
                        <a:spcAft>
                          <a:spcPts val="0"/>
                        </a:spcAft>
                        <a:buFont typeface="Arial" pitchFamily="34" charset="0"/>
                        <a:buChar char="•"/>
                      </a:pPr>
                      <a:r>
                        <a:rPr lang="es-CL" sz="1300" b="1" baseline="0" dirty="0" smtClean="0">
                          <a:effectLst/>
                          <a:latin typeface="Arial" panose="020B0604020202020204" pitchFamily="34" charset="0"/>
                          <a:ea typeface="Calibri"/>
                          <a:cs typeface="Arial" panose="020B0604020202020204" pitchFamily="34" charset="0"/>
                        </a:rPr>
                        <a:t>HACER SUGERENCIAS</a:t>
                      </a:r>
                      <a:r>
                        <a:rPr lang="es-CL" sz="1300" b="0" baseline="0" dirty="0" smtClean="0">
                          <a:effectLst/>
                          <a:latin typeface="Arial" panose="020B0604020202020204" pitchFamily="34" charset="0"/>
                          <a:ea typeface="Calibri"/>
                          <a:cs typeface="Arial" panose="020B0604020202020204" pitchFamily="34" charset="0"/>
                        </a:rPr>
                        <a:t>: EN REUNIÓN CON LAS INTEGRANTES, SE LES INDICARÁ LO OBSERVADO Y SE ESCUCHARÁ OPINIÓN AL RESPECTO. SI TIENE UNA JUSTIFICACIÓN LO OBSERVADO, SE MANTIENE, RESPETANDO LA DECISIÓN DE LA EDUCADORA, DE LO CONTRARIO SE LE HARÁ ALGUNA SUGERENCIA PARA MEJORAR. (HORARIOS, DISTRIBUCIÓN DE MUEBLES, MATERIALES, ETC.).</a:t>
                      </a:r>
                    </a:p>
                    <a:p>
                      <a:pPr marL="742950" indent="-285750" algn="just">
                        <a:lnSpc>
                          <a:spcPct val="150000"/>
                        </a:lnSpc>
                        <a:spcAft>
                          <a:spcPts val="0"/>
                        </a:spcAft>
                        <a:buFont typeface="Arial" pitchFamily="34" charset="0"/>
                        <a:buChar char="•"/>
                      </a:pPr>
                      <a:r>
                        <a:rPr lang="es-CL" sz="1300" b="1" baseline="0" dirty="0" smtClean="0">
                          <a:effectLst/>
                          <a:latin typeface="Arial" panose="020B0604020202020204" pitchFamily="34" charset="0"/>
                          <a:ea typeface="Calibri"/>
                          <a:cs typeface="Arial" panose="020B0604020202020204" pitchFamily="34" charset="0"/>
                        </a:rPr>
                        <a:t>EXPRESAR INQUIETUDES</a:t>
                      </a:r>
                      <a:r>
                        <a:rPr lang="es-CL" sz="1300" b="0" baseline="0" dirty="0" smtClean="0">
                          <a:effectLst/>
                          <a:latin typeface="Arial" panose="020B0604020202020204" pitchFamily="34" charset="0"/>
                          <a:ea typeface="Calibri"/>
                          <a:cs typeface="Arial" panose="020B0604020202020204" pitchFamily="34" charset="0"/>
                        </a:rPr>
                        <a:t>: ACLARAR PUNTOS DE VISTA QUE PUEDEN ESTAR MAL INTERPRETADOS</a:t>
                      </a:r>
                    </a:p>
                    <a:p>
                      <a:pPr marL="457200" indent="0" algn="just">
                        <a:lnSpc>
                          <a:spcPct val="150000"/>
                        </a:lnSpc>
                        <a:spcAft>
                          <a:spcPts val="0"/>
                        </a:spcAft>
                        <a:buFont typeface="Arial" pitchFamily="34" charset="0"/>
                        <a:buNone/>
                      </a:pPr>
                      <a:r>
                        <a:rPr lang="es-CL" sz="1300" b="0" baseline="0" dirty="0" smtClean="0">
                          <a:effectLst/>
                          <a:latin typeface="Arial" panose="020B0604020202020204" pitchFamily="34" charset="0"/>
                          <a:ea typeface="Calibri"/>
                          <a:cs typeface="Arial" panose="020B0604020202020204" pitchFamily="34" charset="0"/>
                        </a:rPr>
                        <a:t>      ( USO DE ESPACIOS, USO DE MATERIALES, ETC.)</a:t>
                      </a:r>
                      <a:endParaRPr lang="es-CL" sz="1300" b="0" dirty="0" smtClean="0">
                        <a:effectLst/>
                        <a:latin typeface="Arial" panose="020B0604020202020204" pitchFamily="34" charset="0"/>
                        <a:ea typeface="Calibri"/>
                        <a:cs typeface="Arial" panose="020B0604020202020204" pitchFamily="34" charset="0"/>
                      </a:endParaRPr>
                    </a:p>
                    <a:p>
                      <a:pPr marL="742950" indent="-285750" algn="just">
                        <a:lnSpc>
                          <a:spcPct val="150000"/>
                        </a:lnSpc>
                        <a:spcAft>
                          <a:spcPts val="0"/>
                        </a:spcAft>
                        <a:buFont typeface="Arial" pitchFamily="34" charset="0"/>
                        <a:buChar char="•"/>
                      </a:pPr>
                      <a:r>
                        <a:rPr lang="es-CL" sz="1300" b="1" dirty="0" smtClean="0">
                          <a:effectLst/>
                          <a:latin typeface="Arial" panose="020B0604020202020204" pitchFamily="34" charset="0"/>
                          <a:ea typeface="Calibri"/>
                          <a:cs typeface="Arial" panose="020B0604020202020204" pitchFamily="34" charset="0"/>
                        </a:rPr>
                        <a:t>VALORAR: </a:t>
                      </a:r>
                      <a:r>
                        <a:rPr lang="es-CL" sz="1300" b="0" dirty="0" smtClean="0">
                          <a:effectLst/>
                          <a:latin typeface="Arial" panose="020B0604020202020204" pitchFamily="34" charset="0"/>
                          <a:ea typeface="Calibri"/>
                          <a:cs typeface="Arial" panose="020B0604020202020204" pitchFamily="34" charset="0"/>
                        </a:rPr>
                        <a:t>DESTACAR</a:t>
                      </a:r>
                      <a:r>
                        <a:rPr lang="es-CL" sz="1300" b="0" baseline="0" dirty="0" smtClean="0">
                          <a:effectLst/>
                          <a:latin typeface="Arial" panose="020B0604020202020204" pitchFamily="34" charset="0"/>
                          <a:ea typeface="Calibri"/>
                          <a:cs typeface="Arial" panose="020B0604020202020204" pitchFamily="34" charset="0"/>
                        </a:rPr>
                        <a:t> LO QUE SE ESTÁ HACIENDO Y APOYAR LOS PROYECTOS POR REALIZAR.</a:t>
                      </a:r>
                    </a:p>
                    <a:p>
                      <a:pPr marL="742950" indent="-285750" algn="just">
                        <a:lnSpc>
                          <a:spcPct val="150000"/>
                        </a:lnSpc>
                        <a:spcAft>
                          <a:spcPts val="0"/>
                        </a:spcAft>
                        <a:buFont typeface="Arial" pitchFamily="34" charset="0"/>
                        <a:buChar char="•"/>
                      </a:pPr>
                      <a:r>
                        <a:rPr lang="es-CL" sz="1300" b="1" baseline="0" dirty="0" smtClean="0">
                          <a:effectLst/>
                          <a:latin typeface="Arial" panose="020B0604020202020204" pitchFamily="34" charset="0"/>
                          <a:ea typeface="Calibri"/>
                          <a:cs typeface="Arial" panose="020B0604020202020204" pitchFamily="34" charset="0"/>
                        </a:rPr>
                        <a:t>CLARIFICAR: </a:t>
                      </a:r>
                      <a:r>
                        <a:rPr lang="es-CL" sz="1300" b="0" baseline="0" dirty="0" smtClean="0">
                          <a:effectLst/>
                          <a:latin typeface="Arial" panose="020B0604020202020204" pitchFamily="34" charset="0"/>
                          <a:ea typeface="Calibri"/>
                          <a:cs typeface="Arial" panose="020B0604020202020204" pitchFamily="34" charset="0"/>
                        </a:rPr>
                        <a:t>DEJAR CLARO A TODOS QUE , PORQUÉ, DONDE, ETC SE REALIZARÁ ALGUNA ACTIVIDAD PARA COLABORAR EN EL BUEN DESARROLLO DE ELLA..</a:t>
                      </a:r>
                      <a:endParaRPr lang="es-CL" sz="1300" b="1" dirty="0">
                        <a:effectLst/>
                        <a:latin typeface="Arial" panose="020B0604020202020204" pitchFamily="34" charset="0"/>
                        <a:ea typeface="Calibri"/>
                        <a:cs typeface="Arial" panose="020B0604020202020204" pitchFamily="34" charset="0"/>
                      </a:endParaRPr>
                    </a:p>
                  </a:txBody>
                  <a:tcPr marL="48910" marR="48910" marT="0" marB="0" anchor="ct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426515719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494</TotalTime>
  <Words>450</Words>
  <Application>Microsoft Office PowerPoint</Application>
  <PresentationFormat>Presentación en pantalla (4:3)</PresentationFormat>
  <Paragraphs>27</Paragraphs>
  <Slides>4</Slides>
  <Notes>0</Notes>
  <HiddenSlides>0</HiddenSlides>
  <MMClips>0</MMClip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Tema de Office</vt:lpstr>
      <vt:lpstr>«Acompañamiento Docente»</vt:lpstr>
      <vt:lpstr>Presentación de PowerPoint</vt:lpstr>
      <vt:lpstr>Presentación de PowerPoint</vt:lpstr>
      <vt:lpstr>Presentación de PowerPoint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Proceso enseñanza-aprendiza “Modalidad a Distancia”</dc:title>
  <dc:creator>camila herrera</dc:creator>
  <cp:lastModifiedBy>Carlos</cp:lastModifiedBy>
  <cp:revision>34</cp:revision>
  <dcterms:created xsi:type="dcterms:W3CDTF">2020-08-04T20:30:13Z</dcterms:created>
  <dcterms:modified xsi:type="dcterms:W3CDTF">2020-10-13T23:05:34Z</dcterms:modified>
</cp:coreProperties>
</file>