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89"/>
  </p:notesMasterIdLst>
  <p:handoutMasterIdLst>
    <p:handoutMasterId r:id="rId90"/>
  </p:handoutMasterIdLst>
  <p:sldIdLst>
    <p:sldId id="457" r:id="rId3"/>
    <p:sldId id="626" r:id="rId4"/>
    <p:sldId id="625" r:id="rId5"/>
    <p:sldId id="648" r:id="rId6"/>
    <p:sldId id="611" r:id="rId7"/>
    <p:sldId id="711" r:id="rId8"/>
    <p:sldId id="708" r:id="rId9"/>
    <p:sldId id="712" r:id="rId10"/>
    <p:sldId id="832" r:id="rId11"/>
    <p:sldId id="825" r:id="rId12"/>
    <p:sldId id="650" r:id="rId13"/>
    <p:sldId id="656" r:id="rId14"/>
    <p:sldId id="710" r:id="rId15"/>
    <p:sldId id="651" r:id="rId16"/>
    <p:sldId id="713" r:id="rId17"/>
    <p:sldId id="826" r:id="rId18"/>
    <p:sldId id="632" r:id="rId19"/>
    <p:sldId id="714" r:id="rId20"/>
    <p:sldId id="638" r:id="rId21"/>
    <p:sldId id="818" r:id="rId22"/>
    <p:sldId id="819" r:id="rId23"/>
    <p:sldId id="820" r:id="rId24"/>
    <p:sldId id="677" r:id="rId25"/>
    <p:sldId id="715" r:id="rId26"/>
    <p:sldId id="783" r:id="rId27"/>
    <p:sldId id="827" r:id="rId28"/>
    <p:sldId id="828" r:id="rId29"/>
    <p:sldId id="786" r:id="rId30"/>
    <p:sldId id="787" r:id="rId31"/>
    <p:sldId id="788" r:id="rId32"/>
    <p:sldId id="789" r:id="rId33"/>
    <p:sldId id="790" r:id="rId34"/>
    <p:sldId id="829" r:id="rId35"/>
    <p:sldId id="830" r:id="rId36"/>
    <p:sldId id="793" r:id="rId37"/>
    <p:sldId id="794" r:id="rId38"/>
    <p:sldId id="795" r:id="rId39"/>
    <p:sldId id="796" r:id="rId40"/>
    <p:sldId id="811" r:id="rId41"/>
    <p:sldId id="837" r:id="rId42"/>
    <p:sldId id="838" r:id="rId43"/>
    <p:sldId id="807" r:id="rId44"/>
    <p:sldId id="808" r:id="rId45"/>
    <p:sldId id="809" r:id="rId46"/>
    <p:sldId id="810" r:id="rId47"/>
    <p:sldId id="716" r:id="rId48"/>
    <p:sldId id="660" r:id="rId49"/>
    <p:sldId id="661" r:id="rId50"/>
    <p:sldId id="717" r:id="rId51"/>
    <p:sldId id="687" r:id="rId52"/>
    <p:sldId id="686" r:id="rId53"/>
    <p:sldId id="688" r:id="rId54"/>
    <p:sldId id="689" r:id="rId55"/>
    <p:sldId id="706" r:id="rId56"/>
    <p:sldId id="707" r:id="rId57"/>
    <p:sldId id="705" r:id="rId58"/>
    <p:sldId id="693" r:id="rId59"/>
    <p:sldId id="694" r:id="rId60"/>
    <p:sldId id="695" r:id="rId61"/>
    <p:sldId id="696" r:id="rId62"/>
    <p:sldId id="697" r:id="rId63"/>
    <p:sldId id="698" r:id="rId64"/>
    <p:sldId id="690" r:id="rId65"/>
    <p:sldId id="691" r:id="rId66"/>
    <p:sldId id="692" r:id="rId67"/>
    <p:sldId id="700" r:id="rId68"/>
    <p:sldId id="699" r:id="rId69"/>
    <p:sldId id="704" r:id="rId70"/>
    <p:sldId id="702" r:id="rId71"/>
    <p:sldId id="703" r:id="rId72"/>
    <p:sldId id="682" r:id="rId73"/>
    <p:sldId id="683" r:id="rId74"/>
    <p:sldId id="684" r:id="rId75"/>
    <p:sldId id="833" r:id="rId76"/>
    <p:sldId id="658" r:id="rId77"/>
    <p:sldId id="630" r:id="rId78"/>
    <p:sldId id="834" r:id="rId79"/>
    <p:sldId id="633" r:id="rId80"/>
    <p:sldId id="635" r:id="rId81"/>
    <p:sldId id="636" r:id="rId82"/>
    <p:sldId id="835" r:id="rId83"/>
    <p:sldId id="821" r:id="rId84"/>
    <p:sldId id="836" r:id="rId85"/>
    <p:sldId id="823" r:id="rId86"/>
    <p:sldId id="839" r:id="rId87"/>
    <p:sldId id="631" r:id="rId88"/>
  </p:sldIdLst>
  <p:sldSz cx="9144000" cy="6858000" type="letter"/>
  <p:notesSz cx="7023100" cy="9309100"/>
  <p:defaultTextStyle>
    <a:defPPr>
      <a:defRPr lang="en-US"/>
    </a:defPPr>
    <a:lvl1pPr algn="l" rtl="0" fontAlgn="base">
      <a:spcBef>
        <a:spcPct val="0"/>
      </a:spcBef>
      <a:spcAft>
        <a:spcPct val="0"/>
      </a:spcAft>
      <a:defRPr sz="1200" b="1" kern="1200">
        <a:solidFill>
          <a:schemeClr val="tx1"/>
        </a:solidFill>
        <a:latin typeface="Lucida Bright" pitchFamily="18" charset="0"/>
        <a:ea typeface="+mn-ea"/>
        <a:cs typeface="Arial" charset="0"/>
      </a:defRPr>
    </a:lvl1pPr>
    <a:lvl2pPr marL="457200" algn="l" rtl="0" fontAlgn="base">
      <a:spcBef>
        <a:spcPct val="0"/>
      </a:spcBef>
      <a:spcAft>
        <a:spcPct val="0"/>
      </a:spcAft>
      <a:defRPr sz="1200" b="1" kern="1200">
        <a:solidFill>
          <a:schemeClr val="tx1"/>
        </a:solidFill>
        <a:latin typeface="Lucida Bright" pitchFamily="18" charset="0"/>
        <a:ea typeface="+mn-ea"/>
        <a:cs typeface="Arial" charset="0"/>
      </a:defRPr>
    </a:lvl2pPr>
    <a:lvl3pPr marL="914400" algn="l" rtl="0" fontAlgn="base">
      <a:spcBef>
        <a:spcPct val="0"/>
      </a:spcBef>
      <a:spcAft>
        <a:spcPct val="0"/>
      </a:spcAft>
      <a:defRPr sz="1200" b="1" kern="1200">
        <a:solidFill>
          <a:schemeClr val="tx1"/>
        </a:solidFill>
        <a:latin typeface="Lucida Bright" pitchFamily="18" charset="0"/>
        <a:ea typeface="+mn-ea"/>
        <a:cs typeface="Arial" charset="0"/>
      </a:defRPr>
    </a:lvl3pPr>
    <a:lvl4pPr marL="1371600" algn="l" rtl="0" fontAlgn="base">
      <a:spcBef>
        <a:spcPct val="0"/>
      </a:spcBef>
      <a:spcAft>
        <a:spcPct val="0"/>
      </a:spcAft>
      <a:defRPr sz="1200" b="1" kern="1200">
        <a:solidFill>
          <a:schemeClr val="tx1"/>
        </a:solidFill>
        <a:latin typeface="Lucida Bright" pitchFamily="18" charset="0"/>
        <a:ea typeface="+mn-ea"/>
        <a:cs typeface="Arial" charset="0"/>
      </a:defRPr>
    </a:lvl4pPr>
    <a:lvl5pPr marL="1828800" algn="l" rtl="0" fontAlgn="base">
      <a:spcBef>
        <a:spcPct val="0"/>
      </a:spcBef>
      <a:spcAft>
        <a:spcPct val="0"/>
      </a:spcAft>
      <a:defRPr sz="1200" b="1" kern="1200">
        <a:solidFill>
          <a:schemeClr val="tx1"/>
        </a:solidFill>
        <a:latin typeface="Lucida Bright" pitchFamily="18" charset="0"/>
        <a:ea typeface="+mn-ea"/>
        <a:cs typeface="Arial" charset="0"/>
      </a:defRPr>
    </a:lvl5pPr>
    <a:lvl6pPr marL="2286000" algn="l" defTabSz="914400" rtl="0" eaLnBrk="1" latinLnBrk="0" hangingPunct="1">
      <a:defRPr sz="1200" b="1" kern="1200">
        <a:solidFill>
          <a:schemeClr val="tx1"/>
        </a:solidFill>
        <a:latin typeface="Lucida Bright" pitchFamily="18" charset="0"/>
        <a:ea typeface="+mn-ea"/>
        <a:cs typeface="Arial" charset="0"/>
      </a:defRPr>
    </a:lvl6pPr>
    <a:lvl7pPr marL="2743200" algn="l" defTabSz="914400" rtl="0" eaLnBrk="1" latinLnBrk="0" hangingPunct="1">
      <a:defRPr sz="1200" b="1" kern="1200">
        <a:solidFill>
          <a:schemeClr val="tx1"/>
        </a:solidFill>
        <a:latin typeface="Lucida Bright" pitchFamily="18" charset="0"/>
        <a:ea typeface="+mn-ea"/>
        <a:cs typeface="Arial" charset="0"/>
      </a:defRPr>
    </a:lvl7pPr>
    <a:lvl8pPr marL="3200400" algn="l" defTabSz="914400" rtl="0" eaLnBrk="1" latinLnBrk="0" hangingPunct="1">
      <a:defRPr sz="1200" b="1" kern="1200">
        <a:solidFill>
          <a:schemeClr val="tx1"/>
        </a:solidFill>
        <a:latin typeface="Lucida Bright" pitchFamily="18" charset="0"/>
        <a:ea typeface="+mn-ea"/>
        <a:cs typeface="Arial" charset="0"/>
      </a:defRPr>
    </a:lvl8pPr>
    <a:lvl9pPr marL="3657600" algn="l" defTabSz="914400" rtl="0" eaLnBrk="1" latinLnBrk="0" hangingPunct="1">
      <a:defRPr sz="1200" b="1" kern="1200">
        <a:solidFill>
          <a:schemeClr val="tx1"/>
        </a:solidFill>
        <a:latin typeface="Lucida Bright"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V MAC" initials="" lastIdx="4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00"/>
    <a:srgbClr val="FF9999"/>
    <a:srgbClr val="A6A6A6"/>
    <a:srgbClr val="A3A3E0"/>
    <a:srgbClr val="009999"/>
    <a:srgbClr val="FF2B3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Énfasi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Énfasi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5147" autoAdjust="0"/>
  </p:normalViewPr>
  <p:slideViewPr>
    <p:cSldViewPr snapToGrid="0">
      <p:cViewPr varScale="1">
        <p:scale>
          <a:sx n="70" d="100"/>
          <a:sy n="70" d="100"/>
        </p:scale>
        <p:origin x="-1374" y="-102"/>
      </p:cViewPr>
      <p:guideLst>
        <p:guide orient="horz" pos="2155"/>
        <p:guide pos="2877"/>
      </p:guideLst>
    </p:cSldViewPr>
  </p:slideViewPr>
  <p:outlineViewPr>
    <p:cViewPr>
      <p:scale>
        <a:sx n="100" d="100"/>
        <a:sy n="100" d="100"/>
      </p:scale>
      <p:origin x="0" y="105592"/>
    </p:cViewPr>
  </p:outlineViewPr>
  <p:notesTextViewPr>
    <p:cViewPr>
      <p:scale>
        <a:sx n="100" d="100"/>
        <a:sy n="100" d="100"/>
      </p:scale>
      <p:origin x="0" y="0"/>
    </p:cViewPr>
  </p:notesTextViewPr>
  <p:sorterViewPr>
    <p:cViewPr>
      <p:scale>
        <a:sx n="137" d="100"/>
        <a:sy n="137" d="100"/>
      </p:scale>
      <p:origin x="0" y="0"/>
    </p:cViewPr>
  </p:sorterViewPr>
  <p:notesViewPr>
    <p:cSldViewPr snapToGrid="0">
      <p:cViewPr varScale="1">
        <p:scale>
          <a:sx n="55" d="100"/>
          <a:sy n="55" d="100"/>
        </p:scale>
        <p:origin x="-2562"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78275"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r" defTabSz="924163">
              <a:buClrTx/>
              <a:buFontTx/>
              <a:buNone/>
              <a:defRPr sz="1200" b="0">
                <a:latin typeface="Arial" charset="0"/>
              </a:defRPr>
            </a:lvl1pPr>
          </a:lstStyle>
          <a:p>
            <a:pPr>
              <a:defRPr/>
            </a:pPr>
            <a:endParaRPr lang="en-US"/>
          </a:p>
        </p:txBody>
      </p:sp>
      <p:sp>
        <p:nvSpPr>
          <p:cNvPr id="31748" name="Rectangle 4"/>
          <p:cNvSpPr>
            <a:spLocks noGrp="1" noChangeArrowheads="1"/>
          </p:cNvSpPr>
          <p:nvPr>
            <p:ph type="ftr" sz="quarter" idx="2"/>
          </p:nvPr>
        </p:nvSpPr>
        <p:spPr bwMode="auto">
          <a:xfrm>
            <a:off x="0"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78275"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r" defTabSz="924163">
              <a:buClrTx/>
              <a:buFontTx/>
              <a:buNone/>
              <a:defRPr sz="1200" b="0">
                <a:latin typeface="Arial" charset="0"/>
              </a:defRPr>
            </a:lvl1pPr>
          </a:lstStyle>
          <a:p>
            <a:pPr>
              <a:defRPr/>
            </a:pPr>
            <a:fld id="{B329A5D8-F66C-4738-B1A6-319602B90228}" type="slidenum">
              <a:rPr lang="en-US"/>
              <a:pPr>
                <a:defRPr/>
              </a:pPr>
              <a:t>‹Nº›</a:t>
            </a:fld>
            <a:endParaRPr lang="en-US" dirty="0"/>
          </a:p>
        </p:txBody>
      </p:sp>
    </p:spTree>
    <p:extLst>
      <p:ext uri="{BB962C8B-B14F-4D97-AF65-F5344CB8AC3E}">
        <p14:creationId xmlns:p14="http://schemas.microsoft.com/office/powerpoint/2010/main" val="1864717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78275" y="0"/>
            <a:ext cx="3043238" cy="466725"/>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lvl1pPr algn="r" defTabSz="924163">
              <a:buClrTx/>
              <a:buFontTx/>
              <a:buNone/>
              <a:defRPr sz="1200" b="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2688" y="700088"/>
            <a:ext cx="4654550" cy="34909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21188"/>
            <a:ext cx="5619750" cy="4191000"/>
          </a:xfrm>
          <a:prstGeom prst="rect">
            <a:avLst/>
          </a:prstGeom>
          <a:noFill/>
          <a:ln w="9525">
            <a:noFill/>
            <a:miter lim="800000"/>
            <a:headEnd/>
            <a:tailEnd/>
          </a:ln>
          <a:effectLst/>
        </p:spPr>
        <p:txBody>
          <a:bodyPr vert="horz" wrap="square" lIns="92335" tIns="46169" rIns="92335" bIns="46169"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12294" name="Rectangle 6"/>
          <p:cNvSpPr>
            <a:spLocks noGrp="1" noChangeArrowheads="1"/>
          </p:cNvSpPr>
          <p:nvPr>
            <p:ph type="ftr" sz="quarter" idx="4"/>
          </p:nvPr>
        </p:nvSpPr>
        <p:spPr bwMode="auto">
          <a:xfrm>
            <a:off x="0"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l" defTabSz="924163">
              <a:buClrTx/>
              <a:buFontTx/>
              <a:buNone/>
              <a:defRPr sz="1200" b="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78275" y="8840788"/>
            <a:ext cx="3043238" cy="466725"/>
          </a:xfrm>
          <a:prstGeom prst="rect">
            <a:avLst/>
          </a:prstGeom>
          <a:noFill/>
          <a:ln w="9525">
            <a:noFill/>
            <a:miter lim="800000"/>
            <a:headEnd/>
            <a:tailEnd/>
          </a:ln>
          <a:effectLst/>
        </p:spPr>
        <p:txBody>
          <a:bodyPr vert="horz" wrap="square" lIns="92335" tIns="46169" rIns="92335" bIns="46169" numCol="1" anchor="b" anchorCtr="0" compatLnSpc="1">
            <a:prstTxWarp prst="textNoShape">
              <a:avLst/>
            </a:prstTxWarp>
          </a:bodyPr>
          <a:lstStyle>
            <a:lvl1pPr algn="r" defTabSz="924163">
              <a:buClrTx/>
              <a:buFontTx/>
              <a:buNone/>
              <a:defRPr sz="1200" b="0">
                <a:latin typeface="Arial" charset="0"/>
              </a:defRPr>
            </a:lvl1pPr>
          </a:lstStyle>
          <a:p>
            <a:pPr>
              <a:defRPr/>
            </a:pPr>
            <a:fld id="{F0676230-FD82-443B-8EF5-E8ED7690DE1A}" type="slidenum">
              <a:rPr lang="en-US"/>
              <a:pPr>
                <a:defRPr/>
              </a:pPr>
              <a:t>‹Nº›</a:t>
            </a:fld>
            <a:endParaRPr lang="en-US" dirty="0"/>
          </a:p>
        </p:txBody>
      </p:sp>
    </p:spTree>
    <p:extLst>
      <p:ext uri="{BB962C8B-B14F-4D97-AF65-F5344CB8AC3E}">
        <p14:creationId xmlns:p14="http://schemas.microsoft.com/office/powerpoint/2010/main" val="6023464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22338"/>
            <a:fld id="{431C1E00-E423-4FCC-ABF3-F1348FCC4858}" type="slidenum">
              <a:rPr lang="en-US" smtClean="0"/>
              <a:pPr defTabSz="922338"/>
              <a:t>1</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978275" y="8840788"/>
            <a:ext cx="3043238" cy="466725"/>
          </a:xfrm>
          <a:prstGeom prst="rect">
            <a:avLst/>
          </a:prstGeom>
          <a:noFill/>
          <a:ln w="9525">
            <a:noFill/>
            <a:miter lim="800000"/>
            <a:headEnd/>
            <a:tailEnd/>
          </a:ln>
        </p:spPr>
        <p:txBody>
          <a:bodyPr lIns="92335" tIns="46169" rIns="92335" bIns="46169" anchor="b"/>
          <a:lstStyle/>
          <a:p>
            <a:pPr algn="r" defTabSz="904875"/>
            <a:fld id="{6B35E18B-E5DA-4EA2-9989-1E26A81F426C}" type="slidenum">
              <a:rPr lang="en-US" b="0">
                <a:solidFill>
                  <a:srgbClr val="000000"/>
                </a:solidFill>
                <a:latin typeface="Calibri" pitchFamily="34" charset="0"/>
              </a:rPr>
              <a:pPr algn="r" defTabSz="904875"/>
              <a:t>82</a:t>
            </a:fld>
            <a:endParaRPr lang="en-US" b="0">
              <a:solidFill>
                <a:srgbClr val="000000"/>
              </a:solidFill>
              <a:latin typeface="Calibri" pitchFamily="34"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978275" y="8840788"/>
            <a:ext cx="3043238" cy="466725"/>
          </a:xfrm>
          <a:prstGeom prst="rect">
            <a:avLst/>
          </a:prstGeom>
          <a:noFill/>
          <a:ln w="9525">
            <a:noFill/>
            <a:miter lim="800000"/>
            <a:headEnd/>
            <a:tailEnd/>
          </a:ln>
        </p:spPr>
        <p:txBody>
          <a:bodyPr lIns="92335" tIns="46169" rIns="92335" bIns="46169" anchor="b"/>
          <a:lstStyle/>
          <a:p>
            <a:pPr algn="r" defTabSz="904875"/>
            <a:fld id="{97E8CF2E-6434-4600-8F2F-4C2BAF46EFA7}" type="slidenum">
              <a:rPr lang="en-US" b="0">
                <a:solidFill>
                  <a:srgbClr val="000000"/>
                </a:solidFill>
                <a:latin typeface="Calibri" pitchFamily="34" charset="0"/>
              </a:rPr>
              <a:pPr algn="r" defTabSz="904875"/>
              <a:t>84</a:t>
            </a:fld>
            <a:endParaRPr lang="en-US" b="0">
              <a:solidFill>
                <a:srgbClr val="000000"/>
              </a:solidFill>
              <a:latin typeface="Calibri" pitchFamily="34"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a:prstGeom prst="rect">
            <a:avLst/>
          </a:prstGeo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quarter" idx="2"/>
          </p:nvPr>
        </p:nvSpPr>
        <p:spPr>
          <a:xfrm>
            <a:off x="4648200" y="1600200"/>
            <a:ext cx="4038600" cy="2185988"/>
          </a:xfrm>
          <a:prstGeom prst="rect">
            <a:avLst/>
          </a:prstGeo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contenido 4"/>
          <p:cNvSpPr>
            <a:spLocks noGrp="1"/>
          </p:cNvSpPr>
          <p:nvPr>
            <p:ph sz="quarter" idx="3"/>
          </p:nvPr>
        </p:nvSpPr>
        <p:spPr>
          <a:xfrm>
            <a:off x="4648200" y="3938588"/>
            <a:ext cx="4038600" cy="2187575"/>
          </a:xfrm>
          <a:prstGeom prst="rect">
            <a:avLst/>
          </a:prstGeo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tabla 2"/>
          <p:cNvSpPr>
            <a:spLocks noGrp="1"/>
          </p:cNvSpPr>
          <p:nvPr>
            <p:ph type="tbl" idx="1"/>
          </p:nvPr>
        </p:nvSpPr>
        <p:spPr>
          <a:xfrm>
            <a:off x="457200" y="1600200"/>
            <a:ext cx="8229600" cy="4525963"/>
          </a:xfrm>
          <a:prstGeom prst="rect">
            <a:avLst/>
          </a:prstGeo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7D4DAE3D-10AD-45A8-B9F9-E0571FA89EB5}" type="datetime1">
              <a:rPr lang="es-CL"/>
              <a:pPr>
                <a:defRPr/>
              </a:pPr>
              <a:t>15-09-2011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2929822D-59D5-4682-AD24-A9A248497461}" type="slidenum">
              <a:rPr lang="es-CL"/>
              <a:pPr>
                <a:defRPr/>
              </a:pPr>
              <a:t>‹Nº›</a:t>
            </a:fld>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BB9DA085-04A7-4CDB-8DBC-25947EA67761}" type="datetime1">
              <a:rPr lang="es-CL"/>
              <a:pPr>
                <a:defRPr/>
              </a:pPr>
              <a:t>15-09-2011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BAC12E22-3CD4-4368-BA84-766DA8CA61E2}" type="slidenum">
              <a:rPr lang="es-CL"/>
              <a:pPr>
                <a:defRPr/>
              </a:pPr>
              <a:t>‹Nº›</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6CCD71B5-7870-46A6-A174-5FD42DCC910F}" type="datetime1">
              <a:rPr lang="es-CL"/>
              <a:pPr>
                <a:defRPr/>
              </a:pPr>
              <a:t>15-09-2011</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1940E8BA-17E7-421D-AF15-30DE9483F560}" type="slidenum">
              <a:rPr lang="es-CL"/>
              <a:pPr>
                <a:defRPr/>
              </a:pPr>
              <a:t>‹Nº›</a:t>
            </a:fld>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F06B30A3-104E-4B54-8885-B5F54DFCECDA}" type="datetime1">
              <a:rPr lang="es-CL"/>
              <a:pPr>
                <a:defRPr/>
              </a:pPr>
              <a:t>15-09-2011</a:t>
            </a:fld>
            <a:endParaRPr lang="es-CL"/>
          </a:p>
        </p:txBody>
      </p:sp>
      <p:sp>
        <p:nvSpPr>
          <p:cNvPr id="8" name="7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609D165A-2D67-4225-AC94-53184EEB5173}" type="slidenum">
              <a:rPr lang="es-CL"/>
              <a:pPr>
                <a:defRPr/>
              </a:pPr>
              <a:t>‹Nº›</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7D670142-6A9E-4E90-ACC9-509D5EC02EB4}" type="datetime1">
              <a:rPr lang="es-CL"/>
              <a:pPr>
                <a:defRPr/>
              </a:pPr>
              <a:t>15-09-2011</a:t>
            </a:fld>
            <a:endParaRPr lang="es-CL"/>
          </a:p>
        </p:txBody>
      </p:sp>
      <p:sp>
        <p:nvSpPr>
          <p:cNvPr id="4" name="3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2ECB7E7F-CDCB-4218-BC80-8AE62F728D06}"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103640BB-34B7-422D-B674-B5FDFB40EDBD}" type="datetime1">
              <a:rPr lang="es-CL"/>
              <a:pPr>
                <a:defRPr/>
              </a:pPr>
              <a:t>15-09-2011</a:t>
            </a:fld>
            <a:endParaRPr lang="es-CL"/>
          </a:p>
        </p:txBody>
      </p:sp>
      <p:sp>
        <p:nvSpPr>
          <p:cNvPr id="3" name="2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0E74873F-E61F-43DC-AA2C-6F14C0F7F9D5}" type="slidenum">
              <a:rPr lang="es-CL"/>
              <a:pPr>
                <a:defRPr/>
              </a:pPr>
              <a:t>‹Nº›</a:t>
            </a:fld>
            <a:endParaRPr lang="es-C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D65491B4-4553-4868-A2D0-F543A13BFAED}" type="datetime1">
              <a:rPr lang="es-CL"/>
              <a:pPr>
                <a:defRPr/>
              </a:pPr>
              <a:t>15-09-2011</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00F742BB-C2AB-4D37-86F3-D6A33B4F0764}" type="slidenum">
              <a:rPr lang="es-CL"/>
              <a:pPr>
                <a:defRPr/>
              </a:pPr>
              <a:t>‹Nº›</a:t>
            </a:fld>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B330DDC9-F04D-4EA2-AA7E-CBB5FC06E670}" type="datetime1">
              <a:rPr lang="es-CL"/>
              <a:pPr>
                <a:defRPr/>
              </a:pPr>
              <a:t>15-09-2011</a:t>
            </a:fld>
            <a:endParaRPr lang="es-CL"/>
          </a:p>
        </p:txBody>
      </p:sp>
      <p:sp>
        <p:nvSpPr>
          <p:cNvPr id="6" name="5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39D4B607-C6D8-4EBF-8C5F-9B7DA44D79BF}" type="slidenum">
              <a:rPr lang="es-CL"/>
              <a:pPr>
                <a:defRPr/>
              </a:pPr>
              <a:t>‹Nº›</a:t>
            </a:fld>
            <a:endParaRPr lang="es-C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B889879F-BC35-4B52-94FC-D33A93E37B08}" type="datetime1">
              <a:rPr lang="es-CL"/>
              <a:pPr>
                <a:defRPr/>
              </a:pPr>
              <a:t>15-09-2011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1C11A151-17C2-4D62-98B4-683C32D376ED}" type="slidenum">
              <a:rPr lang="es-CL"/>
              <a:pPr>
                <a:defRPr/>
              </a:pPr>
              <a:t>‹Nº›</a:t>
            </a:fld>
            <a:endParaRPr lang="es-C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fontAlgn="base">
              <a:spcBef>
                <a:spcPct val="0"/>
              </a:spcBef>
              <a:spcAft>
                <a:spcPct val="0"/>
              </a:spcAft>
              <a:defRPr b="1">
                <a:cs typeface="Arial" charset="0"/>
              </a:defRPr>
            </a:lvl1pPr>
          </a:lstStyle>
          <a:p>
            <a:pPr>
              <a:defRPr/>
            </a:pPr>
            <a:fld id="{DF74DB90-F779-44C0-9C7A-A6BBD3753533}" type="datetime1">
              <a:rPr lang="es-CL"/>
              <a:pPr>
                <a:defRPr/>
              </a:pPr>
              <a:t>15-09-2011</a:t>
            </a:fld>
            <a:endParaRPr lang="es-CL"/>
          </a:p>
        </p:txBody>
      </p:sp>
      <p:sp>
        <p:nvSpPr>
          <p:cNvPr id="5" name="4 Marcador de pie de página"/>
          <p:cNvSpPr>
            <a:spLocks noGrp="1"/>
          </p:cNvSpPr>
          <p:nvPr>
            <p:ph type="ftr" sz="quarter" idx="11"/>
          </p:nvPr>
        </p:nvSpPr>
        <p:spPr/>
        <p:txBody>
          <a:bodyPr/>
          <a:lstStyle>
            <a:lvl1pPr fontAlgn="base">
              <a:spcBef>
                <a:spcPct val="0"/>
              </a:spcBef>
              <a:spcAft>
                <a:spcPct val="0"/>
              </a:spcAft>
              <a:defRPr b="1">
                <a:cs typeface="Arial" charset="0"/>
              </a:defRPr>
            </a:lvl1pPr>
          </a:lstStyle>
          <a:p>
            <a:pPr>
              <a:defRPr/>
            </a:pPr>
            <a:endParaRPr lang="es-C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b="1">
                <a:cs typeface="Arial" charset="0"/>
              </a:defRPr>
            </a:lvl1pPr>
          </a:lstStyle>
          <a:p>
            <a:pPr>
              <a:defRPr/>
            </a:pPr>
            <a:fld id="{52A31ED6-F048-4003-B3CC-8F42BB6134F8}" type="slidenum">
              <a:rPr lang="es-CL"/>
              <a:pPr>
                <a:defRPr/>
              </a:pPr>
              <a:t>‹Nº›</a:t>
            </a:fld>
            <a:endParaRPr lang="es-C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6"/>
          <p:cNvSpPr>
            <a:spLocks noGrp="1" noChangeArrowheads="1"/>
          </p:cNvSpPr>
          <p:nvPr>
            <p:ph type="sldNum" sz="quarter" idx="10"/>
          </p:nvPr>
        </p:nvSpPr>
        <p:spPr/>
        <p:txBody>
          <a:bodyPr/>
          <a:lstStyle>
            <a:lvl1pPr fontAlgn="base">
              <a:spcBef>
                <a:spcPct val="0"/>
              </a:spcBef>
              <a:spcAft>
                <a:spcPct val="0"/>
              </a:spcAft>
              <a:defRPr b="1">
                <a:cs typeface="Arial" charset="0"/>
              </a:defRPr>
            </a:lvl1pPr>
          </a:lstStyle>
          <a:p>
            <a:pPr>
              <a:defRPr/>
            </a:pPr>
            <a:fld id="{D52A4A25-3F43-4B1A-A412-587BFFABF536}"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 id="2147483700" r:id="rId12"/>
    <p:sldLayoutId id="2147483699" r:id="rId13"/>
    <p:sldLayoutId id="214748369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638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cs typeface="+mn-cs"/>
              </a:defRPr>
            </a:lvl1pPr>
          </a:lstStyle>
          <a:p>
            <a:pPr>
              <a:defRPr/>
            </a:pPr>
            <a:fld id="{92A4BBD5-20FB-4594-89DD-66798CD25881}" type="datetime1">
              <a:rPr lang="es-CL"/>
              <a:pPr>
                <a:defRPr/>
              </a:pPr>
              <a:t>15-09-2011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cs typeface="+mn-cs"/>
              </a:defRPr>
            </a:lvl1pPr>
          </a:lstStyle>
          <a:p>
            <a:pPr>
              <a:defRPr/>
            </a:pPr>
            <a:fld id="{1DFFE302-7E87-486D-9E93-2D867AB6AC5E}"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
        <p:nvSpPr>
          <p:cNvPr id="30722" name="Rectangle 7"/>
          <p:cNvSpPr>
            <a:spLocks noChangeArrowheads="1"/>
          </p:cNvSpPr>
          <p:nvPr/>
        </p:nvSpPr>
        <p:spPr bwMode="auto">
          <a:xfrm>
            <a:off x="6705600" y="6248400"/>
            <a:ext cx="2235200" cy="304800"/>
          </a:xfrm>
          <a:prstGeom prst="rect">
            <a:avLst/>
          </a:prstGeom>
          <a:noFill/>
          <a:ln w="12700">
            <a:noFill/>
            <a:miter lim="800000"/>
            <a:headEnd/>
            <a:tailEnd/>
          </a:ln>
        </p:spPr>
        <p:txBody>
          <a:bodyPr lIns="90488" tIns="44450" rIns="90488" bIns="44450" anchor="ctr"/>
          <a:lstStyle/>
          <a:p>
            <a:pPr algn="r"/>
            <a:r>
              <a:rPr lang="es-ES_tradnl">
                <a:solidFill>
                  <a:schemeClr val="accent2"/>
                </a:solidFill>
                <a:latin typeface="Arial" charset="0"/>
              </a:rPr>
              <a:t>Sept. 2011</a:t>
            </a:r>
          </a:p>
        </p:txBody>
      </p:sp>
      <p:sp>
        <p:nvSpPr>
          <p:cNvPr id="30723" name="9 CuadroTexto"/>
          <p:cNvSpPr txBox="1">
            <a:spLocks noChangeArrowheads="1"/>
          </p:cNvSpPr>
          <p:nvPr/>
        </p:nvSpPr>
        <p:spPr bwMode="auto">
          <a:xfrm>
            <a:off x="120650" y="850900"/>
            <a:ext cx="9023350" cy="1922463"/>
          </a:xfrm>
          <a:prstGeom prst="rect">
            <a:avLst/>
          </a:prstGeom>
          <a:noFill/>
          <a:ln w="9525">
            <a:noFill/>
            <a:miter lim="800000"/>
            <a:headEnd/>
            <a:tailEnd/>
          </a:ln>
        </p:spPr>
        <p:txBody>
          <a:bodyPr>
            <a:spAutoFit/>
          </a:bodyPr>
          <a:lstStyle/>
          <a:p>
            <a:pPr algn="ctr"/>
            <a:r>
              <a:rPr lang="es-ES" sz="2800">
                <a:solidFill>
                  <a:schemeClr val="accent2"/>
                </a:solidFill>
                <a:latin typeface="Calibri" pitchFamily="34" charset="0"/>
              </a:rPr>
              <a:t>Exposición Martes 13 de Septiembre </a:t>
            </a:r>
          </a:p>
          <a:p>
            <a:pPr algn="ctr"/>
            <a:r>
              <a:rPr lang="es-ES" sz="2800">
                <a:solidFill>
                  <a:schemeClr val="accent2"/>
                </a:solidFill>
                <a:latin typeface="Calibri" pitchFamily="34" charset="0"/>
              </a:rPr>
              <a:t>División Vivienda Propia </a:t>
            </a:r>
          </a:p>
          <a:p>
            <a:pPr algn="ctr"/>
            <a:r>
              <a:rPr lang="es-ES" sz="2800">
                <a:solidFill>
                  <a:schemeClr val="accent2"/>
                </a:solidFill>
                <a:latin typeface="Calibri" pitchFamily="34" charset="0"/>
              </a:rPr>
              <a:t>Dirección de Bienestar Social de la Armada.</a:t>
            </a:r>
          </a:p>
          <a:p>
            <a:pPr algn="just">
              <a:buClr>
                <a:srgbClr val="FF0000"/>
              </a:buClr>
            </a:pPr>
            <a:r>
              <a:rPr lang="es-ES" sz="1800" b="0">
                <a:solidFill>
                  <a:schemeClr val="accent2"/>
                </a:solidFill>
                <a:latin typeface="Calibri" pitchFamily="34" charset="0"/>
              </a:rPr>
              <a:t/>
            </a:r>
            <a:br>
              <a:rPr lang="es-ES" sz="1800" b="0">
                <a:solidFill>
                  <a:schemeClr val="accent2"/>
                </a:solidFill>
                <a:latin typeface="Calibri" pitchFamily="34" charset="0"/>
              </a:rPr>
            </a:br>
            <a:endParaRPr lang="es-ES" sz="1800" b="0">
              <a:solidFill>
                <a:schemeClr val="accent2"/>
              </a:solidFill>
              <a:latin typeface="Calibri" pitchFamily="34" charset="0"/>
            </a:endParaRPr>
          </a:p>
        </p:txBody>
      </p:sp>
      <p:sp>
        <p:nvSpPr>
          <p:cNvPr id="11" name="10 CuadroTexto"/>
          <p:cNvSpPr txBox="1"/>
          <p:nvPr/>
        </p:nvSpPr>
        <p:spPr>
          <a:xfrm rot="20347282">
            <a:off x="7432230" y="5358298"/>
            <a:ext cx="1518878" cy="601023"/>
          </a:xfrm>
          <a:prstGeom prst="rect">
            <a:avLst/>
          </a:prstGeom>
          <a:noFill/>
        </p:spPr>
        <p:style>
          <a:lnRef idx="0">
            <a:scrgbClr r="0" g="0" b="0"/>
          </a:lnRef>
          <a:fillRef idx="1003">
            <a:schemeClr val="lt1"/>
          </a:fillRef>
          <a:effectRef idx="0">
            <a:scrgbClr r="0" g="0" b="0"/>
          </a:effectRef>
          <a:fontRef idx="major"/>
        </p:style>
        <p:txBody>
          <a:bodyPr>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defRPr/>
            </a:pPr>
            <a:r>
              <a:rPr lang="es-CL" sz="1400" dirty="0">
                <a:ln>
                  <a:solidFill>
                    <a:schemeClr val="accent1"/>
                  </a:solidFill>
                </a:ln>
                <a:noFill/>
              </a:rPr>
              <a:t>B</a:t>
            </a:r>
            <a:r>
              <a:rPr lang="es-CL" sz="1400" dirty="0">
                <a:ln>
                  <a:solidFill>
                    <a:schemeClr val="accent1"/>
                  </a:solidFill>
                </a:ln>
                <a:solidFill>
                  <a:schemeClr val="accent3"/>
                </a:solidFill>
              </a:rPr>
              <a:t>orrado</a:t>
            </a:r>
            <a:r>
              <a:rPr lang="es-CL" sz="1400" dirty="0">
                <a:ln>
                  <a:solidFill>
                    <a:schemeClr val="accent1"/>
                  </a:solidFill>
                </a:ln>
                <a:noFill/>
              </a:rPr>
              <a:t>r</a:t>
            </a:r>
          </a:p>
        </p:txBody>
      </p:sp>
      <p:pic>
        <p:nvPicPr>
          <p:cNvPr id="30725" name="Imagen 1" descr="Captura de pantalla 2011-04-12 a las 17.35.46.png"/>
          <p:cNvPicPr>
            <a:picLocks noChangeAspect="1"/>
          </p:cNvPicPr>
          <p:nvPr/>
        </p:nvPicPr>
        <p:blipFill>
          <a:blip r:embed="rId3"/>
          <a:srcRect/>
          <a:stretch>
            <a:fillRect/>
          </a:stretch>
        </p:blipFill>
        <p:spPr bwMode="auto">
          <a:xfrm>
            <a:off x="7226300" y="3943350"/>
            <a:ext cx="1917700" cy="2273300"/>
          </a:xfrm>
          <a:prstGeom prst="rect">
            <a:avLst/>
          </a:prstGeom>
          <a:noFill/>
          <a:ln w="9525">
            <a:noFill/>
            <a:miter lim="800000"/>
            <a:headEnd/>
            <a:tailEnd/>
          </a:ln>
        </p:spPr>
      </p:pic>
      <p:pic>
        <p:nvPicPr>
          <p:cNvPr id="30726" name="Imagen 3" descr="banner.jpg"/>
          <p:cNvPicPr>
            <a:picLocks noChangeAspect="1"/>
          </p:cNvPicPr>
          <p:nvPr/>
        </p:nvPicPr>
        <p:blipFill>
          <a:blip r:embed="rId4"/>
          <a:srcRect/>
          <a:stretch>
            <a:fillRect/>
          </a:stretch>
        </p:blipFill>
        <p:spPr bwMode="auto">
          <a:xfrm>
            <a:off x="0" y="2487613"/>
            <a:ext cx="9144000" cy="2779712"/>
          </a:xfrm>
          <a:prstGeom prst="rect">
            <a:avLst/>
          </a:prstGeom>
          <a:noFill/>
          <a:ln w="9525">
            <a:noFill/>
            <a:miter lim="800000"/>
            <a:headEnd/>
            <a:tailEnd/>
          </a:ln>
        </p:spPr>
      </p:pic>
      <p:sp>
        <p:nvSpPr>
          <p:cNvPr id="30727" name="Rectángulo 14"/>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0728" name="Rectángulo 16"/>
          <p:cNvSpPr>
            <a:spLocks noChangeArrowheads="1"/>
          </p:cNvSpPr>
          <p:nvPr/>
        </p:nvSpPr>
        <p:spPr bwMode="auto">
          <a:xfrm>
            <a:off x="4927600" y="300038"/>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0729" name="CuadroTexto 17"/>
          <p:cNvSpPr txBox="1">
            <a:spLocks noChangeArrowheads="1"/>
          </p:cNvSpPr>
          <p:nvPr/>
        </p:nvSpPr>
        <p:spPr bwMode="auto">
          <a:xfrm>
            <a:off x="4033838" y="254000"/>
            <a:ext cx="4878387" cy="304800"/>
          </a:xfrm>
          <a:prstGeom prst="rect">
            <a:avLst/>
          </a:prstGeom>
          <a:noFill/>
          <a:ln w="9525">
            <a:noFill/>
            <a:miter lim="800000"/>
            <a:headEnd/>
            <a:tailEnd/>
          </a:ln>
        </p:spPr>
        <p:txBody>
          <a:bodyPr>
            <a:spAutoFit/>
          </a:bodyPr>
          <a:lstStyle/>
          <a:p>
            <a:r>
              <a:rPr lang="es-MX" sz="1400">
                <a:solidFill>
                  <a:srgbClr val="FFFFFF"/>
                </a:solidFill>
                <a:latin typeface="Calibri" pitchFamily="34" charset="0"/>
              </a:rPr>
              <a:t>                            NUEVO CONDOMINIO PINARES DE MONTEMAR</a:t>
            </a:r>
            <a:endParaRPr lang="es-ES" sz="1400">
              <a:solidFill>
                <a:srgbClr val="FFFFFF"/>
              </a:solidFill>
              <a:latin typeface="Calibri" pitchFamily="34" charset="0"/>
            </a:endParaRPr>
          </a:p>
        </p:txBody>
      </p:sp>
      <p:sp>
        <p:nvSpPr>
          <p:cNvPr id="3073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0731" name="Rectangle 2"/>
          <p:cNvSpPr>
            <a:spLocks noChangeArrowheads="1"/>
          </p:cNvSpPr>
          <p:nvPr/>
        </p:nvSpPr>
        <p:spPr bwMode="auto">
          <a:xfrm>
            <a:off x="793750" y="6597650"/>
            <a:ext cx="4570413" cy="233363"/>
          </a:xfrm>
          <a:prstGeom prst="rect">
            <a:avLst/>
          </a:prstGeom>
          <a:noFill/>
          <a:ln w="12700">
            <a:noFill/>
            <a:miter lim="800000"/>
            <a:headEnd/>
            <a:tailEnd/>
          </a:ln>
        </p:spPr>
        <p:txBody>
          <a:bodyPr lIns="90488" tIns="44450" rIns="90488" bIns="44450" anchor="b"/>
          <a:lstStyle/>
          <a:p>
            <a:pPr eaLnBrk="0" hangingPunct="0"/>
            <a:r>
              <a:rPr lang="es-ES" b="0">
                <a:solidFill>
                  <a:schemeClr val="bg2"/>
                </a:solidFill>
                <a:latin typeface="Arial" charset="0"/>
              </a:rPr>
              <a:t>  </a:t>
            </a:r>
          </a:p>
        </p:txBody>
      </p:sp>
      <p:pic>
        <p:nvPicPr>
          <p:cNvPr id="30732" name="Imagen 4"/>
          <p:cNvPicPr>
            <a:picLocks noChangeAspect="1"/>
          </p:cNvPicPr>
          <p:nvPr/>
        </p:nvPicPr>
        <p:blipFill>
          <a:blip r:embed="rId5"/>
          <a:srcRect/>
          <a:stretch>
            <a:fillRect/>
          </a:stretch>
        </p:blipFill>
        <p:spPr bwMode="auto">
          <a:xfrm>
            <a:off x="166688" y="5910263"/>
            <a:ext cx="560387" cy="83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096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0963"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096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096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0966" name="Picture 8"/>
          <p:cNvPicPr>
            <a:picLocks noChangeAspect="1" noChangeArrowheads="1"/>
          </p:cNvPicPr>
          <p:nvPr/>
        </p:nvPicPr>
        <p:blipFill>
          <a:blip r:embed="rId3"/>
          <a:srcRect/>
          <a:stretch>
            <a:fillRect/>
          </a:stretch>
        </p:blipFill>
        <p:spPr bwMode="auto">
          <a:xfrm>
            <a:off x="0" y="0"/>
            <a:ext cx="13687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198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1987"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198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198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1990" name="Picture 2"/>
          <p:cNvPicPr>
            <a:picLocks noGrp="1" noChangeAspect="1" noChangeArrowheads="1"/>
          </p:cNvPicPr>
          <p:nvPr>
            <p:ph type="body" idx="4294967295"/>
          </p:nvPr>
        </p:nvPicPr>
        <p:blipFill>
          <a:blip r:embed="rId3"/>
          <a:srcRect/>
          <a:stretch>
            <a:fillRect/>
          </a:stretch>
        </p:blipFill>
        <p:spPr bwMode="auto">
          <a:xfrm>
            <a:off x="563563" y="1600200"/>
            <a:ext cx="8015287" cy="4525963"/>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301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3011"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3012"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301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3014" name="Picture 2"/>
          <p:cNvPicPr>
            <a:picLocks noGrp="1" noChangeAspect="1" noChangeArrowheads="1"/>
          </p:cNvPicPr>
          <p:nvPr>
            <p:ph type="body" idx="4294967295"/>
          </p:nvPr>
        </p:nvPicPr>
        <p:blipFill>
          <a:blip r:embed="rId3"/>
          <a:srcRect/>
          <a:stretch>
            <a:fillRect/>
          </a:stretch>
        </p:blipFill>
        <p:spPr bwMode="auto">
          <a:xfrm>
            <a:off x="563563" y="1600200"/>
            <a:ext cx="8015287" cy="4525963"/>
          </a:xfrm>
          <a:prstGeom prst="rect">
            <a:avLst/>
          </a:prstGeom>
          <a:noFill/>
          <a:ln>
            <a:miter lim="800000"/>
            <a:headEnd/>
            <a:tailEnd/>
          </a:ln>
        </p:spPr>
      </p:pic>
      <p:sp>
        <p:nvSpPr>
          <p:cNvPr id="43015" name="Text Box 8"/>
          <p:cNvSpPr txBox="1">
            <a:spLocks noChangeArrowheads="1"/>
          </p:cNvSpPr>
          <p:nvPr/>
        </p:nvSpPr>
        <p:spPr bwMode="auto">
          <a:xfrm>
            <a:off x="5129213" y="3273425"/>
            <a:ext cx="1190625" cy="214313"/>
          </a:xfrm>
          <a:prstGeom prst="rect">
            <a:avLst/>
          </a:prstGeom>
          <a:noFill/>
          <a:ln w="9525">
            <a:noFill/>
            <a:miter lim="800000"/>
            <a:headEnd/>
            <a:tailEnd/>
          </a:ln>
        </p:spPr>
        <p:txBody>
          <a:bodyPr wrap="none">
            <a:spAutoFit/>
          </a:bodyPr>
          <a:lstStyle/>
          <a:p>
            <a:r>
              <a:rPr lang="es-MX" sz="800">
                <a:solidFill>
                  <a:schemeClr val="bg1"/>
                </a:solidFill>
              </a:rPr>
              <a:t>Escrivá de Balaguer</a:t>
            </a:r>
            <a:endParaRPr lang="es-ES" sz="800">
              <a:solidFill>
                <a:schemeClr val="bg1"/>
              </a:solidFill>
            </a:endParaRPr>
          </a:p>
        </p:txBody>
      </p:sp>
      <p:sp>
        <p:nvSpPr>
          <p:cNvPr id="43016" name="Text Box 10"/>
          <p:cNvSpPr txBox="1">
            <a:spLocks noChangeArrowheads="1"/>
          </p:cNvSpPr>
          <p:nvPr/>
        </p:nvSpPr>
        <p:spPr bwMode="auto">
          <a:xfrm>
            <a:off x="1193800" y="3224213"/>
            <a:ext cx="709613" cy="274637"/>
          </a:xfrm>
          <a:prstGeom prst="rect">
            <a:avLst/>
          </a:prstGeom>
          <a:noFill/>
          <a:ln w="9525">
            <a:noFill/>
            <a:miter lim="800000"/>
            <a:headEnd/>
            <a:tailEnd/>
          </a:ln>
        </p:spPr>
        <p:txBody>
          <a:bodyPr wrap="none">
            <a:spAutoFit/>
          </a:bodyPr>
          <a:lstStyle/>
          <a:p>
            <a:r>
              <a:rPr lang="es-MX">
                <a:solidFill>
                  <a:srgbClr val="FFFF00"/>
                </a:solidFill>
              </a:rPr>
              <a:t>COPEC</a:t>
            </a:r>
            <a:endParaRPr lang="es-ES">
              <a:solidFill>
                <a:srgbClr val="FFFF00"/>
              </a:solidFill>
            </a:endParaRPr>
          </a:p>
        </p:txBody>
      </p:sp>
      <p:sp>
        <p:nvSpPr>
          <p:cNvPr id="43017" name="Text Box 11"/>
          <p:cNvSpPr txBox="1">
            <a:spLocks noChangeArrowheads="1"/>
          </p:cNvSpPr>
          <p:nvPr/>
        </p:nvSpPr>
        <p:spPr bwMode="auto">
          <a:xfrm>
            <a:off x="4452938" y="5529263"/>
            <a:ext cx="781050" cy="639762"/>
          </a:xfrm>
          <a:prstGeom prst="rect">
            <a:avLst/>
          </a:prstGeom>
          <a:noFill/>
          <a:ln w="9525">
            <a:noFill/>
            <a:miter lim="800000"/>
            <a:headEnd/>
            <a:tailEnd/>
          </a:ln>
        </p:spPr>
        <p:txBody>
          <a:bodyPr wrap="none">
            <a:spAutoFit/>
          </a:bodyPr>
          <a:lstStyle/>
          <a:p>
            <a:r>
              <a:rPr lang="es-MX">
                <a:solidFill>
                  <a:srgbClr val="FFFF00"/>
                </a:solidFill>
              </a:rPr>
              <a:t>Colegio</a:t>
            </a:r>
          </a:p>
          <a:p>
            <a:r>
              <a:rPr lang="es-MX">
                <a:solidFill>
                  <a:srgbClr val="FFFF00"/>
                </a:solidFill>
              </a:rPr>
              <a:t>Sagrada</a:t>
            </a:r>
          </a:p>
          <a:p>
            <a:r>
              <a:rPr lang="es-MX">
                <a:solidFill>
                  <a:srgbClr val="FFFF00"/>
                </a:solidFill>
              </a:rPr>
              <a:t>Familia</a:t>
            </a:r>
            <a:endParaRPr lang="es-ES">
              <a:solidFill>
                <a:srgbClr val="FFFF00"/>
              </a:solidFill>
            </a:endParaRPr>
          </a:p>
        </p:txBody>
      </p:sp>
      <p:sp>
        <p:nvSpPr>
          <p:cNvPr id="43018" name="Line 12"/>
          <p:cNvSpPr>
            <a:spLocks noChangeShapeType="1"/>
          </p:cNvSpPr>
          <p:nvPr/>
        </p:nvSpPr>
        <p:spPr bwMode="auto">
          <a:xfrm>
            <a:off x="6016625" y="3498850"/>
            <a:ext cx="530225" cy="12700"/>
          </a:xfrm>
          <a:prstGeom prst="line">
            <a:avLst/>
          </a:prstGeom>
          <a:noFill/>
          <a:ln w="19050">
            <a:solidFill>
              <a:srgbClr val="FFFF00"/>
            </a:solidFill>
            <a:round/>
            <a:headEnd/>
            <a:tailEnd/>
          </a:ln>
        </p:spPr>
        <p:txBody>
          <a:bodyPr/>
          <a:lstStyle/>
          <a:p>
            <a:endParaRPr lang="en-US"/>
          </a:p>
        </p:txBody>
      </p:sp>
      <p:sp>
        <p:nvSpPr>
          <p:cNvPr id="43019" name="Line 13"/>
          <p:cNvSpPr>
            <a:spLocks noChangeShapeType="1"/>
          </p:cNvSpPr>
          <p:nvPr/>
        </p:nvSpPr>
        <p:spPr bwMode="auto">
          <a:xfrm>
            <a:off x="6029325" y="3511550"/>
            <a:ext cx="0" cy="1073150"/>
          </a:xfrm>
          <a:prstGeom prst="line">
            <a:avLst/>
          </a:prstGeom>
          <a:noFill/>
          <a:ln w="19050">
            <a:solidFill>
              <a:srgbClr val="FFFF00"/>
            </a:solidFill>
            <a:round/>
            <a:headEnd/>
            <a:tailEnd/>
          </a:ln>
        </p:spPr>
        <p:txBody>
          <a:bodyPr/>
          <a:lstStyle/>
          <a:p>
            <a:endParaRPr lang="en-US"/>
          </a:p>
        </p:txBody>
      </p:sp>
      <p:sp>
        <p:nvSpPr>
          <p:cNvPr id="43020" name="Line 14"/>
          <p:cNvSpPr>
            <a:spLocks noChangeShapeType="1"/>
          </p:cNvSpPr>
          <p:nvPr/>
        </p:nvSpPr>
        <p:spPr bwMode="auto">
          <a:xfrm>
            <a:off x="6546850" y="3525838"/>
            <a:ext cx="0" cy="1192212"/>
          </a:xfrm>
          <a:prstGeom prst="line">
            <a:avLst/>
          </a:prstGeom>
          <a:noFill/>
          <a:ln w="9525">
            <a:solidFill>
              <a:srgbClr val="FFFF00"/>
            </a:solidFill>
            <a:round/>
            <a:headEnd/>
            <a:tailEnd/>
          </a:ln>
        </p:spPr>
        <p:txBody>
          <a:bodyPr/>
          <a:lstStyle/>
          <a:p>
            <a:endParaRPr lang="en-US"/>
          </a:p>
        </p:txBody>
      </p:sp>
      <p:sp>
        <p:nvSpPr>
          <p:cNvPr id="43021" name="Line 15"/>
          <p:cNvSpPr>
            <a:spLocks noChangeShapeType="1"/>
          </p:cNvSpPr>
          <p:nvPr/>
        </p:nvSpPr>
        <p:spPr bwMode="auto">
          <a:xfrm>
            <a:off x="6016625" y="4598988"/>
            <a:ext cx="530225" cy="158750"/>
          </a:xfrm>
          <a:prstGeom prst="line">
            <a:avLst/>
          </a:prstGeom>
          <a:noFill/>
          <a:ln w="9525">
            <a:solidFill>
              <a:srgbClr val="FFFF00"/>
            </a:solidFill>
            <a:round/>
            <a:headEnd/>
            <a:tailEnd/>
          </a:ln>
        </p:spPr>
        <p:txBody>
          <a:bodyPr/>
          <a:lstStyle/>
          <a:p>
            <a:endParaRPr lang="en-US"/>
          </a:p>
        </p:txBody>
      </p:sp>
      <p:sp>
        <p:nvSpPr>
          <p:cNvPr id="43022" name="Rectangle 16"/>
          <p:cNvSpPr>
            <a:spLocks noChangeArrowheads="1"/>
          </p:cNvSpPr>
          <p:nvPr/>
        </p:nvSpPr>
        <p:spPr bwMode="auto">
          <a:xfrm>
            <a:off x="5989638" y="2809875"/>
            <a:ext cx="808037" cy="344488"/>
          </a:xfrm>
          <a:prstGeom prst="rect">
            <a:avLst/>
          </a:prstGeom>
          <a:solidFill>
            <a:schemeClr val="accent2"/>
          </a:solidFill>
          <a:ln w="9525">
            <a:solidFill>
              <a:schemeClr val="tx1"/>
            </a:solidFill>
            <a:miter lim="800000"/>
            <a:headEnd/>
            <a:tailEnd/>
          </a:ln>
        </p:spPr>
        <p:txBody>
          <a:bodyPr wrap="none" anchor="ctr"/>
          <a:lstStyle/>
          <a:p>
            <a:pPr algn="ctr"/>
            <a:r>
              <a:rPr lang="es-MX">
                <a:solidFill>
                  <a:srgbClr val="FFFF00"/>
                </a:solidFill>
              </a:rPr>
              <a:t>Colegio </a:t>
            </a:r>
          </a:p>
          <a:p>
            <a:pPr algn="ctr"/>
            <a:r>
              <a:rPr lang="es-MX">
                <a:solidFill>
                  <a:srgbClr val="FFFF00"/>
                </a:solidFill>
              </a:rPr>
              <a:t>Montemar</a:t>
            </a:r>
            <a:endParaRPr lang="es-ES">
              <a:solidFill>
                <a:srgbClr val="FFFF00"/>
              </a:solidFill>
            </a:endParaRPr>
          </a:p>
        </p:txBody>
      </p:sp>
      <p:sp>
        <p:nvSpPr>
          <p:cNvPr id="43023" name="Line 17"/>
          <p:cNvSpPr>
            <a:spLocks noChangeShapeType="1"/>
          </p:cNvSpPr>
          <p:nvPr/>
        </p:nvSpPr>
        <p:spPr bwMode="auto">
          <a:xfrm>
            <a:off x="6413500" y="3167063"/>
            <a:ext cx="0" cy="438150"/>
          </a:xfrm>
          <a:prstGeom prst="line">
            <a:avLst/>
          </a:prstGeom>
          <a:noFill/>
          <a:ln w="57150">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403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4035"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403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403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4038" name="Picture 2"/>
          <p:cNvPicPr>
            <a:picLocks noGrp="1" noChangeAspect="1" noChangeArrowheads="1"/>
          </p:cNvPicPr>
          <p:nvPr>
            <p:ph type="body" idx="4294967295"/>
          </p:nvPr>
        </p:nvPicPr>
        <p:blipFill>
          <a:blip r:embed="rId3"/>
          <a:srcRect/>
          <a:stretch>
            <a:fillRect/>
          </a:stretch>
        </p:blipFill>
        <p:spPr bwMode="auto">
          <a:xfrm>
            <a:off x="563563" y="1600200"/>
            <a:ext cx="8015287" cy="4525963"/>
          </a:xfrm>
          <a:prstGeom prst="rect">
            <a:avLst/>
          </a:prstGeom>
          <a:noFill/>
          <a:ln>
            <a:miter lim="800000"/>
            <a:headEnd/>
            <a:tailEnd/>
          </a:ln>
        </p:spPr>
      </p:pic>
      <p:sp>
        <p:nvSpPr>
          <p:cNvPr id="44039" name="Text Box 8"/>
          <p:cNvSpPr txBox="1">
            <a:spLocks noChangeArrowheads="1"/>
          </p:cNvSpPr>
          <p:nvPr/>
        </p:nvSpPr>
        <p:spPr bwMode="auto">
          <a:xfrm>
            <a:off x="5129213" y="3273425"/>
            <a:ext cx="1190625" cy="214313"/>
          </a:xfrm>
          <a:prstGeom prst="rect">
            <a:avLst/>
          </a:prstGeom>
          <a:noFill/>
          <a:ln w="9525">
            <a:noFill/>
            <a:miter lim="800000"/>
            <a:headEnd/>
            <a:tailEnd/>
          </a:ln>
        </p:spPr>
        <p:txBody>
          <a:bodyPr wrap="none">
            <a:spAutoFit/>
          </a:bodyPr>
          <a:lstStyle/>
          <a:p>
            <a:r>
              <a:rPr lang="es-MX" sz="800">
                <a:solidFill>
                  <a:schemeClr val="bg1"/>
                </a:solidFill>
              </a:rPr>
              <a:t>Escrivá de Balaguer</a:t>
            </a:r>
            <a:endParaRPr lang="es-ES" sz="800">
              <a:solidFill>
                <a:schemeClr val="bg1"/>
              </a:solidFill>
            </a:endParaRPr>
          </a:p>
        </p:txBody>
      </p:sp>
      <p:sp>
        <p:nvSpPr>
          <p:cNvPr id="44040" name="Text Box 10"/>
          <p:cNvSpPr txBox="1">
            <a:spLocks noChangeArrowheads="1"/>
          </p:cNvSpPr>
          <p:nvPr/>
        </p:nvSpPr>
        <p:spPr bwMode="auto">
          <a:xfrm>
            <a:off x="1193800" y="3224213"/>
            <a:ext cx="709613" cy="274637"/>
          </a:xfrm>
          <a:prstGeom prst="rect">
            <a:avLst/>
          </a:prstGeom>
          <a:noFill/>
          <a:ln w="9525">
            <a:noFill/>
            <a:miter lim="800000"/>
            <a:headEnd/>
            <a:tailEnd/>
          </a:ln>
        </p:spPr>
        <p:txBody>
          <a:bodyPr wrap="none">
            <a:spAutoFit/>
          </a:bodyPr>
          <a:lstStyle/>
          <a:p>
            <a:r>
              <a:rPr lang="es-MX">
                <a:solidFill>
                  <a:srgbClr val="FFFF00"/>
                </a:solidFill>
              </a:rPr>
              <a:t>COPEC</a:t>
            </a:r>
            <a:endParaRPr lang="es-ES">
              <a:solidFill>
                <a:srgbClr val="FFFF00"/>
              </a:solidFill>
            </a:endParaRPr>
          </a:p>
        </p:txBody>
      </p:sp>
      <p:sp>
        <p:nvSpPr>
          <p:cNvPr id="44041" name="Text Box 11"/>
          <p:cNvSpPr txBox="1">
            <a:spLocks noChangeArrowheads="1"/>
          </p:cNvSpPr>
          <p:nvPr/>
        </p:nvSpPr>
        <p:spPr bwMode="auto">
          <a:xfrm>
            <a:off x="4452938" y="5529263"/>
            <a:ext cx="781050" cy="639762"/>
          </a:xfrm>
          <a:prstGeom prst="rect">
            <a:avLst/>
          </a:prstGeom>
          <a:noFill/>
          <a:ln w="9525">
            <a:noFill/>
            <a:miter lim="800000"/>
            <a:headEnd/>
            <a:tailEnd/>
          </a:ln>
        </p:spPr>
        <p:txBody>
          <a:bodyPr wrap="none">
            <a:spAutoFit/>
          </a:bodyPr>
          <a:lstStyle/>
          <a:p>
            <a:r>
              <a:rPr lang="es-MX">
                <a:solidFill>
                  <a:srgbClr val="FFFF00"/>
                </a:solidFill>
              </a:rPr>
              <a:t>Colegio</a:t>
            </a:r>
          </a:p>
          <a:p>
            <a:r>
              <a:rPr lang="es-MX">
                <a:solidFill>
                  <a:srgbClr val="FFFF00"/>
                </a:solidFill>
              </a:rPr>
              <a:t>Sagrada</a:t>
            </a:r>
          </a:p>
          <a:p>
            <a:r>
              <a:rPr lang="es-MX">
                <a:solidFill>
                  <a:srgbClr val="FFFF00"/>
                </a:solidFill>
              </a:rPr>
              <a:t>Familia</a:t>
            </a:r>
            <a:endParaRPr lang="es-ES">
              <a:solidFill>
                <a:srgbClr val="FFFF00"/>
              </a:solidFill>
            </a:endParaRPr>
          </a:p>
        </p:txBody>
      </p:sp>
      <p:sp>
        <p:nvSpPr>
          <p:cNvPr id="44042" name="Line 12"/>
          <p:cNvSpPr>
            <a:spLocks noChangeShapeType="1"/>
          </p:cNvSpPr>
          <p:nvPr/>
        </p:nvSpPr>
        <p:spPr bwMode="auto">
          <a:xfrm>
            <a:off x="6016625" y="3498850"/>
            <a:ext cx="530225" cy="12700"/>
          </a:xfrm>
          <a:prstGeom prst="line">
            <a:avLst/>
          </a:prstGeom>
          <a:noFill/>
          <a:ln w="19050">
            <a:solidFill>
              <a:srgbClr val="FFFF00"/>
            </a:solidFill>
            <a:round/>
            <a:headEnd/>
            <a:tailEnd/>
          </a:ln>
        </p:spPr>
        <p:txBody>
          <a:bodyPr/>
          <a:lstStyle/>
          <a:p>
            <a:endParaRPr lang="en-US"/>
          </a:p>
        </p:txBody>
      </p:sp>
      <p:sp>
        <p:nvSpPr>
          <p:cNvPr id="44043" name="Line 13"/>
          <p:cNvSpPr>
            <a:spLocks noChangeShapeType="1"/>
          </p:cNvSpPr>
          <p:nvPr/>
        </p:nvSpPr>
        <p:spPr bwMode="auto">
          <a:xfrm>
            <a:off x="6029325" y="3511550"/>
            <a:ext cx="0" cy="1073150"/>
          </a:xfrm>
          <a:prstGeom prst="line">
            <a:avLst/>
          </a:prstGeom>
          <a:noFill/>
          <a:ln w="19050">
            <a:solidFill>
              <a:srgbClr val="FFFF00"/>
            </a:solidFill>
            <a:round/>
            <a:headEnd/>
            <a:tailEnd/>
          </a:ln>
        </p:spPr>
        <p:txBody>
          <a:bodyPr/>
          <a:lstStyle/>
          <a:p>
            <a:endParaRPr lang="en-US"/>
          </a:p>
        </p:txBody>
      </p:sp>
      <p:sp>
        <p:nvSpPr>
          <p:cNvPr id="44044" name="Line 14"/>
          <p:cNvSpPr>
            <a:spLocks noChangeShapeType="1"/>
          </p:cNvSpPr>
          <p:nvPr/>
        </p:nvSpPr>
        <p:spPr bwMode="auto">
          <a:xfrm>
            <a:off x="6546850" y="3525838"/>
            <a:ext cx="0" cy="1192212"/>
          </a:xfrm>
          <a:prstGeom prst="line">
            <a:avLst/>
          </a:prstGeom>
          <a:noFill/>
          <a:ln w="9525">
            <a:solidFill>
              <a:srgbClr val="FFFF00"/>
            </a:solidFill>
            <a:round/>
            <a:headEnd/>
            <a:tailEnd/>
          </a:ln>
        </p:spPr>
        <p:txBody>
          <a:bodyPr/>
          <a:lstStyle/>
          <a:p>
            <a:endParaRPr lang="en-US"/>
          </a:p>
        </p:txBody>
      </p:sp>
      <p:sp>
        <p:nvSpPr>
          <p:cNvPr id="44045" name="Line 15"/>
          <p:cNvSpPr>
            <a:spLocks noChangeShapeType="1"/>
          </p:cNvSpPr>
          <p:nvPr/>
        </p:nvSpPr>
        <p:spPr bwMode="auto">
          <a:xfrm>
            <a:off x="6016625" y="4598988"/>
            <a:ext cx="530225" cy="158750"/>
          </a:xfrm>
          <a:prstGeom prst="line">
            <a:avLst/>
          </a:prstGeom>
          <a:noFill/>
          <a:ln w="9525">
            <a:solidFill>
              <a:srgbClr val="FFFF00"/>
            </a:solidFill>
            <a:round/>
            <a:headEnd/>
            <a:tailEnd/>
          </a:ln>
        </p:spPr>
        <p:txBody>
          <a:bodyPr/>
          <a:lstStyle/>
          <a:p>
            <a:endParaRPr lang="en-US"/>
          </a:p>
        </p:txBody>
      </p:sp>
      <p:sp>
        <p:nvSpPr>
          <p:cNvPr id="44046" name="Line 17"/>
          <p:cNvSpPr>
            <a:spLocks noChangeShapeType="1"/>
          </p:cNvSpPr>
          <p:nvPr/>
        </p:nvSpPr>
        <p:spPr bwMode="auto">
          <a:xfrm>
            <a:off x="6599238" y="3511550"/>
            <a:ext cx="0" cy="1273175"/>
          </a:xfrm>
          <a:prstGeom prst="line">
            <a:avLst/>
          </a:prstGeom>
          <a:noFill/>
          <a:ln w="57150">
            <a:solidFill>
              <a:srgbClr val="FFFF00"/>
            </a:solidFill>
            <a:round/>
            <a:headEnd/>
            <a:tailEnd/>
          </a:ln>
        </p:spPr>
        <p:txBody>
          <a:bodyPr/>
          <a:lstStyle/>
          <a:p>
            <a:endParaRPr lang="en-US"/>
          </a:p>
        </p:txBody>
      </p:sp>
      <p:sp>
        <p:nvSpPr>
          <p:cNvPr id="44047" name="Line 18"/>
          <p:cNvSpPr>
            <a:spLocks noChangeShapeType="1"/>
          </p:cNvSpPr>
          <p:nvPr/>
        </p:nvSpPr>
        <p:spPr bwMode="auto">
          <a:xfrm>
            <a:off x="6626225" y="3538538"/>
            <a:ext cx="265113" cy="0"/>
          </a:xfrm>
          <a:prstGeom prst="line">
            <a:avLst/>
          </a:prstGeom>
          <a:noFill/>
          <a:ln w="57150">
            <a:solidFill>
              <a:srgbClr val="FFFF00"/>
            </a:solidFill>
            <a:round/>
            <a:headEnd/>
            <a:tailEnd/>
          </a:ln>
        </p:spPr>
        <p:txBody>
          <a:bodyPr/>
          <a:lstStyle/>
          <a:p>
            <a:endParaRPr lang="en-US"/>
          </a:p>
        </p:txBody>
      </p:sp>
      <p:sp>
        <p:nvSpPr>
          <p:cNvPr id="44048" name="Line 19"/>
          <p:cNvSpPr>
            <a:spLocks noChangeShapeType="1"/>
          </p:cNvSpPr>
          <p:nvPr/>
        </p:nvSpPr>
        <p:spPr bwMode="auto">
          <a:xfrm>
            <a:off x="6613525" y="4770438"/>
            <a:ext cx="171450" cy="39687"/>
          </a:xfrm>
          <a:prstGeom prst="line">
            <a:avLst/>
          </a:prstGeom>
          <a:noFill/>
          <a:ln w="57150">
            <a:solidFill>
              <a:srgbClr val="FFFF00"/>
            </a:solidFill>
            <a:round/>
            <a:headEnd/>
            <a:tailEnd/>
          </a:ln>
        </p:spPr>
        <p:txBody>
          <a:bodyPr/>
          <a:lstStyle/>
          <a:p>
            <a:endParaRPr lang="en-US"/>
          </a:p>
        </p:txBody>
      </p:sp>
      <p:sp>
        <p:nvSpPr>
          <p:cNvPr id="44049" name="Line 20"/>
          <p:cNvSpPr>
            <a:spLocks noChangeShapeType="1"/>
          </p:cNvSpPr>
          <p:nvPr/>
        </p:nvSpPr>
        <p:spPr bwMode="auto">
          <a:xfrm>
            <a:off x="6891338" y="3551238"/>
            <a:ext cx="39687" cy="609600"/>
          </a:xfrm>
          <a:prstGeom prst="line">
            <a:avLst/>
          </a:prstGeom>
          <a:noFill/>
          <a:ln w="57150">
            <a:solidFill>
              <a:srgbClr val="FFFF00"/>
            </a:solidFill>
            <a:round/>
            <a:headEnd/>
            <a:tailEnd/>
          </a:ln>
        </p:spPr>
        <p:txBody>
          <a:bodyPr/>
          <a:lstStyle/>
          <a:p>
            <a:endParaRPr lang="en-US"/>
          </a:p>
        </p:txBody>
      </p:sp>
      <p:sp>
        <p:nvSpPr>
          <p:cNvPr id="44050" name="Line 21"/>
          <p:cNvSpPr>
            <a:spLocks noChangeShapeType="1"/>
          </p:cNvSpPr>
          <p:nvPr/>
        </p:nvSpPr>
        <p:spPr bwMode="auto">
          <a:xfrm flipH="1">
            <a:off x="6797675" y="4175125"/>
            <a:ext cx="133350" cy="622300"/>
          </a:xfrm>
          <a:prstGeom prst="line">
            <a:avLst/>
          </a:prstGeom>
          <a:noFill/>
          <a:ln w="57150">
            <a:solidFill>
              <a:srgbClr val="FFFF00"/>
            </a:solidFill>
            <a:round/>
            <a:headEnd/>
            <a:tailEnd/>
          </a:ln>
        </p:spPr>
        <p:txBody>
          <a:bodyPr/>
          <a:lstStyle/>
          <a:p>
            <a:endParaRPr lang="en-US"/>
          </a:p>
        </p:txBody>
      </p:sp>
      <p:sp>
        <p:nvSpPr>
          <p:cNvPr id="44051" name="Oval 25"/>
          <p:cNvSpPr>
            <a:spLocks noChangeArrowheads="1"/>
          </p:cNvSpPr>
          <p:nvPr/>
        </p:nvSpPr>
        <p:spPr bwMode="auto">
          <a:xfrm>
            <a:off x="6772275" y="2451100"/>
            <a:ext cx="1006475" cy="530225"/>
          </a:xfrm>
          <a:prstGeom prst="ellipse">
            <a:avLst/>
          </a:prstGeom>
          <a:solidFill>
            <a:schemeClr val="accent2"/>
          </a:solidFill>
          <a:ln w="9525">
            <a:solidFill>
              <a:schemeClr val="tx1"/>
            </a:solidFill>
            <a:round/>
            <a:headEnd/>
            <a:tailEnd/>
          </a:ln>
        </p:spPr>
        <p:txBody>
          <a:bodyPr wrap="none" anchor="ctr"/>
          <a:lstStyle/>
          <a:p>
            <a:pPr algn="ctr"/>
            <a:r>
              <a:rPr lang="es-MX">
                <a:solidFill>
                  <a:srgbClr val="FFFF00"/>
                </a:solidFill>
              </a:rPr>
              <a:t>Sitio</a:t>
            </a:r>
          </a:p>
          <a:p>
            <a:pPr algn="ctr"/>
            <a:r>
              <a:rPr lang="es-MX">
                <a:solidFill>
                  <a:srgbClr val="FFFF00"/>
                </a:solidFill>
              </a:rPr>
              <a:t>12.500 M2</a:t>
            </a:r>
            <a:endParaRPr lang="es-ES">
              <a:solidFill>
                <a:srgbClr val="FFFF00"/>
              </a:solidFill>
            </a:endParaRPr>
          </a:p>
        </p:txBody>
      </p:sp>
      <p:sp>
        <p:nvSpPr>
          <p:cNvPr id="44052" name="Line 27"/>
          <p:cNvSpPr>
            <a:spLocks noChangeShapeType="1"/>
          </p:cNvSpPr>
          <p:nvPr/>
        </p:nvSpPr>
        <p:spPr bwMode="auto">
          <a:xfrm>
            <a:off x="7262813" y="3365500"/>
            <a:ext cx="12700" cy="0"/>
          </a:xfrm>
          <a:prstGeom prst="line">
            <a:avLst/>
          </a:prstGeom>
          <a:noFill/>
          <a:ln w="9525">
            <a:solidFill>
              <a:schemeClr val="tx1"/>
            </a:solidFill>
            <a:round/>
            <a:headEnd/>
            <a:tailEnd type="triangle" w="med" len="med"/>
          </a:ln>
        </p:spPr>
        <p:txBody>
          <a:bodyPr/>
          <a:lstStyle/>
          <a:p>
            <a:endParaRPr lang="en-US"/>
          </a:p>
        </p:txBody>
      </p:sp>
      <p:sp>
        <p:nvSpPr>
          <p:cNvPr id="44053" name="Line 28"/>
          <p:cNvSpPr>
            <a:spLocks noChangeShapeType="1"/>
          </p:cNvSpPr>
          <p:nvPr/>
        </p:nvSpPr>
        <p:spPr bwMode="auto">
          <a:xfrm flipH="1">
            <a:off x="6931025" y="2968625"/>
            <a:ext cx="198438" cy="557213"/>
          </a:xfrm>
          <a:prstGeom prst="line">
            <a:avLst/>
          </a:prstGeom>
          <a:noFill/>
          <a:ln w="28575">
            <a:solidFill>
              <a:srgbClr val="FFFF00"/>
            </a:solidFill>
            <a:round/>
            <a:headEnd/>
            <a:tailEnd type="triangle" w="med" len="med"/>
          </a:ln>
        </p:spPr>
        <p:txBody>
          <a:bodyPr/>
          <a:lstStyle/>
          <a:p>
            <a:endParaRPr lang="en-US"/>
          </a:p>
        </p:txBody>
      </p:sp>
      <p:sp>
        <p:nvSpPr>
          <p:cNvPr id="44054" name="Text Box 29"/>
          <p:cNvSpPr txBox="1">
            <a:spLocks noChangeArrowheads="1"/>
          </p:cNvSpPr>
          <p:nvPr/>
        </p:nvSpPr>
        <p:spPr bwMode="auto">
          <a:xfrm>
            <a:off x="5127625" y="3648075"/>
            <a:ext cx="962025" cy="457200"/>
          </a:xfrm>
          <a:prstGeom prst="rect">
            <a:avLst/>
          </a:prstGeom>
          <a:noFill/>
          <a:ln w="9525">
            <a:noFill/>
            <a:miter lim="800000"/>
            <a:headEnd/>
            <a:tailEnd/>
          </a:ln>
        </p:spPr>
        <p:txBody>
          <a:bodyPr wrap="none">
            <a:spAutoFit/>
          </a:bodyPr>
          <a:lstStyle/>
          <a:p>
            <a:r>
              <a:rPr lang="es-MX">
                <a:solidFill>
                  <a:srgbClr val="FFFF00"/>
                </a:solidFill>
              </a:rPr>
              <a:t>Colegio</a:t>
            </a:r>
          </a:p>
          <a:p>
            <a:r>
              <a:rPr lang="es-MX">
                <a:solidFill>
                  <a:srgbClr val="FFFF00"/>
                </a:solidFill>
              </a:rPr>
              <a:t>Montemar</a:t>
            </a:r>
            <a:endParaRPr lang="es-ES">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4505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505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506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506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45062" name="Picture 2"/>
          <p:cNvPicPr>
            <a:picLocks noChangeAspect="1" noChangeArrowheads="1"/>
          </p:cNvPicPr>
          <p:nvPr/>
        </p:nvPicPr>
        <p:blipFill>
          <a:blip r:embed="rId3"/>
          <a:srcRect/>
          <a:stretch>
            <a:fillRect/>
          </a:stretch>
        </p:blipFill>
        <p:spPr bwMode="auto">
          <a:xfrm>
            <a:off x="500063" y="1827213"/>
            <a:ext cx="8021637" cy="4530725"/>
          </a:xfrm>
          <a:prstGeom prst="rect">
            <a:avLst/>
          </a:prstGeom>
          <a:noFill/>
          <a:ln w="9525">
            <a:noFill/>
            <a:miter lim="800000"/>
            <a:headEnd/>
            <a:tailEnd/>
          </a:ln>
        </p:spPr>
      </p:pic>
      <p:sp>
        <p:nvSpPr>
          <p:cNvPr id="45063" name="Line 9"/>
          <p:cNvSpPr>
            <a:spLocks noChangeShapeType="1"/>
          </p:cNvSpPr>
          <p:nvPr/>
        </p:nvSpPr>
        <p:spPr bwMode="auto">
          <a:xfrm>
            <a:off x="6665913" y="3273425"/>
            <a:ext cx="0" cy="1841500"/>
          </a:xfrm>
          <a:prstGeom prst="line">
            <a:avLst/>
          </a:prstGeom>
          <a:noFill/>
          <a:ln w="38100">
            <a:solidFill>
              <a:srgbClr val="FFFF00"/>
            </a:solidFill>
            <a:round/>
            <a:headEnd/>
            <a:tailEnd/>
          </a:ln>
        </p:spPr>
        <p:txBody>
          <a:bodyPr/>
          <a:lstStyle/>
          <a:p>
            <a:endParaRPr lang="en-US"/>
          </a:p>
        </p:txBody>
      </p:sp>
      <p:sp>
        <p:nvSpPr>
          <p:cNvPr id="45064" name="Line 10"/>
          <p:cNvSpPr>
            <a:spLocks noChangeShapeType="1"/>
          </p:cNvSpPr>
          <p:nvPr/>
        </p:nvSpPr>
        <p:spPr bwMode="auto">
          <a:xfrm>
            <a:off x="6704013" y="3300413"/>
            <a:ext cx="344487" cy="0"/>
          </a:xfrm>
          <a:prstGeom prst="line">
            <a:avLst/>
          </a:prstGeom>
          <a:noFill/>
          <a:ln w="57150">
            <a:solidFill>
              <a:srgbClr val="FFFF00"/>
            </a:solidFill>
            <a:round/>
            <a:headEnd/>
            <a:tailEnd/>
          </a:ln>
        </p:spPr>
        <p:txBody>
          <a:bodyPr/>
          <a:lstStyle/>
          <a:p>
            <a:endParaRPr lang="en-US"/>
          </a:p>
        </p:txBody>
      </p:sp>
      <p:sp>
        <p:nvSpPr>
          <p:cNvPr id="45065" name="Line 12"/>
          <p:cNvSpPr>
            <a:spLocks noChangeShapeType="1"/>
          </p:cNvSpPr>
          <p:nvPr/>
        </p:nvSpPr>
        <p:spPr bwMode="auto">
          <a:xfrm>
            <a:off x="7050088" y="3325813"/>
            <a:ext cx="92075" cy="517525"/>
          </a:xfrm>
          <a:prstGeom prst="line">
            <a:avLst/>
          </a:prstGeom>
          <a:noFill/>
          <a:ln w="38100">
            <a:solidFill>
              <a:srgbClr val="FFFF00"/>
            </a:solidFill>
            <a:round/>
            <a:headEnd/>
            <a:tailEnd/>
          </a:ln>
        </p:spPr>
        <p:txBody>
          <a:bodyPr/>
          <a:lstStyle/>
          <a:p>
            <a:endParaRPr lang="en-US"/>
          </a:p>
        </p:txBody>
      </p:sp>
      <p:sp>
        <p:nvSpPr>
          <p:cNvPr id="45066" name="Line 13"/>
          <p:cNvSpPr>
            <a:spLocks noChangeShapeType="1"/>
          </p:cNvSpPr>
          <p:nvPr/>
        </p:nvSpPr>
        <p:spPr bwMode="auto">
          <a:xfrm flipH="1">
            <a:off x="6918325" y="3843338"/>
            <a:ext cx="223838" cy="1246187"/>
          </a:xfrm>
          <a:prstGeom prst="line">
            <a:avLst/>
          </a:prstGeom>
          <a:noFill/>
          <a:ln w="38100">
            <a:solidFill>
              <a:srgbClr val="FFFF00"/>
            </a:solidFill>
            <a:round/>
            <a:headEnd/>
            <a:tailEnd/>
          </a:ln>
        </p:spPr>
        <p:txBody>
          <a:bodyPr/>
          <a:lstStyle/>
          <a:p>
            <a:endParaRPr lang="en-US"/>
          </a:p>
        </p:txBody>
      </p:sp>
      <p:sp>
        <p:nvSpPr>
          <p:cNvPr id="45067" name="Line 14"/>
          <p:cNvSpPr>
            <a:spLocks noChangeShapeType="1"/>
          </p:cNvSpPr>
          <p:nvPr/>
        </p:nvSpPr>
        <p:spPr bwMode="auto">
          <a:xfrm flipV="1">
            <a:off x="6692900" y="5102225"/>
            <a:ext cx="198438" cy="12700"/>
          </a:xfrm>
          <a:prstGeom prst="line">
            <a:avLst/>
          </a:prstGeom>
          <a:noFill/>
          <a:ln w="38100">
            <a:solidFill>
              <a:srgbClr val="FFFF00"/>
            </a:solidFill>
            <a:round/>
            <a:headEnd/>
            <a:tailEnd/>
          </a:ln>
        </p:spPr>
        <p:txBody>
          <a:bodyPr/>
          <a:lstStyle/>
          <a:p>
            <a:endParaRPr lang="en-US"/>
          </a:p>
        </p:txBody>
      </p:sp>
      <p:sp>
        <p:nvSpPr>
          <p:cNvPr id="45068" name="Oval 15"/>
          <p:cNvSpPr>
            <a:spLocks noChangeArrowheads="1"/>
          </p:cNvSpPr>
          <p:nvPr/>
        </p:nvSpPr>
        <p:spPr bwMode="auto">
          <a:xfrm>
            <a:off x="7077075" y="2451100"/>
            <a:ext cx="1139825" cy="676275"/>
          </a:xfrm>
          <a:prstGeom prst="ellipse">
            <a:avLst/>
          </a:prstGeom>
          <a:solidFill>
            <a:schemeClr val="accent2"/>
          </a:solidFill>
          <a:ln w="9525">
            <a:solidFill>
              <a:schemeClr val="tx1"/>
            </a:solidFill>
            <a:round/>
            <a:headEnd/>
            <a:tailEnd/>
          </a:ln>
        </p:spPr>
        <p:txBody>
          <a:bodyPr wrap="none" anchor="ctr"/>
          <a:lstStyle/>
          <a:p>
            <a:pPr algn="ctr"/>
            <a:r>
              <a:rPr lang="es-MX">
                <a:solidFill>
                  <a:srgbClr val="FFFF00"/>
                </a:solidFill>
              </a:rPr>
              <a:t>Sitio 12.500 M2</a:t>
            </a:r>
            <a:endParaRPr lang="es-ES">
              <a:solidFill>
                <a:srgbClr val="FFFF00"/>
              </a:solidFill>
            </a:endParaRPr>
          </a:p>
        </p:txBody>
      </p:sp>
      <p:sp>
        <p:nvSpPr>
          <p:cNvPr id="45069" name="Line 16"/>
          <p:cNvSpPr>
            <a:spLocks noChangeShapeType="1"/>
          </p:cNvSpPr>
          <p:nvPr/>
        </p:nvSpPr>
        <p:spPr bwMode="auto">
          <a:xfrm flipH="1">
            <a:off x="7142163" y="3127375"/>
            <a:ext cx="398462" cy="490538"/>
          </a:xfrm>
          <a:prstGeom prst="line">
            <a:avLst/>
          </a:prstGeom>
          <a:noFill/>
          <a:ln w="76200">
            <a:solidFill>
              <a:srgbClr val="FFFF00"/>
            </a:solidFill>
            <a:round/>
            <a:headEnd/>
            <a:tailEnd type="triangle" w="med" len="med"/>
          </a:ln>
        </p:spPr>
        <p:txBody>
          <a:bodyPr/>
          <a:lstStyle/>
          <a:p>
            <a:endParaRPr lang="en-US"/>
          </a:p>
        </p:txBody>
      </p:sp>
      <p:sp>
        <p:nvSpPr>
          <p:cNvPr id="45070" name="Text Box 15"/>
          <p:cNvSpPr txBox="1">
            <a:spLocks noChangeArrowheads="1"/>
          </p:cNvSpPr>
          <p:nvPr/>
        </p:nvSpPr>
        <p:spPr bwMode="auto">
          <a:xfrm>
            <a:off x="4678363" y="3065463"/>
            <a:ext cx="1682750" cy="274637"/>
          </a:xfrm>
          <a:prstGeom prst="rect">
            <a:avLst/>
          </a:prstGeom>
          <a:noFill/>
          <a:ln w="9525">
            <a:noFill/>
            <a:miter lim="800000"/>
            <a:headEnd/>
            <a:tailEnd/>
          </a:ln>
        </p:spPr>
        <p:txBody>
          <a:bodyPr wrap="none">
            <a:spAutoFit/>
          </a:bodyPr>
          <a:lstStyle/>
          <a:p>
            <a:r>
              <a:rPr lang="es-MX">
                <a:solidFill>
                  <a:schemeClr val="bg1"/>
                </a:solidFill>
              </a:rPr>
              <a:t>Escrivá de Balaguer</a:t>
            </a:r>
            <a:endParaRPr lang="es-ES">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rgbClr val="FF2B3A"/>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 </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46082"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6083"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4608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46085"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46086"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4608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noChangeArrowheads="1"/>
          </p:cNvSpPr>
          <p:nvPr>
            <p:ph type="title" idx="4294967295"/>
          </p:nvPr>
        </p:nvSpPr>
        <p:spPr bwMode="auto">
          <a:xfrm>
            <a:off x="457200" y="327025"/>
            <a:ext cx="8229600" cy="1433513"/>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r>
              <a:rPr lang="es-MX" b="1" smtClean="0">
                <a:solidFill>
                  <a:srgbClr val="FF2B3A"/>
                </a:solidFill>
              </a:rPr>
              <a:t>LOTEO DEL TERRENO</a:t>
            </a:r>
            <a:endParaRPr lang="es-ES" b="1" smtClean="0">
              <a:solidFill>
                <a:srgbClr val="FF2B3A"/>
              </a:solidFill>
            </a:endParaRPr>
          </a:p>
        </p:txBody>
      </p:sp>
      <p:sp>
        <p:nvSpPr>
          <p:cNvPr id="4710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47107"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47108"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47109" name="Line 6"/>
          <p:cNvSpPr>
            <a:spLocks noChangeShapeType="1"/>
          </p:cNvSpPr>
          <p:nvPr/>
        </p:nvSpPr>
        <p:spPr bwMode="auto">
          <a:xfrm>
            <a:off x="906463" y="6453188"/>
            <a:ext cx="7791450" cy="14287"/>
          </a:xfrm>
          <a:prstGeom prst="line">
            <a:avLst/>
          </a:prstGeom>
          <a:noFill/>
          <a:ln w="15875">
            <a:solidFill>
              <a:srgbClr val="FF0000"/>
            </a:solidFill>
            <a:round/>
            <a:headEnd/>
            <a:tailEnd/>
          </a:ln>
        </p:spPr>
        <p:txBody>
          <a:bodyPr wrap="none" anchor="ctr"/>
          <a:lstStyle/>
          <a:p>
            <a:endParaRPr lang="en-US"/>
          </a:p>
        </p:txBody>
      </p:sp>
      <p:pic>
        <p:nvPicPr>
          <p:cNvPr id="47110" name="Picture 8"/>
          <p:cNvPicPr>
            <a:picLocks noChangeAspect="1" noChangeArrowheads="1"/>
          </p:cNvPicPr>
          <p:nvPr/>
        </p:nvPicPr>
        <p:blipFill>
          <a:blip r:embed="rId3"/>
          <a:srcRect/>
          <a:stretch>
            <a:fillRect/>
          </a:stretch>
        </p:blipFill>
        <p:spPr bwMode="auto">
          <a:xfrm>
            <a:off x="277813" y="1828800"/>
            <a:ext cx="8589962" cy="357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title" idx="4294967295"/>
          </p:nvPr>
        </p:nvSpPr>
        <p:spPr bwMode="auto">
          <a:xfrm>
            <a:off x="0" y="160338"/>
            <a:ext cx="4737100" cy="17653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3200" b="1" smtClean="0">
                <a:solidFill>
                  <a:srgbClr val="FF2B3A"/>
                </a:solidFill>
              </a:rPr>
              <a:t>LOTEO Y SUGERIDO</a:t>
            </a:r>
            <a:br>
              <a:rPr lang="es-MX" sz="3200" b="1" smtClean="0">
                <a:solidFill>
                  <a:srgbClr val="FF2B3A"/>
                </a:solidFill>
              </a:rPr>
            </a:br>
            <a:r>
              <a:rPr lang="es-MX" sz="3200" b="1" smtClean="0">
                <a:solidFill>
                  <a:srgbClr val="FF2B3A"/>
                </a:solidFill>
              </a:rPr>
              <a:t>TAMAÑO DE CASAS</a:t>
            </a:r>
            <a:endParaRPr lang="es-ES" sz="3200" b="1" smtClean="0">
              <a:solidFill>
                <a:srgbClr val="FF2B3A"/>
              </a:solidFill>
            </a:endParaRPr>
          </a:p>
        </p:txBody>
      </p:sp>
      <p:graphicFrame>
        <p:nvGraphicFramePr>
          <p:cNvPr id="78933" name="Group 85"/>
          <p:cNvGraphicFramePr>
            <a:graphicFrameLocks noGrp="1"/>
          </p:cNvGraphicFramePr>
          <p:nvPr/>
        </p:nvGraphicFramePr>
        <p:xfrm>
          <a:off x="4849813" y="889000"/>
          <a:ext cx="3124200" cy="5643563"/>
        </p:xfrm>
        <a:graphic>
          <a:graphicData uri="http://schemas.openxmlformats.org/drawingml/2006/table">
            <a:tbl>
              <a:tblPr/>
              <a:tblGrid>
                <a:gridCol w="762000"/>
                <a:gridCol w="1262062"/>
                <a:gridCol w="1100138"/>
              </a:tblGrid>
              <a:tr h="2746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Sitio</a:t>
                      </a:r>
                      <a:endParaRPr kumimoji="0" lang="en-US" sz="12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m2   Terreno</a:t>
                      </a:r>
                      <a:endParaRPr kumimoji="0" lang="en-US" sz="12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m2   Casa</a:t>
                      </a:r>
                      <a:endParaRPr kumimoji="0" lang="en-US" sz="12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805,00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874,00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3</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624,70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4</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704,10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778,00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733,60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955,00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889,00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9</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718,00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826,75</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11</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842,40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12</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694,00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13</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610,00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14</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630,70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15</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652,60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16</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639,70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180</a:t>
                      </a:r>
                      <a:endParaRPr kumimoji="0" lang="en-US" sz="16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20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48206"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48207"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rgbClr val="FF2B3A"/>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a:t>
            </a:r>
          </a:p>
          <a:p>
            <a:pPr>
              <a:lnSpc>
                <a:spcPct val="150000"/>
              </a:lnSpc>
              <a:buClr>
                <a:srgbClr val="FF0000"/>
              </a:buClr>
              <a:buFontTx/>
              <a:buChar char="•"/>
            </a:pPr>
            <a:r>
              <a:rPr lang="es-ES_tradnl" sz="1800">
                <a:solidFill>
                  <a:srgbClr val="000090"/>
                </a:solidFill>
                <a:latin typeface="Calibri" pitchFamily="34" charset="0"/>
              </a:rPr>
              <a:t>Características de construcción. </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4915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49155"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4915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49157"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49158"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4915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3200" b="1" smtClean="0">
                <a:solidFill>
                  <a:srgbClr val="FF2B3A"/>
                </a:solidFill>
              </a:rPr>
              <a:t>ESTILO DE CASAS.</a:t>
            </a:r>
            <a:endParaRPr lang="es-ES" sz="3200" b="1" smtClean="0">
              <a:solidFill>
                <a:srgbClr val="FF2B3A"/>
              </a:solidFill>
            </a:endParaRPr>
          </a:p>
        </p:txBody>
      </p:sp>
      <p:sp>
        <p:nvSpPr>
          <p:cNvPr id="5017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50180"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50181"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50182" name="Picture 81"/>
          <p:cNvPicPr>
            <a:picLocks noChangeAspect="1" noChangeArrowheads="1"/>
          </p:cNvPicPr>
          <p:nvPr/>
        </p:nvPicPr>
        <p:blipFill>
          <a:blip r:embed="rId3"/>
          <a:srcRect/>
          <a:stretch>
            <a:fillRect/>
          </a:stretch>
        </p:blipFill>
        <p:spPr bwMode="auto">
          <a:xfrm>
            <a:off x="1806575" y="1271588"/>
            <a:ext cx="5254625" cy="2459037"/>
          </a:xfrm>
          <a:prstGeom prst="rect">
            <a:avLst/>
          </a:prstGeom>
          <a:noFill/>
          <a:ln w="9525">
            <a:noFill/>
            <a:miter lim="800000"/>
            <a:headEnd/>
            <a:tailEnd/>
          </a:ln>
        </p:spPr>
      </p:pic>
      <p:pic>
        <p:nvPicPr>
          <p:cNvPr id="50183" name="Picture 91" descr="imagen_casa1"/>
          <p:cNvPicPr>
            <a:picLocks noChangeAspect="1" noChangeArrowheads="1"/>
          </p:cNvPicPr>
          <p:nvPr/>
        </p:nvPicPr>
        <p:blipFill>
          <a:blip r:embed="rId4"/>
          <a:srcRect/>
          <a:stretch>
            <a:fillRect/>
          </a:stretch>
        </p:blipFill>
        <p:spPr bwMode="auto">
          <a:xfrm>
            <a:off x="1778000" y="3840163"/>
            <a:ext cx="5262563" cy="247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DIVISION VIVIENDA PROPIA</a:t>
            </a:r>
            <a:endParaRPr lang="es-ES" sz="4000" b="1" smtClean="0">
              <a:solidFill>
                <a:srgbClr val="FF2B3A"/>
              </a:solidFill>
            </a:endParaRPr>
          </a:p>
        </p:txBody>
      </p:sp>
      <p:pic>
        <p:nvPicPr>
          <p:cNvPr id="32770" name="Picture 3"/>
          <p:cNvPicPr>
            <a:picLocks noGrp="1" noChangeAspect="1" noChangeArrowheads="1"/>
          </p:cNvPicPr>
          <p:nvPr>
            <p:ph type="body" idx="1"/>
          </p:nvPr>
        </p:nvPicPr>
        <p:blipFill>
          <a:blip r:embed="rId2"/>
          <a:srcRect/>
          <a:stretch>
            <a:fillRect/>
          </a:stretch>
        </p:blipFill>
        <p:spPr bwMode="auto">
          <a:xfrm>
            <a:off x="457200" y="1524000"/>
            <a:ext cx="8229600" cy="4525963"/>
          </a:xfrm>
          <a:noFill/>
          <a:ln>
            <a:miter lim="800000"/>
            <a:headEnd/>
            <a:tailEnd/>
          </a:ln>
        </p:spPr>
      </p:pic>
      <p:sp>
        <p:nvSpPr>
          <p:cNvPr id="32771"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32772" name="Imagen 7"/>
          <p:cNvPicPr>
            <a:picLocks noChangeAspect="1"/>
          </p:cNvPicPr>
          <p:nvPr/>
        </p:nvPicPr>
        <p:blipFill>
          <a:blip r:embed="rId3"/>
          <a:srcRect/>
          <a:stretch>
            <a:fillRect/>
          </a:stretch>
        </p:blipFill>
        <p:spPr bwMode="auto">
          <a:xfrm>
            <a:off x="123825" y="6003925"/>
            <a:ext cx="549275" cy="817563"/>
          </a:xfrm>
          <a:prstGeom prst="rect">
            <a:avLst/>
          </a:prstGeom>
          <a:noFill/>
          <a:ln w="9525">
            <a:noFill/>
            <a:miter lim="800000"/>
            <a:headEnd/>
            <a:tailEnd/>
          </a:ln>
        </p:spPr>
      </p:pic>
      <p:sp>
        <p:nvSpPr>
          <p:cNvPr id="3277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
        <p:nvSpPr>
          <p:cNvPr id="3277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es-CL" smtClean="0"/>
          </a:p>
        </p:txBody>
      </p:sp>
      <p:sp>
        <p:nvSpPr>
          <p:cNvPr id="51202"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es-CL" smtClean="0"/>
          </a:p>
        </p:txBody>
      </p:sp>
      <p:pic>
        <p:nvPicPr>
          <p:cNvPr id="51203" name="Picture 2" descr="C:\Users\Rodrigo Saud\Desktop\Constructora Linderos\TIERRA BUENA\Casa Tierra Buena\Casa Tierra Buena\1Fachada Casa.JPG"/>
          <p:cNvPicPr>
            <a:picLocks noChangeAspect="1" noChangeArrowheads="1"/>
          </p:cNvPicPr>
          <p:nvPr/>
        </p:nvPicPr>
        <p:blipFill>
          <a:blip r:embed="rId2"/>
          <a:srcRect/>
          <a:stretch>
            <a:fillRect/>
          </a:stretch>
        </p:blipFill>
        <p:spPr bwMode="auto">
          <a:xfrm>
            <a:off x="-5181600" y="-3886200"/>
            <a:ext cx="19507200" cy="14630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es-CL" smtClean="0"/>
          </a:p>
        </p:txBody>
      </p:sp>
      <p:sp>
        <p:nvSpPr>
          <p:cNvPr id="52226"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es-CL" smtClean="0"/>
          </a:p>
        </p:txBody>
      </p:sp>
      <p:pic>
        <p:nvPicPr>
          <p:cNvPr id="52227" name="Picture 2" descr="C:\Users\Rodrigo Saud\Desktop\Constructora Linderos\TIERRA BUENA\Casa Tierra Buena\Casa Tierra Buena\24Vista desde atrás.JPG"/>
          <p:cNvPicPr>
            <a:picLocks noChangeAspect="1" noChangeArrowheads="1"/>
          </p:cNvPicPr>
          <p:nvPr/>
        </p:nvPicPr>
        <p:blipFill>
          <a:blip r:embed="rId2"/>
          <a:srcRect/>
          <a:stretch>
            <a:fillRect/>
          </a:stretch>
        </p:blipFill>
        <p:spPr bwMode="auto">
          <a:xfrm>
            <a:off x="-5181600" y="-3886200"/>
            <a:ext cx="19507200" cy="14630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es-CL" smtClean="0"/>
          </a:p>
        </p:txBody>
      </p:sp>
      <p:sp>
        <p:nvSpPr>
          <p:cNvPr id="53250"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es-CL" smtClean="0"/>
          </a:p>
        </p:txBody>
      </p:sp>
      <p:pic>
        <p:nvPicPr>
          <p:cNvPr id="53251" name="Picture 2" descr="C:\Users\Rodrigo Saud\Desktop\Constructora Linderos\TIERRA BUENA\Casa Tierra Buena\Casa Tierra Buena\25Vista desde atrás1.JPG"/>
          <p:cNvPicPr>
            <a:picLocks noChangeAspect="1" noChangeArrowheads="1"/>
          </p:cNvPicPr>
          <p:nvPr/>
        </p:nvPicPr>
        <p:blipFill>
          <a:blip r:embed="rId2"/>
          <a:srcRect/>
          <a:stretch>
            <a:fillRect/>
          </a:stretch>
        </p:blipFill>
        <p:spPr bwMode="auto">
          <a:xfrm>
            <a:off x="-5181600" y="-3886200"/>
            <a:ext cx="19507200" cy="14630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5427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54276"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54277"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8" name="7 CuadroTexto"/>
          <p:cNvSpPr txBox="1"/>
          <p:nvPr/>
        </p:nvSpPr>
        <p:spPr>
          <a:xfrm>
            <a:off x="2057400" y="877888"/>
            <a:ext cx="5667375" cy="3355975"/>
          </a:xfrm>
          <a:prstGeom prst="rect">
            <a:avLst/>
          </a:prstGeom>
          <a:noFill/>
        </p:spPr>
        <p:txBody>
          <a:bodyPr>
            <a:spAutoFit/>
          </a:bodyPr>
          <a:lstStyle/>
          <a:p>
            <a:pPr>
              <a:defRPr/>
            </a:pPr>
            <a:r>
              <a:rPr lang="es-CL" sz="2800" dirty="0">
                <a:solidFill>
                  <a:srgbClr val="FF0000"/>
                </a:solidFill>
                <a:latin typeface="+mj-lt"/>
              </a:rPr>
              <a:t>CONDOMINIO TIERRA BUENA</a:t>
            </a:r>
          </a:p>
          <a:p>
            <a:pPr>
              <a:defRPr/>
            </a:pPr>
            <a:endParaRPr lang="es-CL" sz="2800" dirty="0">
              <a:solidFill>
                <a:srgbClr val="FF0000"/>
              </a:solidFill>
              <a:latin typeface="+mj-lt"/>
            </a:endParaRPr>
          </a:p>
          <a:p>
            <a:pPr>
              <a:defRPr/>
            </a:pPr>
            <a:endParaRPr lang="es-CL" sz="2800" dirty="0">
              <a:solidFill>
                <a:srgbClr val="FF0000"/>
              </a:solidFill>
              <a:latin typeface="+mj-lt"/>
            </a:endParaRPr>
          </a:p>
          <a:p>
            <a:pPr>
              <a:defRPr/>
            </a:pPr>
            <a:endParaRPr lang="es-CL" sz="2800" dirty="0">
              <a:solidFill>
                <a:srgbClr val="FF0000"/>
              </a:solidFill>
              <a:latin typeface="+mj-lt"/>
            </a:endParaRPr>
          </a:p>
          <a:p>
            <a:pPr>
              <a:buFont typeface="Arial" pitchFamily="34" charset="0"/>
              <a:buChar char="•"/>
              <a:defRPr/>
            </a:pPr>
            <a:r>
              <a:rPr lang="es-CL" sz="2000" dirty="0">
                <a:latin typeface="+mj-lt"/>
              </a:rPr>
              <a:t>Comuna de </a:t>
            </a:r>
            <a:r>
              <a:rPr lang="es-CL" sz="2000" dirty="0" err="1">
                <a:latin typeface="+mj-lt"/>
              </a:rPr>
              <a:t>Buin</a:t>
            </a:r>
            <a:endParaRPr lang="es-CL" sz="2000" dirty="0">
              <a:latin typeface="+mj-lt"/>
            </a:endParaRPr>
          </a:p>
          <a:p>
            <a:pPr>
              <a:buFont typeface="Arial" pitchFamily="34" charset="0"/>
              <a:buChar char="•"/>
              <a:defRPr/>
            </a:pPr>
            <a:endParaRPr lang="es-CL" sz="2000" dirty="0">
              <a:latin typeface="+mj-lt"/>
            </a:endParaRPr>
          </a:p>
          <a:p>
            <a:pPr>
              <a:buFont typeface="Arial" pitchFamily="34" charset="0"/>
              <a:buChar char="•"/>
              <a:defRPr/>
            </a:pPr>
            <a:r>
              <a:rPr lang="es-CL" sz="2000" dirty="0">
                <a:latin typeface="+mj-lt"/>
              </a:rPr>
              <a:t>Ejecución: 2006-2007</a:t>
            </a:r>
          </a:p>
          <a:p>
            <a:pPr>
              <a:buFont typeface="Arial" pitchFamily="34" charset="0"/>
              <a:buChar char="•"/>
              <a:defRPr/>
            </a:pPr>
            <a:endParaRPr lang="es-CL" sz="2000" dirty="0">
              <a:latin typeface="+mj-lt"/>
            </a:endParaRPr>
          </a:p>
          <a:p>
            <a:pPr>
              <a:buFont typeface="Arial" pitchFamily="34" charset="0"/>
              <a:buChar char="•"/>
              <a:defRPr/>
            </a:pPr>
            <a:r>
              <a:rPr lang="es-CL" sz="2000" dirty="0">
                <a:latin typeface="+mj-lt"/>
              </a:rPr>
              <a:t>Ingeniería y Construcciones Linderos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 Ubicación del Proyecto.</a:t>
            </a:r>
          </a:p>
          <a:p>
            <a:pPr>
              <a:lnSpc>
                <a:spcPct val="150000"/>
              </a:lnSpc>
              <a:buClr>
                <a:srgbClr val="FF0000"/>
              </a:buClr>
              <a:buFontTx/>
              <a:buChar char="•"/>
            </a:pPr>
            <a:r>
              <a:rPr lang="es-ES_tradnl" sz="1800">
                <a:solidFill>
                  <a:schemeClr val="accent2"/>
                </a:solidFill>
                <a:latin typeface="Calibri" pitchFamily="34" charset="0"/>
              </a:rPr>
              <a:t> Loteo del Terreno.</a:t>
            </a:r>
          </a:p>
          <a:p>
            <a:pPr>
              <a:lnSpc>
                <a:spcPct val="150000"/>
              </a:lnSpc>
              <a:buClr>
                <a:srgbClr val="FF0000"/>
              </a:buClr>
              <a:buFontTx/>
              <a:buChar char="•"/>
            </a:pPr>
            <a:r>
              <a:rPr lang="es-ES_tradnl" sz="1800">
                <a:solidFill>
                  <a:schemeClr val="accent2"/>
                </a:solidFill>
                <a:latin typeface="Calibri" pitchFamily="34" charset="0"/>
              </a:rPr>
              <a:t> Estilo de Casas.</a:t>
            </a:r>
          </a:p>
          <a:p>
            <a:pPr>
              <a:lnSpc>
                <a:spcPct val="150000"/>
              </a:lnSpc>
              <a:buClr>
                <a:srgbClr val="FF0000"/>
              </a:buClr>
              <a:buFontTx/>
              <a:buChar char="•"/>
            </a:pPr>
            <a:r>
              <a:rPr lang="es-ES_tradnl" sz="1800">
                <a:solidFill>
                  <a:srgbClr val="FF2B3A"/>
                </a:solidFill>
                <a:latin typeface="Calibri" pitchFamily="34" charset="0"/>
              </a:rPr>
              <a:t> Tipología de casas.</a:t>
            </a:r>
          </a:p>
          <a:p>
            <a:pPr>
              <a:lnSpc>
                <a:spcPct val="150000"/>
              </a:lnSpc>
              <a:buClr>
                <a:srgbClr val="FF0000"/>
              </a:buClr>
              <a:buFontTx/>
              <a:buChar char="•"/>
            </a:pPr>
            <a:r>
              <a:rPr lang="es-ES_tradnl" sz="1800">
                <a:solidFill>
                  <a:schemeClr val="accent2"/>
                </a:solidFill>
                <a:latin typeface="Calibri" pitchFamily="34" charset="0"/>
              </a:rPr>
              <a:t> Características de construcción.</a:t>
            </a:r>
          </a:p>
          <a:p>
            <a:pPr>
              <a:lnSpc>
                <a:spcPct val="150000"/>
              </a:lnSpc>
              <a:buClr>
                <a:srgbClr val="FF0000"/>
              </a:buClr>
              <a:buFontTx/>
              <a:buChar char="•"/>
            </a:pPr>
            <a:r>
              <a:rPr lang="es-ES_tradnl" sz="1800">
                <a:solidFill>
                  <a:srgbClr val="000090"/>
                </a:solidFill>
                <a:latin typeface="Calibri" pitchFamily="34" charset="0"/>
              </a:rPr>
              <a:t> Listado de precios.</a:t>
            </a:r>
          </a:p>
          <a:p>
            <a:pPr>
              <a:lnSpc>
                <a:spcPct val="150000"/>
              </a:lnSpc>
              <a:buClr>
                <a:srgbClr val="FF0000"/>
              </a:buClr>
              <a:buFontTx/>
              <a:buChar char="•"/>
            </a:pPr>
            <a:r>
              <a:rPr lang="es-ES_tradnl" sz="1800">
                <a:solidFill>
                  <a:srgbClr val="000090"/>
                </a:solidFill>
                <a:latin typeface="Calibri" pitchFamily="34" charset="0"/>
              </a:rPr>
              <a:t> Financiamiento.</a:t>
            </a:r>
          </a:p>
          <a:p>
            <a:pPr>
              <a:lnSpc>
                <a:spcPct val="150000"/>
              </a:lnSpc>
              <a:buClr>
                <a:srgbClr val="FF0000"/>
              </a:buClr>
              <a:buFontTx/>
              <a:buChar char="•"/>
            </a:pPr>
            <a:r>
              <a:rPr lang="es-ES_tradnl" sz="1800">
                <a:solidFill>
                  <a:srgbClr val="000090"/>
                </a:solidFill>
                <a:latin typeface="Calibri" pitchFamily="34" charset="0"/>
              </a:rPr>
              <a:t> Procedimiento.</a:t>
            </a:r>
          </a:p>
          <a:p>
            <a:pPr>
              <a:lnSpc>
                <a:spcPct val="150000"/>
              </a:lnSpc>
              <a:buClr>
                <a:srgbClr val="FF0000"/>
              </a:buClr>
              <a:buFontTx/>
              <a:buChar char="•"/>
            </a:pPr>
            <a:r>
              <a:rPr lang="es-ES_tradnl" sz="1800">
                <a:solidFill>
                  <a:srgbClr val="000090"/>
                </a:solidFill>
                <a:latin typeface="Calibri" pitchFamily="34" charset="0"/>
              </a:rPr>
              <a:t> 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5529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5529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5530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5530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5530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5530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5632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56324"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56325"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56326" name="7 CuadroTexto"/>
          <p:cNvSpPr txBox="1">
            <a:spLocks noChangeArrowheads="1"/>
          </p:cNvSpPr>
          <p:nvPr/>
        </p:nvSpPr>
        <p:spPr bwMode="auto">
          <a:xfrm>
            <a:off x="2357438" y="901700"/>
            <a:ext cx="4073525" cy="519113"/>
          </a:xfrm>
          <a:prstGeom prst="rect">
            <a:avLst/>
          </a:prstGeom>
          <a:noFill/>
          <a:ln w="9525">
            <a:noFill/>
            <a:miter lim="800000"/>
            <a:headEnd/>
            <a:tailEnd/>
          </a:ln>
        </p:spPr>
        <p:txBody>
          <a:bodyPr wrap="none">
            <a:spAutoFit/>
          </a:bodyPr>
          <a:lstStyle/>
          <a:p>
            <a:r>
              <a:rPr lang="es-CL" sz="2800">
                <a:solidFill>
                  <a:srgbClr val="FF0000"/>
                </a:solidFill>
                <a:latin typeface="Arial" charset="0"/>
              </a:rPr>
              <a:t>TIPOLOGIA DE CASAS</a:t>
            </a:r>
          </a:p>
        </p:txBody>
      </p:sp>
      <p:sp>
        <p:nvSpPr>
          <p:cNvPr id="56327" name="8 CuadroTexto"/>
          <p:cNvSpPr txBox="1">
            <a:spLocks noChangeArrowheads="1"/>
          </p:cNvSpPr>
          <p:nvPr/>
        </p:nvSpPr>
        <p:spPr bwMode="auto">
          <a:xfrm>
            <a:off x="396875" y="1600200"/>
            <a:ext cx="1822450" cy="396875"/>
          </a:xfrm>
          <a:prstGeom prst="rect">
            <a:avLst/>
          </a:prstGeom>
          <a:noFill/>
          <a:ln w="9525">
            <a:noFill/>
            <a:miter lim="800000"/>
            <a:headEnd/>
            <a:tailEnd/>
          </a:ln>
        </p:spPr>
        <p:txBody>
          <a:bodyPr wrap="none">
            <a:spAutoFit/>
          </a:bodyPr>
          <a:lstStyle/>
          <a:p>
            <a:r>
              <a:rPr lang="es-CL" sz="2000">
                <a:solidFill>
                  <a:srgbClr val="FF2B3A"/>
                </a:solidFill>
                <a:latin typeface="Arial" charset="0"/>
              </a:rPr>
              <a:t>CASA TIPO A</a:t>
            </a:r>
          </a:p>
        </p:txBody>
      </p:sp>
      <p:graphicFrame>
        <p:nvGraphicFramePr>
          <p:cNvPr id="55333" name="Group 37"/>
          <p:cNvGraphicFramePr>
            <a:graphicFrameLocks noGrp="1"/>
          </p:cNvGraphicFramePr>
          <p:nvPr/>
        </p:nvGraphicFramePr>
        <p:xfrm>
          <a:off x="1608138" y="2552700"/>
          <a:ext cx="6096000" cy="1114425"/>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1°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111,34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67,16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Superficie Total</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178,5 m</a:t>
                      </a:r>
                      <a:r>
                        <a:rPr kumimoji="0" lang="es-CL" sz="1800" b="1" i="0" u="none" strike="noStrike" cap="none" normalizeH="0" baseline="30000" smtClean="0">
                          <a:ln>
                            <a:noFill/>
                          </a:ln>
                          <a:solidFill>
                            <a:schemeClr val="accent2"/>
                          </a:solidFill>
                          <a:effectLst/>
                          <a:latin typeface="Arial" charset="0"/>
                          <a:cs typeface="Arial" charset="0"/>
                        </a:rPr>
                        <a:t>2 </a:t>
                      </a:r>
                      <a:endParaRPr kumimoji="0" lang="es-CL" sz="1800" b="1" i="0" u="none" strike="noStrike" cap="none" normalizeH="0" baseline="0" smtClean="0">
                        <a:ln>
                          <a:noFill/>
                        </a:ln>
                        <a:solidFill>
                          <a:schemeClr val="accent2"/>
                        </a:solidFill>
                        <a:effectLst/>
                        <a:latin typeface="Arial" charset="0"/>
                        <a:cs typeface="Arial"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55334" name="Group 38"/>
          <p:cNvGraphicFramePr>
            <a:graphicFrameLocks noGrp="1"/>
          </p:cNvGraphicFramePr>
          <p:nvPr/>
        </p:nvGraphicFramePr>
        <p:xfrm>
          <a:off x="1439863" y="4435475"/>
          <a:ext cx="6789737" cy="371475"/>
        </p:xfrm>
        <a:graphic>
          <a:graphicData uri="http://schemas.openxmlformats.org/drawingml/2006/table">
            <a:tbl>
              <a:tblPr/>
              <a:tblGrid>
                <a:gridCol w="67897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3 Baños Principales + 1 Baño de Servicio + 1 Baño de Visita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5335" name="Group 39"/>
          <p:cNvGraphicFramePr>
            <a:graphicFrameLocks noGrp="1"/>
          </p:cNvGraphicFramePr>
          <p:nvPr/>
        </p:nvGraphicFramePr>
        <p:xfrm>
          <a:off x="1403350" y="5233988"/>
          <a:ext cx="6813550" cy="365125"/>
        </p:xfrm>
        <a:graphic>
          <a:graphicData uri="http://schemas.openxmlformats.org/drawingml/2006/table">
            <a:tbl>
              <a:tblPr/>
              <a:tblGrid>
                <a:gridCol w="6813550"/>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4 Dormitorios +  Sala Estar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2"/>
          <a:srcRect/>
          <a:stretch>
            <a:fillRect/>
          </a:stretch>
        </p:blipFill>
        <p:spPr bwMode="auto">
          <a:xfrm>
            <a:off x="731838" y="438150"/>
            <a:ext cx="7891462" cy="603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noChangeArrowheads="1"/>
          </p:cNvPicPr>
          <p:nvPr/>
        </p:nvPicPr>
        <p:blipFill>
          <a:blip r:embed="rId2"/>
          <a:srcRect/>
          <a:stretch>
            <a:fillRect/>
          </a:stretch>
        </p:blipFill>
        <p:spPr bwMode="auto">
          <a:xfrm>
            <a:off x="636588" y="371475"/>
            <a:ext cx="7885112" cy="61150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0" y="1720850"/>
            <a:ext cx="9144000"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srcRect/>
          <a:stretch>
            <a:fillRect/>
          </a:stretch>
        </p:blipFill>
        <p:spPr bwMode="auto">
          <a:xfrm>
            <a:off x="0" y="2444750"/>
            <a:ext cx="9144000" cy="441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xfrm>
            <a:off x="457200" y="4143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s-MX" sz="2800" b="1" smtClean="0">
                <a:solidFill>
                  <a:srgbClr val="FF2B3A"/>
                </a:solidFill>
              </a:rPr>
              <a:t/>
            </a:r>
            <a:br>
              <a:rPr lang="es-MX" sz="2800" b="1" smtClean="0">
                <a:solidFill>
                  <a:srgbClr val="FF2B3A"/>
                </a:solidFill>
              </a:rPr>
            </a:br>
            <a:r>
              <a:rPr lang="es-MX" sz="2800" b="1" smtClean="0">
                <a:solidFill>
                  <a:srgbClr val="FF2B3A"/>
                </a:solidFill>
              </a:rPr>
              <a:t>NUEVO PROYECTO PINARES DE MONTEMAR</a:t>
            </a:r>
            <a:endParaRPr lang="es-ES" sz="2800" b="1" smtClean="0">
              <a:solidFill>
                <a:srgbClr val="FF2B3A"/>
              </a:solidFill>
            </a:endParaRPr>
          </a:p>
        </p:txBody>
      </p:sp>
      <p:pic>
        <p:nvPicPr>
          <p:cNvPr id="33794" name="Picture 3"/>
          <p:cNvPicPr>
            <a:picLocks noGrp="1" noChangeAspect="1" noChangeArrowheads="1"/>
          </p:cNvPicPr>
          <p:nvPr>
            <p:ph type="body" idx="1"/>
          </p:nvPr>
        </p:nvPicPr>
        <p:blipFill>
          <a:blip r:embed="rId2"/>
          <a:srcRect/>
          <a:stretch>
            <a:fillRect/>
          </a:stretch>
        </p:blipFill>
        <p:spPr bwMode="auto">
          <a:xfrm>
            <a:off x="457200" y="1409700"/>
            <a:ext cx="8229600" cy="4525963"/>
          </a:xfrm>
          <a:noFill/>
          <a:ln>
            <a:miter lim="800000"/>
            <a:headEnd/>
            <a:tailEnd/>
          </a:ln>
        </p:spPr>
      </p:pic>
      <p:sp>
        <p:nvSpPr>
          <p:cNvPr id="33795"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33796" name="Imagen 7"/>
          <p:cNvPicPr>
            <a:picLocks noChangeAspect="1"/>
          </p:cNvPicPr>
          <p:nvPr/>
        </p:nvPicPr>
        <p:blipFill>
          <a:blip r:embed="rId3"/>
          <a:srcRect/>
          <a:stretch>
            <a:fillRect/>
          </a:stretch>
        </p:blipFill>
        <p:spPr bwMode="auto">
          <a:xfrm>
            <a:off x="123825" y="6003925"/>
            <a:ext cx="549275" cy="817563"/>
          </a:xfrm>
          <a:prstGeom prst="rect">
            <a:avLst/>
          </a:prstGeom>
          <a:noFill/>
          <a:ln w="9525">
            <a:noFill/>
            <a:miter lim="800000"/>
            <a:headEnd/>
            <a:tailEnd/>
          </a:ln>
        </p:spPr>
      </p:pic>
      <p:sp>
        <p:nvSpPr>
          <p:cNvPr id="3379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
        <p:nvSpPr>
          <p:cNvPr id="3379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srcRect/>
          <a:stretch>
            <a:fillRect/>
          </a:stretch>
        </p:blipFill>
        <p:spPr bwMode="auto">
          <a:xfrm>
            <a:off x="0" y="2055813"/>
            <a:ext cx="9144000" cy="480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a:srcRect/>
          <a:stretch>
            <a:fillRect/>
          </a:stretch>
        </p:blipFill>
        <p:spPr bwMode="auto">
          <a:xfrm>
            <a:off x="0" y="2052638"/>
            <a:ext cx="9144000" cy="480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6349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63492"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63493"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63494" name="7 CuadroTexto"/>
          <p:cNvSpPr txBox="1">
            <a:spLocks noChangeArrowheads="1"/>
          </p:cNvSpPr>
          <p:nvPr/>
        </p:nvSpPr>
        <p:spPr bwMode="auto">
          <a:xfrm>
            <a:off x="2357438" y="901700"/>
            <a:ext cx="4073525" cy="519113"/>
          </a:xfrm>
          <a:prstGeom prst="rect">
            <a:avLst/>
          </a:prstGeom>
          <a:noFill/>
          <a:ln w="9525">
            <a:noFill/>
            <a:miter lim="800000"/>
            <a:headEnd/>
            <a:tailEnd/>
          </a:ln>
        </p:spPr>
        <p:txBody>
          <a:bodyPr wrap="none">
            <a:spAutoFit/>
          </a:bodyPr>
          <a:lstStyle/>
          <a:p>
            <a:r>
              <a:rPr lang="es-CL" sz="2800">
                <a:solidFill>
                  <a:srgbClr val="FF0000"/>
                </a:solidFill>
                <a:latin typeface="Arial" charset="0"/>
              </a:rPr>
              <a:t>TIPOLOGIA DE CASAS</a:t>
            </a:r>
          </a:p>
        </p:txBody>
      </p:sp>
      <p:sp>
        <p:nvSpPr>
          <p:cNvPr id="63495" name="8 CuadroTexto"/>
          <p:cNvSpPr txBox="1">
            <a:spLocks noChangeArrowheads="1"/>
          </p:cNvSpPr>
          <p:nvPr/>
        </p:nvSpPr>
        <p:spPr bwMode="auto">
          <a:xfrm>
            <a:off x="396875" y="1600200"/>
            <a:ext cx="1822450" cy="396875"/>
          </a:xfrm>
          <a:prstGeom prst="rect">
            <a:avLst/>
          </a:prstGeom>
          <a:noFill/>
          <a:ln w="9525">
            <a:noFill/>
            <a:miter lim="800000"/>
            <a:headEnd/>
            <a:tailEnd/>
          </a:ln>
        </p:spPr>
        <p:txBody>
          <a:bodyPr wrap="none">
            <a:spAutoFit/>
          </a:bodyPr>
          <a:lstStyle/>
          <a:p>
            <a:r>
              <a:rPr lang="es-CL" sz="2000">
                <a:solidFill>
                  <a:srgbClr val="FF2B3A"/>
                </a:solidFill>
                <a:latin typeface="Arial" charset="0"/>
              </a:rPr>
              <a:t>CASA TIPO B</a:t>
            </a:r>
          </a:p>
        </p:txBody>
      </p:sp>
      <p:graphicFrame>
        <p:nvGraphicFramePr>
          <p:cNvPr id="62500" name="Group 36"/>
          <p:cNvGraphicFramePr>
            <a:graphicFrameLocks noGrp="1"/>
          </p:cNvGraphicFramePr>
          <p:nvPr/>
        </p:nvGraphicFramePr>
        <p:xfrm>
          <a:off x="1535113" y="2684463"/>
          <a:ext cx="6096000" cy="1114425"/>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1°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134,37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67,16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Superficie Total</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201,53 m</a:t>
                      </a:r>
                      <a:r>
                        <a:rPr kumimoji="0" lang="es-CL" sz="1800" b="1" i="0" u="none" strike="noStrike" cap="none" normalizeH="0" baseline="30000" smtClean="0">
                          <a:ln>
                            <a:noFill/>
                          </a:ln>
                          <a:solidFill>
                            <a:schemeClr val="accent2"/>
                          </a:solidFill>
                          <a:effectLst/>
                          <a:latin typeface="Arial" charset="0"/>
                          <a:cs typeface="Arial" charset="0"/>
                        </a:rPr>
                        <a:t>2 </a:t>
                      </a:r>
                      <a:endParaRPr kumimoji="0" lang="es-CL" sz="1800" b="1" i="0" u="none" strike="noStrike" cap="none" normalizeH="0" baseline="0" smtClean="0">
                        <a:ln>
                          <a:noFill/>
                        </a:ln>
                        <a:solidFill>
                          <a:schemeClr val="accent2"/>
                        </a:solidFill>
                        <a:effectLst/>
                        <a:latin typeface="Arial" charset="0"/>
                        <a:cs typeface="Arial"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62501" name="Group 37"/>
          <p:cNvGraphicFramePr>
            <a:graphicFrameLocks noGrp="1"/>
          </p:cNvGraphicFramePr>
          <p:nvPr/>
        </p:nvGraphicFramePr>
        <p:xfrm>
          <a:off x="1463675" y="4676775"/>
          <a:ext cx="7138988" cy="371475"/>
        </p:xfrm>
        <a:graphic>
          <a:graphicData uri="http://schemas.openxmlformats.org/drawingml/2006/table">
            <a:tbl>
              <a:tblPr/>
              <a:tblGrid>
                <a:gridCol w="71389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3 Baños Principales + 1 Baño de Servicio + 1 Baño de Visita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2502" name="Group 38"/>
          <p:cNvGraphicFramePr>
            <a:graphicFrameLocks noGrp="1"/>
          </p:cNvGraphicFramePr>
          <p:nvPr/>
        </p:nvGraphicFramePr>
        <p:xfrm>
          <a:off x="1392238" y="5499100"/>
          <a:ext cx="7186612" cy="365125"/>
        </p:xfrm>
        <a:graphic>
          <a:graphicData uri="http://schemas.openxmlformats.org/drawingml/2006/table">
            <a:tbl>
              <a:tblPr/>
              <a:tblGrid>
                <a:gridCol w="7186612"/>
              </a:tblGrid>
              <a:tr h="21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4 Dormitorios + 1 Sala Estar (1° Piso) + 1 Sala Estar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2"/>
          <a:srcRect/>
          <a:stretch>
            <a:fillRect/>
          </a:stretch>
        </p:blipFill>
        <p:spPr bwMode="auto">
          <a:xfrm>
            <a:off x="438150" y="322263"/>
            <a:ext cx="8337550" cy="62690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p:cNvPicPr>
            <a:picLocks noChangeAspect="1" noChangeArrowheads="1"/>
          </p:cNvPicPr>
          <p:nvPr/>
        </p:nvPicPr>
        <p:blipFill>
          <a:blip r:embed="rId2"/>
          <a:srcRect/>
          <a:stretch>
            <a:fillRect/>
          </a:stretch>
        </p:blipFill>
        <p:spPr bwMode="auto">
          <a:xfrm>
            <a:off x="482600" y="282575"/>
            <a:ext cx="7996238" cy="62372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0" y="1708150"/>
            <a:ext cx="9156700"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srcRect/>
          <a:stretch>
            <a:fillRect/>
          </a:stretch>
        </p:blipFill>
        <p:spPr bwMode="auto">
          <a:xfrm>
            <a:off x="0" y="2667000"/>
            <a:ext cx="91503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0" y="2495550"/>
            <a:ext cx="91440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0" y="2624138"/>
            <a:ext cx="9144000" cy="423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b="1" smtClean="0">
                <a:solidFill>
                  <a:srgbClr val="FF2B3A"/>
                </a:solidFill>
              </a:rPr>
              <a:t/>
            </a:r>
            <a:br>
              <a:rPr lang="es-MX" b="1" smtClean="0">
                <a:solidFill>
                  <a:srgbClr val="FF2B3A"/>
                </a:solidFill>
              </a:rPr>
            </a:br>
            <a:endParaRPr lang="es-ES" sz="3600" b="1" smtClean="0">
              <a:solidFill>
                <a:srgbClr val="FF2B3A"/>
              </a:solidFill>
            </a:endParaRPr>
          </a:p>
        </p:txBody>
      </p:sp>
      <p:sp>
        <p:nvSpPr>
          <p:cNvPr id="7065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70660"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pic>
        <p:nvPicPr>
          <p:cNvPr id="70661"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70662" name="7 CuadroTexto"/>
          <p:cNvSpPr txBox="1">
            <a:spLocks noChangeArrowheads="1"/>
          </p:cNvSpPr>
          <p:nvPr/>
        </p:nvSpPr>
        <p:spPr bwMode="auto">
          <a:xfrm>
            <a:off x="2357438" y="901700"/>
            <a:ext cx="4073525" cy="519113"/>
          </a:xfrm>
          <a:prstGeom prst="rect">
            <a:avLst/>
          </a:prstGeom>
          <a:noFill/>
          <a:ln w="9525">
            <a:noFill/>
            <a:miter lim="800000"/>
            <a:headEnd/>
            <a:tailEnd/>
          </a:ln>
        </p:spPr>
        <p:txBody>
          <a:bodyPr wrap="none">
            <a:spAutoFit/>
          </a:bodyPr>
          <a:lstStyle/>
          <a:p>
            <a:r>
              <a:rPr lang="es-CL" sz="2800">
                <a:solidFill>
                  <a:srgbClr val="FF0000"/>
                </a:solidFill>
                <a:latin typeface="Arial" charset="0"/>
              </a:rPr>
              <a:t>TIPOLOGIA DE CASAS</a:t>
            </a:r>
          </a:p>
        </p:txBody>
      </p:sp>
      <p:sp>
        <p:nvSpPr>
          <p:cNvPr id="70663" name="8 CuadroTexto"/>
          <p:cNvSpPr txBox="1">
            <a:spLocks noChangeArrowheads="1"/>
          </p:cNvSpPr>
          <p:nvPr/>
        </p:nvSpPr>
        <p:spPr bwMode="auto">
          <a:xfrm>
            <a:off x="396875" y="1600200"/>
            <a:ext cx="1822450" cy="396875"/>
          </a:xfrm>
          <a:prstGeom prst="rect">
            <a:avLst/>
          </a:prstGeom>
          <a:noFill/>
          <a:ln w="9525">
            <a:noFill/>
            <a:miter lim="800000"/>
            <a:headEnd/>
            <a:tailEnd/>
          </a:ln>
        </p:spPr>
        <p:txBody>
          <a:bodyPr wrap="none">
            <a:spAutoFit/>
          </a:bodyPr>
          <a:lstStyle/>
          <a:p>
            <a:r>
              <a:rPr lang="es-CL" sz="2000">
                <a:solidFill>
                  <a:srgbClr val="FF2B3A"/>
                </a:solidFill>
                <a:latin typeface="Arial" charset="0"/>
              </a:rPr>
              <a:t>CASA TIPO C</a:t>
            </a:r>
          </a:p>
        </p:txBody>
      </p:sp>
      <p:graphicFrame>
        <p:nvGraphicFramePr>
          <p:cNvPr id="84005" name="Group 37"/>
          <p:cNvGraphicFramePr>
            <a:graphicFrameLocks noGrp="1"/>
          </p:cNvGraphicFramePr>
          <p:nvPr/>
        </p:nvGraphicFramePr>
        <p:xfrm>
          <a:off x="1476375" y="2781300"/>
          <a:ext cx="6096000" cy="1114425"/>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1°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150,58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Superficie 2° Piso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9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accent2"/>
                          </a:solidFill>
                          <a:effectLst/>
                          <a:latin typeface="Arial" charset="0"/>
                          <a:cs typeface="Arial" charset="0"/>
                        </a:rPr>
                        <a:t>67,16 m</a:t>
                      </a:r>
                      <a:r>
                        <a:rPr kumimoji="0" lang="es-CL" sz="1800" b="0" i="0" u="none" strike="noStrike" cap="none" normalizeH="0" baseline="30000" smtClean="0">
                          <a:ln>
                            <a:noFill/>
                          </a:ln>
                          <a:solidFill>
                            <a:schemeClr val="accent2"/>
                          </a:solidFill>
                          <a:effectLst/>
                          <a:latin typeface="Arial" charset="0"/>
                          <a:cs typeface="Arial" charset="0"/>
                        </a:rPr>
                        <a:t>2 </a:t>
                      </a:r>
                      <a:endParaRPr kumimoji="0" lang="es-CL" sz="1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rgbClr val="F1F9F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Superficie Total</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217,74 m</a:t>
                      </a:r>
                      <a:r>
                        <a:rPr kumimoji="0" lang="es-CL" sz="1800" b="1" i="0" u="none" strike="noStrike" cap="none" normalizeH="0" baseline="30000" smtClean="0">
                          <a:ln>
                            <a:noFill/>
                          </a:ln>
                          <a:solidFill>
                            <a:schemeClr val="accent2"/>
                          </a:solidFill>
                          <a:effectLst/>
                          <a:latin typeface="Arial" charset="0"/>
                          <a:cs typeface="Arial" charset="0"/>
                        </a:rPr>
                        <a:t>2 </a:t>
                      </a:r>
                      <a:endParaRPr kumimoji="0" lang="es-CL" sz="1800" b="1" i="0" u="none" strike="noStrike" cap="none" normalizeH="0" baseline="0" smtClean="0">
                        <a:ln>
                          <a:noFill/>
                        </a:ln>
                        <a:solidFill>
                          <a:schemeClr val="accent2"/>
                        </a:solidFill>
                        <a:effectLst/>
                        <a:latin typeface="Arial" charset="0"/>
                        <a:cs typeface="Arial"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graphicFrame>
        <p:nvGraphicFramePr>
          <p:cNvPr id="84006" name="Group 38"/>
          <p:cNvGraphicFramePr>
            <a:graphicFrameLocks noGrp="1"/>
          </p:cNvGraphicFramePr>
          <p:nvPr/>
        </p:nvGraphicFramePr>
        <p:xfrm>
          <a:off x="1403350" y="4989513"/>
          <a:ext cx="6777038" cy="371475"/>
        </p:xfrm>
        <a:graphic>
          <a:graphicData uri="http://schemas.openxmlformats.org/drawingml/2006/table">
            <a:tbl>
              <a:tblPr/>
              <a:tblGrid>
                <a:gridCol w="677703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3 Baños Principales + 1 Baño de Servicio + 1 Baño de Visita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4007" name="Group 39"/>
          <p:cNvGraphicFramePr>
            <a:graphicFrameLocks noGrp="1"/>
          </p:cNvGraphicFramePr>
          <p:nvPr/>
        </p:nvGraphicFramePr>
        <p:xfrm>
          <a:off x="1403350" y="5656263"/>
          <a:ext cx="6777038" cy="365125"/>
        </p:xfrm>
        <a:graphic>
          <a:graphicData uri="http://schemas.openxmlformats.org/drawingml/2006/table">
            <a:tbl>
              <a:tblPr/>
              <a:tblGrid>
                <a:gridCol w="6777038"/>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smtClean="0">
                          <a:ln>
                            <a:noFill/>
                          </a:ln>
                          <a:solidFill>
                            <a:schemeClr val="accent2"/>
                          </a:solidFill>
                          <a:effectLst/>
                          <a:latin typeface="Arial" charset="0"/>
                          <a:cs typeface="Arial" charset="0"/>
                        </a:rPr>
                        <a:t>5 Dormitorios + Sala Estar (1° Piso) y Sala Computación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rgbClr val="FF2B3A"/>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Currículum Constructora			</a:t>
            </a:r>
          </a:p>
          <a:p>
            <a:pPr>
              <a:lnSpc>
                <a:spcPct val="150000"/>
              </a:lnSpc>
              <a:buClr>
                <a:srgbClr val="FF0000"/>
              </a:buClr>
              <a:buFontTx/>
              <a:buChar char="•"/>
            </a:pPr>
            <a:r>
              <a:rPr lang="es-ES_tradnl" sz="1800">
                <a:solidFill>
                  <a:srgbClr val="000090"/>
                </a:solidFill>
                <a:latin typeface="Calibri" pitchFamily="34" charset="0"/>
              </a:rPr>
              <a:t>Ubicación del Proyecto.</a:t>
            </a:r>
          </a:p>
          <a:p>
            <a:pPr>
              <a:lnSpc>
                <a:spcPct val="150000"/>
              </a:lnSpc>
              <a:buClr>
                <a:srgbClr val="FF0000"/>
              </a:buClr>
              <a:buFontTx/>
              <a:buChar char="•"/>
            </a:pPr>
            <a:r>
              <a:rPr lang="es-ES_tradnl" sz="1800">
                <a:solidFill>
                  <a:srgbClr val="000090"/>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3481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481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482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482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482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482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noChangeArrowheads="1"/>
          </p:cNvPicPr>
          <p:nvPr/>
        </p:nvPicPr>
        <p:blipFill>
          <a:blip r:embed="rId2"/>
          <a:srcRect/>
          <a:stretch>
            <a:fillRect/>
          </a:stretch>
        </p:blipFill>
        <p:spPr bwMode="auto">
          <a:xfrm>
            <a:off x="1238250" y="804863"/>
            <a:ext cx="6669088"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p:cNvPicPr>
            <a:picLocks noChangeAspect="1" noChangeArrowheads="1"/>
          </p:cNvPicPr>
          <p:nvPr/>
        </p:nvPicPr>
        <p:blipFill>
          <a:blip r:embed="rId2"/>
          <a:srcRect/>
          <a:stretch>
            <a:fillRect/>
          </a:stretch>
        </p:blipFill>
        <p:spPr bwMode="auto">
          <a:xfrm>
            <a:off x="1281113" y="638175"/>
            <a:ext cx="6583362"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a:srcRect/>
          <a:stretch>
            <a:fillRect/>
          </a:stretch>
        </p:blipFill>
        <p:spPr bwMode="auto">
          <a:xfrm>
            <a:off x="0" y="3167063"/>
            <a:ext cx="9144000" cy="369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srcRect/>
          <a:stretch>
            <a:fillRect/>
          </a:stretch>
        </p:blipFill>
        <p:spPr bwMode="auto">
          <a:xfrm>
            <a:off x="0" y="2995613"/>
            <a:ext cx="9158288" cy="386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srcRect/>
          <a:stretch>
            <a:fillRect/>
          </a:stretch>
        </p:blipFill>
        <p:spPr bwMode="auto">
          <a:xfrm>
            <a:off x="0" y="2497138"/>
            <a:ext cx="9144000" cy="436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srcRect/>
          <a:stretch>
            <a:fillRect/>
          </a:stretch>
        </p:blipFill>
        <p:spPr bwMode="auto">
          <a:xfrm>
            <a:off x="0" y="2747963"/>
            <a:ext cx="9144000" cy="404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chemeClr val="accent2"/>
                </a:solidFill>
                <a:latin typeface="Calibri" pitchFamily="34" charset="0"/>
              </a:rPr>
              <a:t>Estilo de Casas.</a:t>
            </a:r>
          </a:p>
          <a:p>
            <a:pPr>
              <a:lnSpc>
                <a:spcPct val="150000"/>
              </a:lnSpc>
              <a:buClr>
                <a:srgbClr val="FF0000"/>
              </a:buClr>
              <a:buFontTx/>
              <a:buChar char="•"/>
            </a:pPr>
            <a:r>
              <a:rPr lang="es-ES_tradnl" sz="1800">
                <a:solidFill>
                  <a:schemeClr val="accent2"/>
                </a:solidFill>
                <a:latin typeface="Calibri" pitchFamily="34" charset="0"/>
              </a:rPr>
              <a:t>Tipología de casas. </a:t>
            </a:r>
          </a:p>
          <a:p>
            <a:pPr>
              <a:lnSpc>
                <a:spcPct val="150000"/>
              </a:lnSpc>
              <a:buClr>
                <a:srgbClr val="FF0000"/>
              </a:buClr>
              <a:buFontTx/>
              <a:buChar char="•"/>
            </a:pPr>
            <a:r>
              <a:rPr lang="es-ES_tradnl" sz="1800">
                <a:solidFill>
                  <a:srgbClr val="FF2B3A"/>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7782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77827"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7782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77829"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7783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7783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uadroTexto 4"/>
          <p:cNvSpPr txBox="1">
            <a:spLocks noChangeArrowheads="1"/>
          </p:cNvSpPr>
          <p:nvPr/>
        </p:nvSpPr>
        <p:spPr bwMode="auto">
          <a:xfrm>
            <a:off x="769938" y="841375"/>
            <a:ext cx="7875587" cy="5468938"/>
          </a:xfrm>
          <a:prstGeom prst="rect">
            <a:avLst/>
          </a:prstGeom>
          <a:noFill/>
          <a:ln w="9525">
            <a:noFill/>
            <a:miter lim="800000"/>
            <a:headEnd/>
            <a:tailEnd/>
          </a:ln>
        </p:spPr>
        <p:txBody>
          <a:bodyPr>
            <a:spAutoFit/>
          </a:bodyPr>
          <a:lstStyle/>
          <a:p>
            <a:pPr algn="ctr"/>
            <a:r>
              <a:rPr lang="es-MX" sz="2800">
                <a:solidFill>
                  <a:srgbClr val="FF2B3A"/>
                </a:solidFill>
                <a:latin typeface="Arial" charset="0"/>
              </a:rPr>
              <a:t>CARACTERISTICAS DE CONSTRUCCION</a:t>
            </a:r>
            <a:endParaRPr lang="es-ES" sz="2800">
              <a:solidFill>
                <a:srgbClr val="FF2B3A"/>
              </a:solidFill>
              <a:latin typeface="Arial" charset="0"/>
            </a:endParaRPr>
          </a:p>
          <a:p>
            <a:pPr>
              <a:buClr>
                <a:srgbClr val="FF0000"/>
              </a:buClr>
            </a:pPr>
            <a:r>
              <a:rPr lang="es-ES_tradnl" sz="1600" b="0">
                <a:solidFill>
                  <a:srgbClr val="000090"/>
                </a:solidFill>
                <a:latin typeface="Calibri" pitchFamily="34" charset="0"/>
              </a:rPr>
              <a:t> </a:t>
            </a:r>
          </a:p>
          <a:p>
            <a:pPr>
              <a:lnSpc>
                <a:spcPct val="90000"/>
              </a:lnSpc>
              <a:buClr>
                <a:srgbClr val="FF0000"/>
              </a:buClr>
              <a:buFontTx/>
              <a:buChar char="•"/>
            </a:pPr>
            <a:r>
              <a:rPr lang="es-ES_tradnl" sz="1800">
                <a:solidFill>
                  <a:srgbClr val="000090"/>
                </a:solidFill>
                <a:latin typeface="Calibri" pitchFamily="34" charset="0"/>
              </a:rPr>
              <a:t> Estilo Chileno de 2 pisos, construcción sólida de 180, 200 y 220 M2.</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Estructura de hormigón armado, en radieres, pilares, cadenas, vigas y losa.</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Muros ejecutados con ladrillo Santiago Estructural, estucados en ambas caras.</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Tabiquería con estructura metálica galvanizada tipo volcometal, forrados en volcanita de 15 mm de espesor y resistente a la humedad en baños y cocina.</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Techos inclinados con ángulo de 30° de teja arcilla a dos aguas, con colchoneta de lana mineral como aislante térmico.</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Cerámico; revestimiento de 25 x 35 cm., color blanco en todas las zonas húmedas de baños y cocina. En los baños, pavimento cerámico Cordillera, colores y dimensiones a definir, mientras que en cocina, modelo Toscana Siena.</a:t>
            </a:r>
          </a:p>
          <a:p>
            <a:pPr>
              <a:lnSpc>
                <a:spcPct val="90000"/>
              </a:lnSpc>
              <a:buClr>
                <a:srgbClr val="FF0000"/>
              </a:buClr>
            </a:pPr>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Alfombra bouclé de 8 mm., mod. Berber en todo el segundo piso y dormitorio principal. Escala interior al 2° piso de madera y terminada en misma alfombra.</a:t>
            </a:r>
          </a:p>
          <a:p>
            <a:pPr>
              <a:lnSpc>
                <a:spcPct val="90000"/>
              </a:lnSpc>
              <a:buClr>
                <a:srgbClr val="FF0000"/>
              </a:buClr>
            </a:pPr>
            <a:endParaRPr lang="es-ES" sz="1800" b="0">
              <a:solidFill>
                <a:srgbClr val="000090"/>
              </a:solidFill>
              <a:latin typeface="Calibri" pitchFamily="34" charset="0"/>
            </a:endParaRPr>
          </a:p>
        </p:txBody>
      </p:sp>
      <p:pic>
        <p:nvPicPr>
          <p:cNvPr id="7885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78851"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7885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78853"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78854"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7885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uadroTexto 4"/>
          <p:cNvSpPr txBox="1">
            <a:spLocks noChangeArrowheads="1"/>
          </p:cNvSpPr>
          <p:nvPr/>
        </p:nvSpPr>
        <p:spPr bwMode="auto">
          <a:xfrm>
            <a:off x="638175" y="841375"/>
            <a:ext cx="7875588" cy="5241925"/>
          </a:xfrm>
          <a:prstGeom prst="rect">
            <a:avLst/>
          </a:prstGeom>
          <a:noFill/>
          <a:ln w="9525">
            <a:noFill/>
            <a:miter lim="800000"/>
            <a:headEnd/>
            <a:tailEnd/>
          </a:ln>
        </p:spPr>
        <p:txBody>
          <a:bodyPr>
            <a:spAutoFit/>
          </a:bodyPr>
          <a:lstStyle/>
          <a:p>
            <a:pPr algn="ctr"/>
            <a:r>
              <a:rPr lang="es-MX" sz="2800">
                <a:solidFill>
                  <a:srgbClr val="FF2B3A"/>
                </a:solidFill>
                <a:latin typeface="Arial" charset="0"/>
              </a:rPr>
              <a:t>CARACTERISTICAS DE CONSTRUCCION </a:t>
            </a:r>
          </a:p>
          <a:p>
            <a:endParaRPr lang="es-ES_tradnl" sz="1800">
              <a:solidFill>
                <a:srgbClr val="000090"/>
              </a:solidFill>
              <a:latin typeface="Calibri" pitchFamily="34" charset="0"/>
            </a:endParaRPr>
          </a:p>
          <a:p>
            <a:pPr>
              <a:lnSpc>
                <a:spcPct val="90000"/>
              </a:lnSpc>
              <a:buClr>
                <a:srgbClr val="FF0000"/>
              </a:buClr>
              <a:buFontTx/>
              <a:buChar char="•"/>
            </a:pPr>
            <a:r>
              <a:rPr lang="es-ES_tradnl" sz="1800">
                <a:solidFill>
                  <a:srgbClr val="000090"/>
                </a:solidFill>
                <a:latin typeface="Calibri" pitchFamily="34" charset="0"/>
              </a:rPr>
              <a:t> </a:t>
            </a:r>
            <a:r>
              <a:rPr lang="es-ES_tradnl" sz="1700">
                <a:solidFill>
                  <a:srgbClr val="000090"/>
                </a:solidFill>
                <a:latin typeface="Calibri" pitchFamily="34" charset="0"/>
              </a:rPr>
              <a:t>Piso PVC fotolaminado, mod. Decomadera, color DW-1907 o similar.</a:t>
            </a:r>
          </a:p>
          <a:p>
            <a:pPr>
              <a:lnSpc>
                <a:spcPct val="90000"/>
              </a:lnSpc>
              <a:buClr>
                <a:srgbClr val="FF0000"/>
              </a:buClr>
            </a:pPr>
            <a:r>
              <a:rPr lang="es-ES_tradnl" sz="1700">
                <a:solidFill>
                  <a:srgbClr val="000090"/>
                </a:solidFill>
                <a:latin typeface="Calibri" pitchFamily="34" charset="0"/>
              </a:rPr>
              <a:t>	</a:t>
            </a:r>
            <a:endParaRPr lang="es-ES" sz="1700">
              <a:solidFill>
                <a:srgbClr val="000090"/>
              </a:solidFill>
              <a:latin typeface="Calibri" pitchFamily="34" charset="0"/>
            </a:endParaRPr>
          </a:p>
          <a:p>
            <a:pPr>
              <a:lnSpc>
                <a:spcPct val="90000"/>
              </a:lnSpc>
              <a:buClr>
                <a:srgbClr val="FF0000"/>
              </a:buClr>
              <a:buFont typeface="Arial" charset="0"/>
              <a:buChar char="•"/>
            </a:pPr>
            <a:r>
              <a:rPr lang="es-ES" sz="1700">
                <a:solidFill>
                  <a:srgbClr val="000090"/>
                </a:solidFill>
                <a:latin typeface="Calibri" pitchFamily="34" charset="0"/>
              </a:rPr>
              <a:t> Puertas; de acceso es maciza en Raulí de 45 mm. de espesor. Resto de 40 mm., tipo Masonite, contrachapadas y molduradas para pintar.</a:t>
            </a:r>
          </a:p>
          <a:p>
            <a:pPr>
              <a:lnSpc>
                <a:spcPct val="90000"/>
              </a:lnSpc>
              <a:buClr>
                <a:srgbClr val="FF0000"/>
              </a:buClr>
              <a:buFont typeface="Arial" charset="0"/>
              <a:buNone/>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Ventanas y puertas-ventanas en perfilería PVC con vidrios en termopaneles.</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Artefactos Sanitarios; de fabricación nacional, Fanaloza, color blanco, de primera calidad y selección. Vanitorios, modelo Florida en baños, cubierta de mármol beige.</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1 Calefont Junkers de 13 lts. Para baño ppal., ubicado en exterior lavadero. Los otros servicios se alimentarán desde la caldera.</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Calefacción por radiadores, con caldera de producción de gas licuado.</a:t>
            </a:r>
          </a:p>
          <a:p>
            <a:pPr>
              <a:lnSpc>
                <a:spcPct val="90000"/>
              </a:lnSpc>
              <a:buClr>
                <a:srgbClr val="FF0000"/>
              </a:buClr>
              <a:buFont typeface="Arial" charset="0"/>
              <a:buNone/>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Electricidad; instalación embutida en cañería PVC Conduit, con mecanismos Marisio, Mod. Habit-21. </a:t>
            </a:r>
          </a:p>
          <a:p>
            <a:pPr>
              <a:lnSpc>
                <a:spcPct val="90000"/>
              </a:lnSpc>
              <a:buClr>
                <a:srgbClr val="FF0000"/>
              </a:buClr>
              <a:buFont typeface="Arial" charset="0"/>
              <a:buChar char="•"/>
            </a:pPr>
            <a:endParaRPr lang="es-ES_tradnl" sz="1700">
              <a:solidFill>
                <a:srgbClr val="000090"/>
              </a:solidFill>
              <a:latin typeface="Calibri" pitchFamily="34" charset="0"/>
            </a:endParaRPr>
          </a:p>
          <a:p>
            <a:pPr>
              <a:lnSpc>
                <a:spcPct val="90000"/>
              </a:lnSpc>
              <a:buClr>
                <a:srgbClr val="FF0000"/>
              </a:buClr>
              <a:buFont typeface="Arial" charset="0"/>
              <a:buChar char="•"/>
            </a:pPr>
            <a:r>
              <a:rPr lang="es-ES_tradnl" sz="1700">
                <a:solidFill>
                  <a:srgbClr val="000090"/>
                </a:solidFill>
                <a:latin typeface="Calibri" pitchFamily="34" charset="0"/>
              </a:rPr>
              <a:t> Incluye rejas y portones, pero no considera jardín.</a:t>
            </a:r>
            <a:endParaRPr lang="es-ES" sz="1700">
              <a:solidFill>
                <a:srgbClr val="000090"/>
              </a:solidFill>
              <a:latin typeface="Calibri" pitchFamily="34" charset="0"/>
            </a:endParaRPr>
          </a:p>
        </p:txBody>
      </p:sp>
      <p:pic>
        <p:nvPicPr>
          <p:cNvPr id="7987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79875"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7987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79877"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79878"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7987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Grp="1" noChangeAspect="1" noChangeArrowheads="1"/>
          </p:cNvPicPr>
          <p:nvPr>
            <p:ph type="body" sz="half" idx="1"/>
          </p:nvPr>
        </p:nvPicPr>
        <p:blipFill>
          <a:blip r:embed="rId2"/>
          <a:srcRect/>
          <a:stretch>
            <a:fillRect/>
          </a:stretch>
        </p:blipFill>
        <p:spPr bwMode="auto">
          <a:xfrm>
            <a:off x="2349500" y="0"/>
            <a:ext cx="4171950" cy="6858000"/>
          </a:xfrm>
          <a:noFill/>
          <a:ln>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uadroTexto 4"/>
          <p:cNvSpPr txBox="1">
            <a:spLocks noChangeArrowheads="1"/>
          </p:cNvSpPr>
          <p:nvPr/>
        </p:nvSpPr>
        <p:spPr bwMode="auto">
          <a:xfrm>
            <a:off x="904875" y="971550"/>
            <a:ext cx="7875588" cy="5468938"/>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INTRODUCCION:</a:t>
            </a:r>
          </a:p>
          <a:p>
            <a:endParaRPr lang="es-ES" sz="1800">
              <a:solidFill>
                <a:srgbClr val="FF2B3A"/>
              </a:solidFill>
              <a:latin typeface="Calibri" pitchFamily="34" charset="0"/>
            </a:endParaRPr>
          </a:p>
          <a:p>
            <a:pPr>
              <a:buClr>
                <a:srgbClr val="FF0000"/>
              </a:buClr>
              <a:buFontTx/>
              <a:buChar char="•"/>
            </a:pPr>
            <a:r>
              <a:rPr lang="es-ES_tradnl" sz="1800">
                <a:solidFill>
                  <a:srgbClr val="000090"/>
                </a:solidFill>
                <a:latin typeface="Calibri" pitchFamily="34" charset="0"/>
              </a:rPr>
              <a:t> </a:t>
            </a:r>
            <a:r>
              <a:rPr lang="es-ES_tradnl" sz="1600">
                <a:solidFill>
                  <a:srgbClr val="000090"/>
                </a:solidFill>
                <a:latin typeface="Calibri" pitchFamily="34" charset="0"/>
              </a:rPr>
              <a:t>Entre las funciones del Bienestar, está el de facilitar al personal la obtención de la vivienda propia, para lo cual cuenta con el sistema de ahorro naval (DAN),  diferentes convenios con distintas empresas y, este año, se ha optado por desarrollar gestión inmobiliaria.</a:t>
            </a:r>
          </a:p>
          <a:p>
            <a:pPr>
              <a:buClr>
                <a:srgbClr val="FF0000"/>
              </a:buClr>
            </a:pPr>
            <a:endParaRPr lang="es-ES_tradnl" sz="1600">
              <a:solidFill>
                <a:srgbClr val="000090"/>
              </a:solidFill>
              <a:latin typeface="Calibri" pitchFamily="34" charset="0"/>
            </a:endParaRPr>
          </a:p>
          <a:p>
            <a:pPr>
              <a:buClr>
                <a:srgbClr val="FF0000"/>
              </a:buClr>
              <a:buFontTx/>
              <a:buChar char="•"/>
            </a:pPr>
            <a:r>
              <a:rPr lang="es-ES_tradnl" sz="1600" b="0">
                <a:solidFill>
                  <a:srgbClr val="000090"/>
                </a:solidFill>
                <a:latin typeface="Calibri" pitchFamily="34" charset="0"/>
              </a:rPr>
              <a:t> </a:t>
            </a:r>
            <a:r>
              <a:rPr lang="es-ES_tradnl" sz="1600">
                <a:solidFill>
                  <a:srgbClr val="000090"/>
                </a:solidFill>
                <a:latin typeface="Calibri" pitchFamily="34" charset="0"/>
              </a:rPr>
              <a:t>Para cumplir con esto último</a:t>
            </a:r>
            <a:r>
              <a:rPr lang="es-ES_tradnl" sz="1600" b="0">
                <a:solidFill>
                  <a:srgbClr val="000090"/>
                </a:solidFill>
                <a:latin typeface="Calibri" pitchFamily="34" charset="0"/>
              </a:rPr>
              <a:t>, l</a:t>
            </a:r>
            <a:r>
              <a:rPr lang="es-ES_tradnl" sz="1600">
                <a:solidFill>
                  <a:srgbClr val="000090"/>
                </a:solidFill>
                <a:latin typeface="Calibri" pitchFamily="34" charset="0"/>
              </a:rPr>
              <a:t>a Dirección de Bienestar está negociando la compra de un terreno con la empresa propietaria de Bosques de Montemar, RECONSA, la cual ofreció un paño existente en el sector denominado Pinares de Montemar, al costado del nuevo Colegio Montemar, actualmente en construcción, por 12.500 M2 aprox.</a:t>
            </a:r>
          </a:p>
          <a:p>
            <a:pPr>
              <a:buClr>
                <a:srgbClr val="FF0000"/>
              </a:buClr>
            </a:pPr>
            <a:endParaRPr lang="es-ES_tradnl" sz="1600">
              <a:solidFill>
                <a:srgbClr val="000090"/>
              </a:solidFill>
              <a:latin typeface="Calibri" pitchFamily="34" charset="0"/>
            </a:endParaRPr>
          </a:p>
          <a:p>
            <a:pPr>
              <a:buFontTx/>
              <a:buChar char="•"/>
            </a:pPr>
            <a:r>
              <a:rPr lang="es-ES_tradnl" sz="1600">
                <a:solidFill>
                  <a:srgbClr val="FF2B3A"/>
                </a:solidFill>
                <a:latin typeface="Calibri" pitchFamily="34" charset="0"/>
              </a:rPr>
              <a:t> </a:t>
            </a:r>
            <a:r>
              <a:rPr lang="es-ES" sz="1600">
                <a:solidFill>
                  <a:srgbClr val="000090"/>
                </a:solidFill>
                <a:latin typeface="Calibri" pitchFamily="34" charset="0"/>
              </a:rPr>
              <a:t>A la vez, se negocia con Ingeniería y Construcciones Linderos, para que diseñe un proyecto, que incluya la adquisición del terreno y la elaboración de un condominio con la construcción del máximo de casas que permita el plan regulador.</a:t>
            </a:r>
          </a:p>
          <a:p>
            <a:endParaRPr lang="es-ES_tradnl" sz="1600">
              <a:solidFill>
                <a:srgbClr val="000090"/>
              </a:solidFill>
              <a:latin typeface="Calibri" pitchFamily="34" charset="0"/>
            </a:endParaRPr>
          </a:p>
          <a:p>
            <a:pPr>
              <a:buFontTx/>
              <a:buChar char="•"/>
            </a:pPr>
            <a:r>
              <a:rPr lang="es-ES_tradnl" sz="1600">
                <a:solidFill>
                  <a:srgbClr val="FF2B3A"/>
                </a:solidFill>
                <a:latin typeface="Calibri" pitchFamily="34" charset="0"/>
              </a:rPr>
              <a:t> </a:t>
            </a:r>
            <a:r>
              <a:rPr lang="es-ES_tradnl" sz="1600">
                <a:solidFill>
                  <a:srgbClr val="000090"/>
                </a:solidFill>
                <a:latin typeface="Calibri" pitchFamily="34" charset="0"/>
              </a:rPr>
              <a:t>Considerando que el proyecto es de un alto estándar, tanto de la ubicación y tamaño del terreno, como del costo de las casas, exige que los interesados cuenten con un pié de a lo menos del 36 % del valor total de la obra.</a:t>
            </a:r>
          </a:p>
          <a:p>
            <a:endParaRPr lang="es-ES_tradnl" sz="1600">
              <a:solidFill>
                <a:srgbClr val="000090"/>
              </a:solidFill>
              <a:latin typeface="Calibri" pitchFamily="34" charset="0"/>
            </a:endParaRPr>
          </a:p>
          <a:p>
            <a:pPr>
              <a:buFontTx/>
              <a:buChar char="•"/>
            </a:pPr>
            <a:r>
              <a:rPr lang="es-ES_tradnl" sz="1600">
                <a:solidFill>
                  <a:srgbClr val="FF2B3A"/>
                </a:solidFill>
                <a:latin typeface="Calibri" pitchFamily="34" charset="0"/>
              </a:rPr>
              <a:t> </a:t>
            </a:r>
            <a:r>
              <a:rPr lang="es-ES_tradnl" sz="1600">
                <a:solidFill>
                  <a:srgbClr val="000090"/>
                </a:solidFill>
                <a:latin typeface="Calibri" pitchFamily="34" charset="0"/>
              </a:rPr>
              <a:t>El plazo de construcción es de 14 meses una vez se instale la primera piedra.</a:t>
            </a:r>
            <a:endParaRPr lang="es-ES" sz="1600">
              <a:solidFill>
                <a:srgbClr val="000090"/>
              </a:solidFill>
              <a:latin typeface="Calibri" pitchFamily="34" charset="0"/>
            </a:endParaRPr>
          </a:p>
        </p:txBody>
      </p:sp>
      <p:pic>
        <p:nvPicPr>
          <p:cNvPr id="35842"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5843"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584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5845"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5846"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5847"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192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1923"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294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2947"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3970"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3971"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499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4995"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6018"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6019"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704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7043"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806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8067"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89090"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89091"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011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0115"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113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1139"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rgbClr val="FF2B3A"/>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rgbClr val="000090"/>
                </a:solidFill>
                <a:latin typeface="Calibri" pitchFamily="34" charset="0"/>
              </a:rPr>
              <a:t>Ubicación del Proyecto.</a:t>
            </a:r>
          </a:p>
          <a:p>
            <a:pPr>
              <a:lnSpc>
                <a:spcPct val="150000"/>
              </a:lnSpc>
              <a:buClr>
                <a:srgbClr val="FF0000"/>
              </a:buClr>
              <a:buFontTx/>
              <a:buChar char="•"/>
            </a:pPr>
            <a:r>
              <a:rPr lang="es-ES_tradnl" sz="1800">
                <a:solidFill>
                  <a:srgbClr val="000090"/>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 </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3686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6867"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686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6869"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687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687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216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2163" name="Picture 5"/>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318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3187"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421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4211"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523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5235"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6258"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6259"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7282"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7283"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8306"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8307"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99330"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99331"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0354"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0355" name="Picture 5"/>
          <p:cNvPicPr>
            <a:picLocks noChangeAspect="1" noChangeArrowheads="1"/>
          </p:cNvPicPr>
          <p:nvPr/>
        </p:nvPicPr>
        <p:blipFill>
          <a:blip r:embed="rId2"/>
          <a:srcRect/>
          <a:stretch>
            <a:fillRect/>
          </a:stretch>
        </p:blipFill>
        <p:spPr bwMode="auto">
          <a:xfrm>
            <a:off x="-6350" y="0"/>
            <a:ext cx="915035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 Título"/>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1378"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1379"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uadroTexto 4"/>
          <p:cNvSpPr txBox="1">
            <a:spLocks noChangeArrowheads="1"/>
          </p:cNvSpPr>
          <p:nvPr/>
        </p:nvSpPr>
        <p:spPr bwMode="auto">
          <a:xfrm>
            <a:off x="147638" y="788988"/>
            <a:ext cx="7947025" cy="3844925"/>
          </a:xfrm>
          <a:prstGeom prst="rect">
            <a:avLst/>
          </a:prstGeom>
          <a:noFill/>
          <a:ln w="9525">
            <a:noFill/>
            <a:miter lim="800000"/>
            <a:headEnd/>
            <a:tailEnd/>
          </a:ln>
        </p:spPr>
        <p:txBody>
          <a:bodyPr>
            <a:spAutoFit/>
          </a:bodyPr>
          <a:lstStyle/>
          <a:p>
            <a:r>
              <a:rPr lang="es-CL" sz="2800">
                <a:solidFill>
                  <a:srgbClr val="FF2B3A"/>
                </a:solidFill>
                <a:latin typeface="Calibri" pitchFamily="34" charset="0"/>
              </a:rPr>
              <a:t>INGENIERÍA Y CONSTRUCCIONES LINDEROS</a:t>
            </a:r>
          </a:p>
          <a:p>
            <a:r>
              <a:rPr lang="es-CL" sz="1800">
                <a:solidFill>
                  <a:srgbClr val="000099"/>
                </a:solidFill>
                <a:latin typeface="Calibri" pitchFamily="34" charset="0"/>
              </a:rPr>
              <a:t>Se especializa en desarrollar proyectos inmobiliarios, de construcción tradicional, residenciales, corporativos, institucionales, comerciales e industriales, emplazados en la zona centro sur del país.</a:t>
            </a:r>
          </a:p>
          <a:p>
            <a:pPr>
              <a:buFont typeface="Arial" charset="0"/>
              <a:buChar char="•"/>
            </a:pPr>
            <a:r>
              <a:rPr lang="es-CL" sz="1800">
                <a:solidFill>
                  <a:srgbClr val="000099"/>
                </a:solidFill>
                <a:latin typeface="Calibri" pitchFamily="34" charset="0"/>
              </a:rPr>
              <a:t> Cantidad de proyectos ejecutados: 32</a:t>
            </a:r>
          </a:p>
          <a:p>
            <a:pPr>
              <a:buFont typeface="Arial" charset="0"/>
              <a:buChar char="•"/>
            </a:pPr>
            <a:r>
              <a:rPr lang="es-CL" sz="1800">
                <a:solidFill>
                  <a:srgbClr val="000099"/>
                </a:solidFill>
                <a:latin typeface="Calibri" pitchFamily="34" charset="0"/>
              </a:rPr>
              <a:t> Cantidad de viviendas ejecutadas: 1.712 unidades</a:t>
            </a:r>
          </a:p>
          <a:p>
            <a:pPr>
              <a:buFont typeface="Arial" charset="0"/>
              <a:buChar char="•"/>
            </a:pPr>
            <a:r>
              <a:rPr lang="es-CL" sz="1800">
                <a:solidFill>
                  <a:srgbClr val="000099"/>
                </a:solidFill>
                <a:latin typeface="Calibri" pitchFamily="34" charset="0"/>
              </a:rPr>
              <a:t> Valores desde las 1.000 UF hasta las 6.500 UF</a:t>
            </a:r>
          </a:p>
          <a:p>
            <a:pPr>
              <a:buFont typeface="Arial" charset="0"/>
              <a:buChar char="•"/>
            </a:pPr>
            <a:r>
              <a:rPr lang="es-CL" sz="1800">
                <a:solidFill>
                  <a:srgbClr val="000099"/>
                </a:solidFill>
                <a:latin typeface="Calibri" pitchFamily="34" charset="0"/>
              </a:rPr>
              <a:t> www.constructoralinderos.cl</a:t>
            </a:r>
          </a:p>
          <a:p>
            <a:endParaRPr lang="es-CL" sz="1800">
              <a:solidFill>
                <a:srgbClr val="000099"/>
              </a:solidFill>
              <a:latin typeface="Calibri" pitchFamily="34" charset="0"/>
            </a:endParaRPr>
          </a:p>
          <a:p>
            <a:endParaRPr lang="es-CL" sz="2800">
              <a:solidFill>
                <a:srgbClr val="FF2B3A"/>
              </a:solidFill>
              <a:latin typeface="Calibri" pitchFamily="34" charset="0"/>
            </a:endParaRPr>
          </a:p>
          <a:p>
            <a:endParaRPr lang="es-CL" sz="2800">
              <a:solidFill>
                <a:srgbClr val="FF2B3A"/>
              </a:solidFill>
              <a:latin typeface="Calibri" pitchFamily="34" charset="0"/>
            </a:endParaRPr>
          </a:p>
          <a:p>
            <a:endParaRPr lang="es-ES" sz="1800">
              <a:solidFill>
                <a:srgbClr val="000090"/>
              </a:solidFill>
            </a:endParaRPr>
          </a:p>
        </p:txBody>
      </p:sp>
      <p:pic>
        <p:nvPicPr>
          <p:cNvPr id="3789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7891"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789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7893"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7894"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789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37896" name="Picture 9"/>
          <p:cNvPicPr>
            <a:picLocks noChangeAspect="1" noChangeArrowheads="1"/>
          </p:cNvPicPr>
          <p:nvPr/>
        </p:nvPicPr>
        <p:blipFill>
          <a:blip r:embed="rId3"/>
          <a:srcRect/>
          <a:stretch>
            <a:fillRect/>
          </a:stretch>
        </p:blipFill>
        <p:spPr bwMode="auto">
          <a:xfrm>
            <a:off x="3116263" y="2860675"/>
            <a:ext cx="5781675" cy="377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240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2403" name="Picture 5"/>
          <p:cNvPicPr>
            <a:picLocks noChangeAspect="1" noChangeArrowheads="1"/>
          </p:cNvPicPr>
          <p:nvPr/>
        </p:nvPicPr>
        <p:blipFill>
          <a:blip r:embed="rId2"/>
          <a:srcRect/>
          <a:stretch>
            <a:fillRect/>
          </a:stretch>
        </p:blipFill>
        <p:spPr bwMode="auto">
          <a:xfrm>
            <a:off x="0" y="3175"/>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3426"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3427" name="Picture 4"/>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4450"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4451" name="Picture 5"/>
          <p:cNvPicPr>
            <a:picLocks noChangeAspect="1" noChangeArrowheads="1"/>
          </p:cNvPicPr>
          <p:nvPr/>
        </p:nvPicPr>
        <p:blipFill>
          <a:blip r:embed="rId2"/>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sp>
        <p:nvSpPr>
          <p:cNvPr id="105474"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CL" smtClean="0"/>
          </a:p>
        </p:txBody>
      </p:sp>
      <p:pic>
        <p:nvPicPr>
          <p:cNvPr id="105475" name="Picture 5"/>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chemeClr val="accent2"/>
                </a:solidFill>
                <a:latin typeface="Calibri" pitchFamily="34" charset="0"/>
              </a:rPr>
              <a:t>Estilo de Casas.</a:t>
            </a:r>
          </a:p>
          <a:p>
            <a:pPr>
              <a:lnSpc>
                <a:spcPct val="150000"/>
              </a:lnSpc>
              <a:buClr>
                <a:srgbClr val="FF0000"/>
              </a:buClr>
              <a:buFontTx/>
              <a:buChar char="•"/>
            </a:pPr>
            <a:r>
              <a:rPr lang="es-ES_tradnl" sz="1800">
                <a:solidFill>
                  <a:schemeClr val="accent2"/>
                </a:solidFill>
                <a:latin typeface="Calibri" pitchFamily="34" charset="0"/>
              </a:rPr>
              <a:t>Tipología de casas. </a:t>
            </a:r>
          </a:p>
          <a:p>
            <a:pPr>
              <a:lnSpc>
                <a:spcPct val="150000"/>
              </a:lnSpc>
              <a:buClr>
                <a:srgbClr val="FF0000"/>
              </a:buClr>
              <a:buFontTx/>
              <a:buChar char="•"/>
            </a:pPr>
            <a:r>
              <a:rPr lang="es-ES_tradnl" sz="1800">
                <a:solidFill>
                  <a:schemeClr val="accent2"/>
                </a:solidFill>
                <a:latin typeface="Calibri" pitchFamily="34" charset="0"/>
              </a:rPr>
              <a:t>Características de construcción.</a:t>
            </a:r>
          </a:p>
          <a:p>
            <a:pPr>
              <a:lnSpc>
                <a:spcPct val="150000"/>
              </a:lnSpc>
              <a:buClr>
                <a:srgbClr val="FF0000"/>
              </a:buClr>
              <a:buFontTx/>
              <a:buChar char="•"/>
            </a:pPr>
            <a:r>
              <a:rPr lang="es-ES_tradnl" sz="1800">
                <a:solidFill>
                  <a:srgbClr val="FF2B3A"/>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0649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0649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0650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0650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0650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0650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827"/>
          <p:cNvSpPr>
            <a:spLocks noGrp="1" noChangeArrowheads="1"/>
          </p:cNvSpPr>
          <p:nvPr>
            <p:ph type="title" idx="4294967295"/>
          </p:nvPr>
        </p:nvSpPr>
        <p:spPr bwMode="auto">
          <a:xfrm>
            <a:off x="-252413" y="503238"/>
            <a:ext cx="5016501" cy="1806575"/>
          </a:xfrm>
          <a:prstGeom prst="rect">
            <a:avLst/>
          </a:prstGeom>
          <a:noFill/>
          <a:ln>
            <a:miter lim="800000"/>
            <a:headEnd/>
            <a:tailEnd/>
          </a:ln>
        </p:spPr>
        <p:txBody>
          <a:bodyPr/>
          <a:lstStyle/>
          <a:p>
            <a:r>
              <a:rPr lang="es-ES" sz="2400" b="1" smtClean="0">
                <a:solidFill>
                  <a:srgbClr val="FF2B3A"/>
                </a:solidFill>
              </a:rPr>
              <a:t/>
            </a:r>
            <a:br>
              <a:rPr lang="es-ES" sz="2400" b="1" smtClean="0">
                <a:solidFill>
                  <a:srgbClr val="FF2B3A"/>
                </a:solidFill>
              </a:rPr>
            </a:br>
            <a:r>
              <a:rPr lang="es-ES" sz="2400" b="1" smtClean="0">
                <a:solidFill>
                  <a:srgbClr val="FF2B3A"/>
                </a:solidFill>
              </a:rPr>
              <a:t>LISTADO DE PRECIOS DE DISTINTAS CASAS EN LOS DIFERENTES SITIOS .</a:t>
            </a:r>
          </a:p>
        </p:txBody>
      </p:sp>
      <p:sp>
        <p:nvSpPr>
          <p:cNvPr id="10752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07524"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07525"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graphicFrame>
        <p:nvGraphicFramePr>
          <p:cNvPr id="148163" name="Group 707"/>
          <p:cNvGraphicFramePr>
            <a:graphicFrameLocks noGrp="1"/>
          </p:cNvGraphicFramePr>
          <p:nvPr/>
        </p:nvGraphicFramePr>
        <p:xfrm>
          <a:off x="4478338" y="871538"/>
          <a:ext cx="3803650" cy="5668962"/>
        </p:xfrm>
        <a:graphic>
          <a:graphicData uri="http://schemas.openxmlformats.org/drawingml/2006/table">
            <a:tbl>
              <a:tblPr/>
              <a:tblGrid>
                <a:gridCol w="1220787"/>
                <a:gridCol w="820738"/>
                <a:gridCol w="874712"/>
                <a:gridCol w="887413"/>
              </a:tblGrid>
              <a:tr h="487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Terreno (M2)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Tama</a:t>
                      </a:r>
                      <a:r>
                        <a:rPr kumimoji="0" lang="en-US" sz="1400" b="1" i="0" u="none" strike="noStrike" cap="none" normalizeH="0" baseline="0" smtClean="0">
                          <a:ln>
                            <a:noFill/>
                          </a:ln>
                          <a:solidFill>
                            <a:srgbClr val="000000"/>
                          </a:solidFill>
                          <a:effectLst/>
                          <a:latin typeface="Lucida Bright"/>
                          <a:cs typeface="Arial" charset="0"/>
                        </a:rPr>
                        <a:t>ñ</a:t>
                      </a:r>
                      <a:r>
                        <a:rPr kumimoji="0" lang="en-US" sz="1400" b="1" i="0" u="none" strike="noStrike" cap="none" normalizeH="0" baseline="0" smtClean="0">
                          <a:ln>
                            <a:noFill/>
                          </a:ln>
                          <a:solidFill>
                            <a:srgbClr val="000000"/>
                          </a:solidFill>
                          <a:effectLst/>
                          <a:latin typeface="Calibri" pitchFamily="34" charset="0"/>
                          <a:cs typeface="Arial" charset="0"/>
                        </a:rPr>
                        <a:t>o de las casas (M2)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Lucida Bright"/>
                          <a:cs typeface="Arial" charset="0"/>
                        </a:rPr>
                        <a:t> </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180,00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200,00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220,00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610,00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6.828,70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7.338,70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7.848,70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624,70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6.882,65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7.392,65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7.902,65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630,70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6.904,67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7.414,67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7.924,67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639,70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6.937,70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7.447,70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7.957,70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652,60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6.985,04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7.495,04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8.005,04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694,00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7.136,98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7.646,98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8.156,98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704,10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7.174,05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7.684,05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8.194,05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718,00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7.225,06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7.735,06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8.245,06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733,60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7.282,31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7.792,31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8.302,31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7.445,26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7.955,26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8.465,26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7.544,35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8.054,35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8.564,35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826,75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7.624,17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8.134,17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8.644,17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842,40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7.681,61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8.191,61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8.701,61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874,00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7.797,58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8.307,58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8.817,58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889,00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7.852,63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8.362,63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8.872,63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955,00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8.094,85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8.604,85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cs typeface="Arial" charset="0"/>
                        </a:rPr>
                        <a:t>9.114,85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827"/>
          <p:cNvSpPr>
            <a:spLocks noGrp="1" noChangeArrowheads="1"/>
          </p:cNvSpPr>
          <p:nvPr>
            <p:ph type="title"/>
          </p:nvPr>
        </p:nvSpPr>
        <p:spPr bwMode="auto">
          <a:xfrm>
            <a:off x="457200" y="3254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s-ES" sz="2400" b="1" smtClean="0">
                <a:solidFill>
                  <a:srgbClr val="FF2B3A"/>
                </a:solidFill>
              </a:rPr>
              <a:t/>
            </a:r>
            <a:br>
              <a:rPr lang="es-ES" sz="2400" b="1" smtClean="0">
                <a:solidFill>
                  <a:srgbClr val="FF2B3A"/>
                </a:solidFill>
              </a:rPr>
            </a:br>
            <a:r>
              <a:rPr lang="es-ES" sz="2400" b="1" smtClean="0">
                <a:solidFill>
                  <a:srgbClr val="FF2B3A"/>
                </a:solidFill>
              </a:rPr>
              <a:t>LISTADO DE PRECIOS. </a:t>
            </a:r>
          </a:p>
        </p:txBody>
      </p:sp>
      <p:graphicFrame>
        <p:nvGraphicFramePr>
          <p:cNvPr id="80037" name="Group 165"/>
          <p:cNvGraphicFramePr>
            <a:graphicFrameLocks noGrp="1"/>
          </p:cNvGraphicFramePr>
          <p:nvPr>
            <p:ph idx="1"/>
          </p:nvPr>
        </p:nvGraphicFramePr>
        <p:xfrm>
          <a:off x="457200" y="1111250"/>
          <a:ext cx="8229600" cy="6334125"/>
        </p:xfrm>
        <a:graphic>
          <a:graphicData uri="http://schemas.openxmlformats.org/drawingml/2006/table">
            <a:tbl>
              <a:tblPr/>
              <a:tblGrid>
                <a:gridCol w="690563"/>
                <a:gridCol w="1477962"/>
                <a:gridCol w="1441450"/>
                <a:gridCol w="1035050"/>
                <a:gridCol w="1379538"/>
                <a:gridCol w="1238250"/>
                <a:gridCol w="966787"/>
              </a:tblGrid>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Casa</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Terreno Neto</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Terreno UF</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M2 Casa</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Costo Casa </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Total</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UF/M2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805,00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2.950,28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8.050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40,25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874,00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3.203,16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8.303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41,52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624,70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2.289,49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6.879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38,22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704,10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2.580,48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7.680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778,00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2.851,32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5.100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7.951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39,76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733,60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2.688,60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7.279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40,44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955,00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3.500,02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9.110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41,41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889,00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3.258,13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8.868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40,31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718,00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2.631,43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7.221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40,12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826,75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3.029,99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8.640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39,27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842,40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3.087,35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5.610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8.697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39,53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694,00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2.543,47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7.133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39,63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610,00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2.235,61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6.826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37,92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630,70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2.311,48</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6.901</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38,34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652,60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2.391,74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6.982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38,79</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639,70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2.344,46</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4.590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6.934</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38,52</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11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43.897,00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115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11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79.560</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11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123.457</a:t>
                      </a:r>
                      <a:endParaRPr kumimoji="0" lang="en-U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57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Lucida Bright"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noFill/>
                  </a:tcPr>
                </a:tc>
              </a:tr>
            </a:tbl>
          </a:graphicData>
        </a:graphic>
      </p:graphicFrame>
      <p:sp>
        <p:nvSpPr>
          <p:cNvPr id="10870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71475" y="728663"/>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08708"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08709"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Ubicación del Proyecto.</a:t>
            </a:r>
          </a:p>
          <a:p>
            <a:pPr>
              <a:lnSpc>
                <a:spcPct val="150000"/>
              </a:lnSpc>
              <a:buClr>
                <a:srgbClr val="FF0000"/>
              </a:buClr>
              <a:buFontTx/>
              <a:buChar char="•"/>
            </a:pPr>
            <a:r>
              <a:rPr lang="es-ES_tradnl" sz="1800">
                <a:solidFill>
                  <a:schemeClr val="accent2"/>
                </a:solidFill>
                <a:latin typeface="Calibri" pitchFamily="34" charset="0"/>
              </a:rPr>
              <a:t>Loteo del Terreno.</a:t>
            </a:r>
          </a:p>
          <a:p>
            <a:pPr>
              <a:lnSpc>
                <a:spcPct val="150000"/>
              </a:lnSpc>
              <a:buClr>
                <a:srgbClr val="FF0000"/>
              </a:buClr>
              <a:buFontTx/>
              <a:buChar char="•"/>
            </a:pPr>
            <a:r>
              <a:rPr lang="es-ES_tradnl" sz="1800">
                <a:solidFill>
                  <a:schemeClr val="accent2"/>
                </a:solidFill>
                <a:latin typeface="Calibri" pitchFamily="34" charset="0"/>
              </a:rPr>
              <a:t>Estilo de Casas.</a:t>
            </a:r>
          </a:p>
          <a:p>
            <a:pPr>
              <a:lnSpc>
                <a:spcPct val="150000"/>
              </a:lnSpc>
              <a:buClr>
                <a:srgbClr val="FF0000"/>
              </a:buClr>
              <a:buFontTx/>
              <a:buChar char="•"/>
            </a:pPr>
            <a:r>
              <a:rPr lang="es-ES_tradnl" sz="1800">
                <a:solidFill>
                  <a:schemeClr val="accent2"/>
                </a:solidFill>
                <a:latin typeface="Calibri" pitchFamily="34" charset="0"/>
              </a:rPr>
              <a:t>Tipología de casas. </a:t>
            </a:r>
          </a:p>
          <a:p>
            <a:pPr>
              <a:lnSpc>
                <a:spcPct val="150000"/>
              </a:lnSpc>
              <a:buClr>
                <a:srgbClr val="FF0000"/>
              </a:buClr>
              <a:buFontTx/>
              <a:buChar char="•"/>
            </a:pPr>
            <a:r>
              <a:rPr lang="es-ES_tradnl" sz="1800">
                <a:solidFill>
                  <a:schemeClr val="accent2"/>
                </a:solidFill>
                <a:latin typeface="Calibri" pitchFamily="34" charset="0"/>
              </a:rPr>
              <a:t>Características de construcción.</a:t>
            </a:r>
          </a:p>
          <a:p>
            <a:pPr>
              <a:lnSpc>
                <a:spcPct val="150000"/>
              </a:lnSpc>
              <a:buClr>
                <a:srgbClr val="FF0000"/>
              </a:buClr>
              <a:buFontTx/>
              <a:buChar char="•"/>
            </a:pPr>
            <a:r>
              <a:rPr lang="es-ES_tradnl" sz="1800">
                <a:solidFill>
                  <a:schemeClr val="accent2"/>
                </a:solidFill>
                <a:latin typeface="Calibri" pitchFamily="34" charset="0"/>
              </a:rPr>
              <a:t>Listado de precios.</a:t>
            </a:r>
          </a:p>
          <a:p>
            <a:pPr>
              <a:lnSpc>
                <a:spcPct val="150000"/>
              </a:lnSpc>
              <a:buClr>
                <a:srgbClr val="FF0000"/>
              </a:buClr>
              <a:buFontTx/>
              <a:buChar char="•"/>
            </a:pPr>
            <a:r>
              <a:rPr lang="es-ES_tradnl" sz="1800">
                <a:solidFill>
                  <a:srgbClr val="FF2B3A"/>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lnSpc>
                <a:spcPct val="150000"/>
              </a:lnSpc>
              <a:buClr>
                <a:srgbClr val="FF0000"/>
              </a:buClr>
              <a:buFontTx/>
              <a:buChar char="•"/>
            </a:pPr>
            <a:r>
              <a:rPr lang="es-ES_tradnl" sz="1800">
                <a:solidFill>
                  <a:srgbClr val="000090"/>
                </a:solidFill>
                <a:latin typeface="Calibri" pitchFamily="34" charset="0"/>
              </a:rPr>
              <a:t> 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0957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09571"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0957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09573"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09574"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09575"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27"/>
          <p:cNvSpPr>
            <a:spLocks noGrp="1" noChangeArrowheads="1"/>
          </p:cNvSpPr>
          <p:nvPr>
            <p:ph type="title" idx="4294967295"/>
          </p:nvPr>
        </p:nvSpPr>
        <p:spPr bwMode="auto">
          <a:xfrm>
            <a:off x="0" y="503238"/>
            <a:ext cx="9144000" cy="1143000"/>
          </a:xfrm>
          <a:prstGeom prst="rect">
            <a:avLst/>
          </a:prstGeom>
          <a:noFill/>
          <a:ln>
            <a:miter lim="800000"/>
            <a:headEnd/>
            <a:tailEnd/>
          </a:ln>
        </p:spPr>
        <p:txBody>
          <a:bodyPr/>
          <a:lstStyle/>
          <a:p>
            <a:r>
              <a:rPr lang="es-ES" sz="2200" b="1" smtClean="0">
                <a:solidFill>
                  <a:srgbClr val="FF2B3A"/>
                </a:solidFill>
              </a:rPr>
              <a:t/>
            </a:r>
            <a:br>
              <a:rPr lang="es-ES" sz="2200" b="1" smtClean="0">
                <a:solidFill>
                  <a:srgbClr val="FF2B3A"/>
                </a:solidFill>
              </a:rPr>
            </a:br>
            <a:r>
              <a:rPr lang="es-ES" sz="2200" b="1" smtClean="0">
                <a:solidFill>
                  <a:srgbClr val="FF2B3A"/>
                </a:solidFill>
              </a:rPr>
              <a:t>FINANCIAMIENTO UF CUOTA BANCO Y CUOTA CAPREDENA.</a:t>
            </a:r>
          </a:p>
        </p:txBody>
      </p:sp>
      <p:graphicFrame>
        <p:nvGraphicFramePr>
          <p:cNvPr id="121051" name="Group 219"/>
          <p:cNvGraphicFramePr>
            <a:graphicFrameLocks noGrp="1"/>
          </p:cNvGraphicFramePr>
          <p:nvPr/>
        </p:nvGraphicFramePr>
        <p:xfrm>
          <a:off x="700088" y="1439863"/>
          <a:ext cx="7996237" cy="4667250"/>
        </p:xfrm>
        <a:graphic>
          <a:graphicData uri="http://schemas.openxmlformats.org/drawingml/2006/table">
            <a:tbl>
              <a:tblPr/>
              <a:tblGrid>
                <a:gridCol w="541337"/>
                <a:gridCol w="688975"/>
                <a:gridCol w="1038225"/>
                <a:gridCol w="992188"/>
                <a:gridCol w="889000"/>
                <a:gridCol w="692150"/>
                <a:gridCol w="725487"/>
                <a:gridCol w="782638"/>
                <a:gridCol w="781050"/>
                <a:gridCol w="865187"/>
              </a:tblGrid>
              <a:tr h="250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Casa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Total UF</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Contado   (UF)</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 Financiar</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25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30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8.050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2.898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5152,18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3652,18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23,99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21,31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19,67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8.303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5314,02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3814,02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22,24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20,52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2.477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4402,87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2902,87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7.680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2.765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4915,51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3415,51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22,46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19,96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18,42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7.951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2.862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5088,85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3588,85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23,58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2.620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4658,30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3158,30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18,48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3.280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5830,41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4330,41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28,38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25,20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3.193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5675,60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4175,60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27,38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24,32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22,44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7.221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4621,71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3121,71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18,28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16,87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8.640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5529,59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4029,59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23,48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21,67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8.697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3.131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5566,30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4066,30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26,67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23,69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21,86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7.133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4565,42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3065,42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20,20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6.826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4368,39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2868,39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18,92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15,69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6.901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2.485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4416,95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2916,95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19,24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4468,31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2968,31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2.496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4438,06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2938,06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19,37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17,22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16,06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10,59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0803"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0805"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10806"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827"/>
          <p:cNvSpPr>
            <a:spLocks noGrp="1" noChangeArrowheads="1"/>
          </p:cNvSpPr>
          <p:nvPr>
            <p:ph type="title" idx="4294967295"/>
          </p:nvPr>
        </p:nvSpPr>
        <p:spPr bwMode="auto">
          <a:xfrm>
            <a:off x="0" y="554038"/>
            <a:ext cx="9144000" cy="1143000"/>
          </a:xfrm>
          <a:prstGeom prst="rect">
            <a:avLst/>
          </a:prstGeom>
          <a:noFill/>
          <a:ln>
            <a:miter lim="800000"/>
            <a:headEnd/>
            <a:tailEnd/>
          </a:ln>
        </p:spPr>
        <p:txBody>
          <a:bodyPr/>
          <a:lstStyle/>
          <a:p>
            <a:r>
              <a:rPr lang="es-ES" sz="2200" b="1" smtClean="0">
                <a:solidFill>
                  <a:srgbClr val="FF2B3A"/>
                </a:solidFill>
              </a:rPr>
              <a:t/>
            </a:r>
            <a:br>
              <a:rPr lang="es-ES" sz="2200" b="1" smtClean="0">
                <a:solidFill>
                  <a:srgbClr val="FF2B3A"/>
                </a:solidFill>
              </a:rPr>
            </a:br>
            <a:r>
              <a:rPr lang="es-ES" sz="2200" b="1" smtClean="0">
                <a:solidFill>
                  <a:srgbClr val="FF2B3A"/>
                </a:solidFill>
              </a:rPr>
              <a:t>FINANCIAMIENTO $$ CUOTA BANCO Y CUOTA CAPREDENA.</a:t>
            </a:r>
          </a:p>
        </p:txBody>
      </p:sp>
      <p:graphicFrame>
        <p:nvGraphicFramePr>
          <p:cNvPr id="159966" name="Group 222"/>
          <p:cNvGraphicFramePr>
            <a:graphicFrameLocks noGrp="1"/>
          </p:cNvGraphicFramePr>
          <p:nvPr/>
        </p:nvGraphicFramePr>
        <p:xfrm>
          <a:off x="468313" y="1500188"/>
          <a:ext cx="8210550" cy="4359275"/>
        </p:xfrm>
        <a:graphic>
          <a:graphicData uri="http://schemas.openxmlformats.org/drawingml/2006/table">
            <a:tbl>
              <a:tblPr/>
              <a:tblGrid>
                <a:gridCol w="498475"/>
                <a:gridCol w="596900"/>
                <a:gridCol w="1006475"/>
                <a:gridCol w="1038225"/>
                <a:gridCol w="876300"/>
                <a:gridCol w="847725"/>
                <a:gridCol w="919162"/>
                <a:gridCol w="822325"/>
                <a:gridCol w="822325"/>
                <a:gridCol w="782638"/>
              </a:tblGrid>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Cuota </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Casa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Total</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Contado   </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A Financiar</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Banco</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25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30 a</a:t>
                      </a:r>
                      <a:r>
                        <a:rPr kumimoji="0" lang="en-US" sz="900" b="1" i="0" u="none" strike="noStrike" cap="none" normalizeH="0" baseline="0" smtClean="0">
                          <a:ln>
                            <a:noFill/>
                          </a:ln>
                          <a:solidFill>
                            <a:schemeClr val="tx1"/>
                          </a:solidFill>
                          <a:effectLst/>
                          <a:latin typeface="Lucida Bright" pitchFamily="18" charset="0"/>
                          <a:cs typeface="Arial" charset="0"/>
                        </a:rPr>
                        <a:t>ñ</a:t>
                      </a:r>
                      <a:r>
                        <a:rPr kumimoji="0" lang="en-US" sz="900" b="1" i="0" u="none" strike="noStrike" cap="none" normalizeH="0" baseline="0" smtClean="0">
                          <a:ln>
                            <a:noFill/>
                          </a:ln>
                          <a:solidFill>
                            <a:schemeClr val="tx1"/>
                          </a:solidFill>
                          <a:effectLst/>
                          <a:latin typeface="Arial" charset="0"/>
                          <a:cs typeface="Arial" charset="0"/>
                        </a:rPr>
                        <a:t>os</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Arial" charset="0"/>
                        </a:rPr>
                        <a:t>Capredena</a:t>
                      </a:r>
                      <a:endParaRPr kumimoji="0" lang="en-US" sz="9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8.050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63.758.190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113.347.894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80.347.894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527.320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468.487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432.310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8.303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65.761.007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116.908.456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83.908.456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550.346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488.904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451.120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54.485.544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96.863.190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63.863.190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420.858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374.092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348.892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7.680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60.829.434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108.141.217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75.141.217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493.772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438.741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404.901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7.951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62.974.480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111.954.630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78.954.630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518.364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460.546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424.993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57.646.511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102.482.686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69.482.686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457.108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406.234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374.950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72.151.339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128.269.047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95.269.047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623.689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553.934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511.040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70.235.602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124.863.292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91.863.292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601.796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534.523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493.155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7.221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57.193.700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101.677.689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68.677.689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451.985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401.691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370.763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8.640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68.428.713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121.651.045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88.651.045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581.046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516.122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476.200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8.697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68.882.975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122.458.622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89.458.622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586.163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520.663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480.383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7.133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56.497.068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100.439.233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67.439.233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443.887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394.512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364.149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6.826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54.058.857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96.104.635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63.104.635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415.890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369.686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344.792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6.901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54.659.702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97.172.804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64.172.804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422.848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375.857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350.536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55.295.379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98.302.895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65.302.895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430.101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382.289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356.524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54.920.939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97.637.225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33.000.000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64.637.225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425.833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378.504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353.001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$ 233.000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1827"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1829"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11830"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uadroTexto 4"/>
          <p:cNvSpPr txBox="1">
            <a:spLocks noChangeArrowheads="1"/>
          </p:cNvSpPr>
          <p:nvPr/>
        </p:nvSpPr>
        <p:spPr bwMode="auto">
          <a:xfrm>
            <a:off x="1487488" y="788988"/>
            <a:ext cx="7875587" cy="585311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rgbClr val="FF2B3A"/>
                </a:solidFill>
                <a:latin typeface="Calibri" pitchFamily="34" charset="0"/>
              </a:rPr>
              <a:t>Ubicación del Proyecto.</a:t>
            </a:r>
          </a:p>
          <a:p>
            <a:pPr>
              <a:lnSpc>
                <a:spcPct val="150000"/>
              </a:lnSpc>
              <a:buClr>
                <a:srgbClr val="FF0000"/>
              </a:buClr>
              <a:buFontTx/>
              <a:buChar char="•"/>
            </a:pPr>
            <a:r>
              <a:rPr lang="es-ES_tradnl" sz="1800">
                <a:solidFill>
                  <a:srgbClr val="000090"/>
                </a:solidFill>
                <a:latin typeface="Calibri" pitchFamily="34" charset="0"/>
              </a:rPr>
              <a:t>Loteo del Terreno.</a:t>
            </a:r>
          </a:p>
          <a:p>
            <a:pPr>
              <a:lnSpc>
                <a:spcPct val="150000"/>
              </a:lnSpc>
              <a:buClr>
                <a:srgbClr val="FF0000"/>
              </a:buClr>
              <a:buFontTx/>
              <a:buChar char="•"/>
            </a:pPr>
            <a:r>
              <a:rPr lang="es-ES_tradnl" sz="1800">
                <a:solidFill>
                  <a:srgbClr val="000090"/>
                </a:solidFill>
                <a:latin typeface="Calibri" pitchFamily="34" charset="0"/>
              </a:rPr>
              <a:t>Estilo de Casas.</a:t>
            </a:r>
          </a:p>
          <a:p>
            <a:pPr>
              <a:lnSpc>
                <a:spcPct val="150000"/>
              </a:lnSpc>
              <a:buClr>
                <a:srgbClr val="FF0000"/>
              </a:buClr>
              <a:buFontTx/>
              <a:buChar char="•"/>
            </a:pPr>
            <a:r>
              <a:rPr lang="es-ES_tradnl" sz="1800">
                <a:solidFill>
                  <a:srgbClr val="000090"/>
                </a:solidFill>
                <a:latin typeface="Calibri" pitchFamily="34" charset="0"/>
              </a:rPr>
              <a:t>Tipología de casas.</a:t>
            </a:r>
          </a:p>
          <a:p>
            <a:pPr>
              <a:lnSpc>
                <a:spcPct val="150000"/>
              </a:lnSpc>
              <a:buClr>
                <a:srgbClr val="FF0000"/>
              </a:buClr>
              <a:buFontTx/>
              <a:buChar char="•"/>
            </a:pPr>
            <a:r>
              <a:rPr lang="es-ES_tradnl" sz="1800">
                <a:solidFill>
                  <a:srgbClr val="000090"/>
                </a:solidFill>
                <a:latin typeface="Calibri" pitchFamily="34" charset="0"/>
              </a:rPr>
              <a:t>Características de construcción.</a:t>
            </a:r>
          </a:p>
          <a:p>
            <a:pPr>
              <a:lnSpc>
                <a:spcPct val="150000"/>
              </a:lnSpc>
              <a:buClr>
                <a:srgbClr val="FF0000"/>
              </a:buClr>
              <a:buFontTx/>
              <a:buChar char="•"/>
            </a:pPr>
            <a:r>
              <a:rPr lang="es-ES_tradnl" sz="1800">
                <a:solidFill>
                  <a:srgbClr val="000090"/>
                </a:solidFill>
                <a:latin typeface="Calibri" pitchFamily="34" charset="0"/>
              </a:rPr>
              <a:t>Listado de precios.</a:t>
            </a:r>
          </a:p>
          <a:p>
            <a:pPr>
              <a:lnSpc>
                <a:spcPct val="150000"/>
              </a:lnSpc>
              <a:buClr>
                <a:srgbClr val="FF0000"/>
              </a:buClr>
              <a:buFontTx/>
              <a:buChar char="•"/>
            </a:pPr>
            <a:r>
              <a:rPr lang="es-ES_tradnl" sz="1800">
                <a:solidFill>
                  <a:srgbClr val="000090"/>
                </a:solidFill>
                <a:latin typeface="Calibri" pitchFamily="34" charset="0"/>
              </a:rPr>
              <a:t>Financiamiento.</a:t>
            </a:r>
          </a:p>
          <a:p>
            <a:pPr>
              <a:lnSpc>
                <a:spcPct val="150000"/>
              </a:lnSpc>
              <a:buClr>
                <a:srgbClr val="FF0000"/>
              </a:buClr>
              <a:buFontTx/>
              <a:buChar char="•"/>
            </a:pPr>
            <a:r>
              <a:rPr lang="es-ES_tradnl" sz="1800">
                <a:solidFill>
                  <a:srgbClr val="000090"/>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Pasos a seguir.</a:t>
            </a:r>
          </a:p>
          <a:p>
            <a:pPr>
              <a:buClr>
                <a:srgbClr val="FF0000"/>
              </a:buClr>
              <a:buFontTx/>
              <a:buChar char="•"/>
            </a:pPr>
            <a:r>
              <a:rPr lang="es-ES_tradnl" sz="1800">
                <a:solidFill>
                  <a:srgbClr val="000090"/>
                </a:solidFill>
                <a:latin typeface="Calibri" pitchFamily="34" charset="0"/>
              </a:rPr>
              <a:t>Estado Negociación.</a:t>
            </a:r>
          </a:p>
          <a:p>
            <a:pPr>
              <a:buClr>
                <a:srgbClr val="FF0000"/>
              </a:buClr>
            </a:pPr>
            <a:endParaRPr lang="es-ES_tradnl" sz="1800">
              <a:solidFill>
                <a:srgbClr val="000090"/>
              </a:solidFill>
              <a:latin typeface="Calibri" pitchFamily="34" charset="0"/>
            </a:endParaRPr>
          </a:p>
        </p:txBody>
      </p:sp>
      <p:pic>
        <p:nvPicPr>
          <p:cNvPr id="38914"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8915"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38916"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38917"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38918"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38919"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827"/>
          <p:cNvSpPr>
            <a:spLocks noGrp="1" noChangeArrowheads="1"/>
          </p:cNvSpPr>
          <p:nvPr>
            <p:ph type="title" idx="4294967295"/>
          </p:nvPr>
        </p:nvSpPr>
        <p:spPr bwMode="auto">
          <a:xfrm>
            <a:off x="0" y="581025"/>
            <a:ext cx="8866188" cy="1143000"/>
          </a:xfrm>
          <a:prstGeom prst="rect">
            <a:avLst/>
          </a:prstGeom>
          <a:noFill/>
          <a:ln>
            <a:miter lim="800000"/>
            <a:headEnd/>
            <a:tailEnd/>
          </a:ln>
        </p:spPr>
        <p:txBody>
          <a:bodyPr/>
          <a:lstStyle/>
          <a:p>
            <a:r>
              <a:rPr lang="es-ES" sz="2200" b="1" smtClean="0">
                <a:solidFill>
                  <a:srgbClr val="FF2B3A"/>
                </a:solidFill>
              </a:rPr>
              <a:t/>
            </a:r>
            <a:br>
              <a:rPr lang="es-ES" sz="2200" b="1" smtClean="0">
                <a:solidFill>
                  <a:srgbClr val="FF2B3A"/>
                </a:solidFill>
              </a:rPr>
            </a:br>
            <a:r>
              <a:rPr lang="es-ES" sz="2200" b="1" smtClean="0">
                <a:solidFill>
                  <a:srgbClr val="FF2B3A"/>
                </a:solidFill>
              </a:rPr>
              <a:t>FINANCIAMIENTO $$ EXCLUSIVO BANCO, SIN CAPREDENA</a:t>
            </a:r>
          </a:p>
        </p:txBody>
      </p:sp>
      <p:graphicFrame>
        <p:nvGraphicFramePr>
          <p:cNvPr id="124938" name="Group 1034"/>
          <p:cNvGraphicFramePr>
            <a:graphicFrameLocks noGrp="1"/>
          </p:cNvGraphicFramePr>
          <p:nvPr/>
        </p:nvGraphicFramePr>
        <p:xfrm>
          <a:off x="833438" y="1500188"/>
          <a:ext cx="7239000" cy="4389437"/>
        </p:xfrm>
        <a:graphic>
          <a:graphicData uri="http://schemas.openxmlformats.org/drawingml/2006/table">
            <a:tbl>
              <a:tblPr/>
              <a:tblGrid>
                <a:gridCol w="685800"/>
                <a:gridCol w="1014412"/>
                <a:gridCol w="1028700"/>
                <a:gridCol w="1020763"/>
                <a:gridCol w="1214437"/>
                <a:gridCol w="1176338"/>
                <a:gridCol w="1098550"/>
              </a:tblGrid>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Bright"/>
                          <a:cs typeface="Arial" charset="0"/>
                        </a:rPr>
                        <a:t>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Lucida Bright"/>
                          <a:cs typeface="Arial" charset="0"/>
                        </a:rPr>
                        <a:t>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Cuota Banco</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Casa</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Total</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Contado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A Financiar</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20 a</a:t>
                      </a:r>
                      <a:r>
                        <a:rPr kumimoji="0" lang="en-US" sz="1000" b="1" i="0" u="none" strike="noStrike" cap="none" normalizeH="0" baseline="0" smtClean="0">
                          <a:ln>
                            <a:noFill/>
                          </a:ln>
                          <a:solidFill>
                            <a:schemeClr val="tx1"/>
                          </a:solidFill>
                          <a:effectLst/>
                          <a:latin typeface="Lucida Bright"/>
                          <a:cs typeface="Arial" charset="0"/>
                        </a:rPr>
                        <a:t>ñ</a:t>
                      </a:r>
                      <a:r>
                        <a:rPr kumimoji="0" lang="en-US" sz="1000" b="1" i="0" u="none" strike="noStrike" cap="none" normalizeH="0" baseline="0" smtClean="0">
                          <a:ln>
                            <a:noFill/>
                          </a:ln>
                          <a:solidFill>
                            <a:schemeClr val="tx1"/>
                          </a:solidFill>
                          <a:effectLst/>
                          <a:latin typeface="Arial" charset="0"/>
                          <a:cs typeface="Arial" charset="0"/>
                        </a:rPr>
                        <a:t>os</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25 a</a:t>
                      </a:r>
                      <a:r>
                        <a:rPr kumimoji="0" lang="en-US" sz="1000" b="1" i="0" u="none" strike="noStrike" cap="none" normalizeH="0" baseline="0" smtClean="0">
                          <a:ln>
                            <a:noFill/>
                          </a:ln>
                          <a:solidFill>
                            <a:schemeClr val="tx1"/>
                          </a:solidFill>
                          <a:effectLst/>
                          <a:latin typeface="Lucida Bright"/>
                          <a:cs typeface="Arial" charset="0"/>
                        </a:rPr>
                        <a:t>ñ</a:t>
                      </a:r>
                      <a:r>
                        <a:rPr kumimoji="0" lang="en-US" sz="1000" b="1" i="0" u="none" strike="noStrike" cap="none" normalizeH="0" baseline="0" smtClean="0">
                          <a:ln>
                            <a:noFill/>
                          </a:ln>
                          <a:solidFill>
                            <a:schemeClr val="tx1"/>
                          </a:solidFill>
                          <a:effectLst/>
                          <a:latin typeface="Arial" charset="0"/>
                          <a:cs typeface="Arial" charset="0"/>
                        </a:rPr>
                        <a:t>os</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30 a</a:t>
                      </a:r>
                      <a:r>
                        <a:rPr kumimoji="0" lang="en-US" sz="1000" b="1" i="0" u="none" strike="noStrike" cap="none" normalizeH="0" baseline="0" smtClean="0">
                          <a:ln>
                            <a:noFill/>
                          </a:ln>
                          <a:solidFill>
                            <a:schemeClr val="tx1"/>
                          </a:solidFill>
                          <a:effectLst/>
                          <a:latin typeface="Lucida Bright"/>
                          <a:cs typeface="Arial" charset="0"/>
                        </a:rPr>
                        <a:t>ñ</a:t>
                      </a:r>
                      <a:r>
                        <a:rPr kumimoji="0" lang="en-US" sz="1000" b="1" i="0" u="none" strike="noStrike" cap="none" normalizeH="0" baseline="0" smtClean="0">
                          <a:ln>
                            <a:noFill/>
                          </a:ln>
                          <a:solidFill>
                            <a:schemeClr val="tx1"/>
                          </a:solidFill>
                          <a:effectLst/>
                          <a:latin typeface="Arial" charset="0"/>
                          <a:cs typeface="Arial" charset="0"/>
                        </a:rPr>
                        <a:t>os</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8.050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63.758.190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113.347.894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732.280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649.282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598.245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8.303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65.761.007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116.908.456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755.305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669.698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617.057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54.485.544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96.863.190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625.817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554.886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511.270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7.680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60.829.434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108.141.217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698.732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619.536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570.836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7.951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62.974.480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111.954.630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723.323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641.341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290.928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57.646.511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102.482.686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662.068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587.029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540.884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9.110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72.151.339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128.269.047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828.648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734.729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676.977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8.868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70.235.602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124.863.292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806.756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715.315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659.089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7.221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57.193.700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101.677.689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656.945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582.486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536.700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8.640</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68.428.713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121.651.045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786.003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696.916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642.136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8.697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68.882.975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122.458.622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791.122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701.456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646.319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7.133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56.497.068</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100.439.233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648.847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575.307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530.083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13</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6.826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54.058.857</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96.104.635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620.849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550.481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507.212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6.901</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54.659.702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97.172.804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627.807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556.652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512.895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6.982</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55.295.379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98.302.895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635.061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563.083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518.823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16</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6.934</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54.920.939</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97.637.225</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630.793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559.299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515.335 </a:t>
                      </a:r>
                      <a:endParaRPr kumimoji="0" lang="en-US" sz="1000" b="1" i="0" u="none" strike="noStrike" cap="none" normalizeH="0" baseline="0" smtClean="0">
                        <a:ln>
                          <a:noFill/>
                        </a:ln>
                        <a:solidFill>
                          <a:schemeClr val="tx1"/>
                        </a:solidFill>
                        <a:effectLst/>
                        <a:latin typeface="Lucida Bright"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94"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2796" name="Imagen 7"/>
          <p:cNvPicPr>
            <a:picLocks noChangeAspect="1"/>
          </p:cNvPicPr>
          <p:nvPr/>
        </p:nvPicPr>
        <p:blipFill>
          <a:blip r:embed="rId2"/>
          <a:srcRect/>
          <a:stretch>
            <a:fillRect/>
          </a:stretch>
        </p:blipFill>
        <p:spPr bwMode="auto">
          <a:xfrm>
            <a:off x="123825" y="5632450"/>
            <a:ext cx="722313" cy="1074738"/>
          </a:xfrm>
          <a:prstGeom prst="rect">
            <a:avLst/>
          </a:prstGeom>
          <a:noFill/>
          <a:ln w="9525">
            <a:noFill/>
            <a:miter lim="800000"/>
            <a:headEnd/>
            <a:tailEnd/>
          </a:ln>
        </p:spPr>
      </p:pic>
      <p:sp>
        <p:nvSpPr>
          <p:cNvPr id="112797"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 Ubicación del Proyecto.</a:t>
            </a:r>
          </a:p>
          <a:p>
            <a:pPr>
              <a:lnSpc>
                <a:spcPct val="150000"/>
              </a:lnSpc>
              <a:buClr>
                <a:srgbClr val="FF0000"/>
              </a:buClr>
              <a:buFontTx/>
              <a:buChar char="•"/>
            </a:pPr>
            <a:r>
              <a:rPr lang="es-ES_tradnl" sz="1800">
                <a:solidFill>
                  <a:schemeClr val="accent2"/>
                </a:solidFill>
                <a:latin typeface="Calibri" pitchFamily="34" charset="0"/>
              </a:rPr>
              <a:t> Loteo del Terreno.</a:t>
            </a:r>
          </a:p>
          <a:p>
            <a:pPr>
              <a:lnSpc>
                <a:spcPct val="150000"/>
              </a:lnSpc>
              <a:buClr>
                <a:srgbClr val="FF0000"/>
              </a:buClr>
              <a:buFontTx/>
              <a:buChar char="•"/>
            </a:pPr>
            <a:r>
              <a:rPr lang="es-ES_tradnl" sz="1800">
                <a:solidFill>
                  <a:schemeClr val="accent2"/>
                </a:solidFill>
                <a:latin typeface="Calibri" pitchFamily="34" charset="0"/>
              </a:rPr>
              <a:t> Estilo de Casas.</a:t>
            </a:r>
          </a:p>
          <a:p>
            <a:pPr>
              <a:lnSpc>
                <a:spcPct val="150000"/>
              </a:lnSpc>
              <a:buClr>
                <a:srgbClr val="FF0000"/>
              </a:buClr>
              <a:buFontTx/>
              <a:buChar char="•"/>
            </a:pPr>
            <a:r>
              <a:rPr lang="es-ES_tradnl" sz="1800">
                <a:solidFill>
                  <a:schemeClr val="accent2"/>
                </a:solidFill>
                <a:latin typeface="Calibri" pitchFamily="34" charset="0"/>
              </a:rPr>
              <a:t> Tipología de casas. </a:t>
            </a:r>
          </a:p>
          <a:p>
            <a:pPr>
              <a:lnSpc>
                <a:spcPct val="150000"/>
              </a:lnSpc>
              <a:buClr>
                <a:srgbClr val="FF0000"/>
              </a:buClr>
              <a:buFontTx/>
              <a:buChar char="•"/>
            </a:pPr>
            <a:r>
              <a:rPr lang="es-ES_tradnl" sz="1800">
                <a:solidFill>
                  <a:schemeClr val="accent2"/>
                </a:solidFill>
                <a:latin typeface="Calibri" pitchFamily="34" charset="0"/>
              </a:rPr>
              <a:t> Características de construcción.</a:t>
            </a:r>
          </a:p>
          <a:p>
            <a:pPr>
              <a:lnSpc>
                <a:spcPct val="150000"/>
              </a:lnSpc>
              <a:buClr>
                <a:srgbClr val="FF0000"/>
              </a:buClr>
              <a:buFontTx/>
              <a:buChar char="•"/>
            </a:pPr>
            <a:r>
              <a:rPr lang="es-ES_tradnl" sz="1800">
                <a:solidFill>
                  <a:schemeClr val="accent2"/>
                </a:solidFill>
                <a:latin typeface="Calibri" pitchFamily="34" charset="0"/>
              </a:rPr>
              <a:t> Listado de precios.</a:t>
            </a:r>
          </a:p>
          <a:p>
            <a:pPr>
              <a:lnSpc>
                <a:spcPct val="150000"/>
              </a:lnSpc>
              <a:buClr>
                <a:srgbClr val="FF0000"/>
              </a:buClr>
              <a:buFontTx/>
              <a:buChar char="•"/>
            </a:pPr>
            <a:r>
              <a:rPr lang="es-ES_tradnl" sz="1800">
                <a:solidFill>
                  <a:schemeClr val="accent2"/>
                </a:solidFill>
                <a:latin typeface="Calibri" pitchFamily="34" charset="0"/>
              </a:rPr>
              <a:t> Financiamiento.</a:t>
            </a:r>
          </a:p>
          <a:p>
            <a:pPr>
              <a:lnSpc>
                <a:spcPct val="150000"/>
              </a:lnSpc>
              <a:buClr>
                <a:srgbClr val="FF0000"/>
              </a:buClr>
              <a:buFontTx/>
              <a:buChar char="•"/>
            </a:pPr>
            <a:r>
              <a:rPr lang="es-ES_tradnl" sz="1800">
                <a:solidFill>
                  <a:srgbClr val="FF2B3A"/>
                </a:solidFill>
                <a:latin typeface="Calibri" pitchFamily="34" charset="0"/>
              </a:rPr>
              <a:t> Procedimiento.</a:t>
            </a:r>
          </a:p>
          <a:p>
            <a:pPr>
              <a:lnSpc>
                <a:spcPct val="150000"/>
              </a:lnSpc>
              <a:buClr>
                <a:srgbClr val="FF0000"/>
              </a:buClr>
              <a:buFontTx/>
              <a:buChar char="•"/>
            </a:pPr>
            <a:r>
              <a:rPr lang="es-ES_tradnl" sz="1800">
                <a:solidFill>
                  <a:srgbClr val="000090"/>
                </a:solidFill>
                <a:latin typeface="Calibri" pitchFamily="34" charset="0"/>
              </a:rPr>
              <a:t> Pasos a seguir.</a:t>
            </a:r>
          </a:p>
          <a:p>
            <a:pPr>
              <a:lnSpc>
                <a:spcPct val="150000"/>
              </a:lnSpc>
              <a:buClr>
                <a:srgbClr val="FF0000"/>
              </a:buClr>
              <a:buFontTx/>
              <a:buChar char="•"/>
            </a:pPr>
            <a:r>
              <a:rPr lang="es-ES_tradnl" sz="1800">
                <a:solidFill>
                  <a:srgbClr val="000090"/>
                </a:solidFill>
                <a:latin typeface="Calibri" pitchFamily="34" charset="0"/>
              </a:rPr>
              <a:t> 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13666"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13667"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1366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3669"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1367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1367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
        <p:nvSpPr>
          <p:cNvPr id="114690" name="9 CuadroTexto"/>
          <p:cNvSpPr txBox="1">
            <a:spLocks noChangeArrowheads="1"/>
          </p:cNvSpPr>
          <p:nvPr/>
        </p:nvSpPr>
        <p:spPr bwMode="auto">
          <a:xfrm>
            <a:off x="120650" y="850900"/>
            <a:ext cx="9023350" cy="368300"/>
          </a:xfrm>
          <a:prstGeom prst="rect">
            <a:avLst/>
          </a:prstGeom>
          <a:noFill/>
          <a:ln w="9525">
            <a:noFill/>
            <a:miter lim="800000"/>
            <a:headEnd/>
            <a:tailEnd/>
          </a:ln>
        </p:spPr>
        <p:txBody>
          <a:bodyPr>
            <a:spAutoFit/>
          </a:bodyPr>
          <a:lstStyle/>
          <a:p>
            <a:pPr algn="ctr"/>
            <a:r>
              <a:rPr lang="es-ES" sz="1800" b="0">
                <a:solidFill>
                  <a:srgbClr val="C0504D"/>
                </a:solidFill>
                <a:latin typeface="Calibri" pitchFamily="34" charset="0"/>
              </a:rPr>
              <a:t>.</a:t>
            </a:r>
          </a:p>
        </p:txBody>
      </p:sp>
      <p:sp>
        <p:nvSpPr>
          <p:cNvPr id="11" name="10 CuadroTexto"/>
          <p:cNvSpPr txBox="1"/>
          <p:nvPr/>
        </p:nvSpPr>
        <p:spPr>
          <a:xfrm rot="20347282">
            <a:off x="7432230" y="5358298"/>
            <a:ext cx="1518878" cy="601023"/>
          </a:xfrm>
          <a:prstGeom prst="rect">
            <a:avLst/>
          </a:prstGeom>
          <a:noFill/>
        </p:spPr>
        <p:style>
          <a:lnRef idx="0">
            <a:scrgbClr r="0" g="0" b="0"/>
          </a:lnRef>
          <a:fillRef idx="1003">
            <a:schemeClr val="lt1"/>
          </a:fillRef>
          <a:effectRef idx="0">
            <a:scrgbClr r="0" g="0" b="0"/>
          </a:effectRef>
          <a:fontRef idx="major"/>
        </p:style>
        <p:txBody>
          <a:bodyPr>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auto">
              <a:spcBef>
                <a:spcPts val="0"/>
              </a:spcBef>
              <a:spcAft>
                <a:spcPts val="0"/>
              </a:spcAft>
              <a:defRPr/>
            </a:pPr>
            <a:r>
              <a:rPr lang="es-CL" sz="1800" b="0" dirty="0">
                <a:ln>
                  <a:solidFill>
                    <a:srgbClr val="4F81BD"/>
                  </a:solidFill>
                </a:ln>
                <a:noFill/>
              </a:rPr>
              <a:t>B</a:t>
            </a:r>
            <a:r>
              <a:rPr lang="es-CL" sz="1800" b="0" dirty="0">
                <a:ln>
                  <a:solidFill>
                    <a:srgbClr val="4F81BD"/>
                  </a:solidFill>
                </a:ln>
                <a:solidFill>
                  <a:srgbClr val="9BBB59"/>
                </a:solidFill>
              </a:rPr>
              <a:t>orrado</a:t>
            </a:r>
            <a:r>
              <a:rPr lang="es-CL" sz="1800" b="0" dirty="0">
                <a:ln>
                  <a:solidFill>
                    <a:srgbClr val="4F81BD"/>
                  </a:solidFill>
                </a:ln>
                <a:noFill/>
              </a:rPr>
              <a:t>r</a:t>
            </a:r>
          </a:p>
        </p:txBody>
      </p:sp>
      <p:pic>
        <p:nvPicPr>
          <p:cNvPr id="114692" name="Imagen 1" descr="Captura de pantalla 2011-04-12 a las 17.35.46.png"/>
          <p:cNvPicPr>
            <a:picLocks noChangeAspect="1"/>
          </p:cNvPicPr>
          <p:nvPr/>
        </p:nvPicPr>
        <p:blipFill>
          <a:blip r:embed="rId3"/>
          <a:srcRect/>
          <a:stretch>
            <a:fillRect/>
          </a:stretch>
        </p:blipFill>
        <p:spPr bwMode="auto">
          <a:xfrm>
            <a:off x="7226300" y="3943350"/>
            <a:ext cx="1917700" cy="2273300"/>
          </a:xfrm>
          <a:prstGeom prst="rect">
            <a:avLst/>
          </a:prstGeom>
          <a:noFill/>
          <a:ln w="9525">
            <a:noFill/>
            <a:miter lim="800000"/>
            <a:headEnd/>
            <a:tailEnd/>
          </a:ln>
        </p:spPr>
      </p:pic>
      <p:sp>
        <p:nvSpPr>
          <p:cNvPr id="114693" name="Rectángulo 14"/>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4694" name="Text Box 3"/>
          <p:cNvSpPr txBox="1">
            <a:spLocks noChangeArrowheads="1"/>
          </p:cNvSpPr>
          <p:nvPr/>
        </p:nvSpPr>
        <p:spPr bwMode="auto">
          <a:xfrm>
            <a:off x="2001838" y="533400"/>
            <a:ext cx="184150" cy="198438"/>
          </a:xfrm>
          <a:prstGeom prst="rect">
            <a:avLst/>
          </a:prstGeom>
          <a:noFill/>
          <a:ln w="9525">
            <a:noFill/>
            <a:miter lim="800000"/>
            <a:headEnd/>
            <a:tailEnd/>
          </a:ln>
        </p:spPr>
        <p:txBody>
          <a:bodyPr wrap="none">
            <a:spAutoFit/>
          </a:bodyPr>
          <a:lstStyle/>
          <a:p>
            <a:endParaRPr lang="es-ES" sz="700" b="0">
              <a:solidFill>
                <a:srgbClr val="000000"/>
              </a:solidFill>
              <a:latin typeface="Calibri" pitchFamily="34" charset="0"/>
            </a:endParaRP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114696" name="Rectangle 2"/>
          <p:cNvSpPr>
            <a:spLocks noChangeArrowheads="1"/>
          </p:cNvSpPr>
          <p:nvPr/>
        </p:nvSpPr>
        <p:spPr bwMode="auto">
          <a:xfrm>
            <a:off x="971550" y="6634163"/>
            <a:ext cx="6515100" cy="447675"/>
          </a:xfrm>
          <a:prstGeom prst="rect">
            <a:avLst/>
          </a:prstGeom>
          <a:noFill/>
          <a:ln w="12700">
            <a:noFill/>
            <a:miter lim="800000"/>
            <a:headEnd/>
            <a:tailEnd/>
          </a:ln>
        </p:spPr>
        <p:txBody>
          <a:bodyPr lIns="90488" tIns="44450" rIns="90488" bIns="44450" anchor="b"/>
          <a:lstStyle/>
          <a:p>
            <a:pPr eaLnBrk="0" hangingPunct="0"/>
            <a:endParaRPr lang="es-CL" b="0">
              <a:solidFill>
                <a:srgbClr val="808080"/>
              </a:solidFill>
              <a:latin typeface="Arial" charset="0"/>
            </a:endParaRPr>
          </a:p>
          <a:p>
            <a:pPr eaLnBrk="0" hangingPunct="0"/>
            <a:endParaRPr lang="es-ES" b="0">
              <a:solidFill>
                <a:srgbClr val="EEECE1"/>
              </a:solidFill>
              <a:latin typeface="Arial" charset="0"/>
            </a:endParaRPr>
          </a:p>
        </p:txBody>
      </p:sp>
      <p:pic>
        <p:nvPicPr>
          <p:cNvPr id="114697" name="Imagen 4"/>
          <p:cNvPicPr>
            <a:picLocks noChangeAspect="1"/>
          </p:cNvPicPr>
          <p:nvPr/>
        </p:nvPicPr>
        <p:blipFill>
          <a:blip r:embed="rId4"/>
          <a:srcRect/>
          <a:stretch>
            <a:fillRect/>
          </a:stretch>
        </p:blipFill>
        <p:spPr bwMode="auto">
          <a:xfrm>
            <a:off x="166688" y="5910263"/>
            <a:ext cx="560387" cy="831850"/>
          </a:xfrm>
          <a:prstGeom prst="rect">
            <a:avLst/>
          </a:prstGeom>
          <a:noFill/>
          <a:ln w="9525">
            <a:noFill/>
            <a:miter lim="800000"/>
            <a:headEnd/>
            <a:tailEnd/>
          </a:ln>
        </p:spPr>
      </p:pic>
      <p:sp>
        <p:nvSpPr>
          <p:cNvPr id="114698" name="13 Rectángulo"/>
          <p:cNvSpPr>
            <a:spLocks noChangeArrowheads="1"/>
          </p:cNvSpPr>
          <p:nvPr/>
        </p:nvSpPr>
        <p:spPr bwMode="auto">
          <a:xfrm>
            <a:off x="639763" y="1376363"/>
            <a:ext cx="9144000" cy="5745162"/>
          </a:xfrm>
          <a:prstGeom prst="rect">
            <a:avLst/>
          </a:prstGeom>
          <a:noFill/>
          <a:ln w="9525">
            <a:noFill/>
            <a:miter lim="800000"/>
            <a:headEnd/>
            <a:tailEnd/>
          </a:ln>
        </p:spPr>
        <p:txBody>
          <a:bodyPr>
            <a:spAutoFit/>
          </a:bodyPr>
          <a:lstStyle/>
          <a:p>
            <a:endParaRPr lang="es-ES" sz="1600" b="0">
              <a:solidFill>
                <a:srgbClr val="000090"/>
              </a:solidFill>
              <a:latin typeface="Calibri" pitchFamily="34" charset="0"/>
            </a:endParaRPr>
          </a:p>
          <a:p>
            <a:pPr>
              <a:lnSpc>
                <a:spcPct val="150000"/>
              </a:lnSpc>
              <a:buClr>
                <a:srgbClr val="FF0000"/>
              </a:buClr>
              <a:buFont typeface="Arial" charset="0"/>
              <a:buChar char="•"/>
            </a:pPr>
            <a:r>
              <a:rPr lang="es-ES" sz="1600" b="0">
                <a:solidFill>
                  <a:srgbClr val="000090"/>
                </a:solidFill>
                <a:latin typeface="Calibri" pitchFamily="34" charset="0"/>
              </a:rPr>
              <a:t> Pl</a:t>
            </a:r>
            <a:r>
              <a:rPr lang="es-ES" sz="1600">
                <a:solidFill>
                  <a:srgbClr val="000090"/>
                </a:solidFill>
                <a:latin typeface="Calibri" pitchFamily="34" charset="0"/>
              </a:rPr>
              <a:t>azo para inscribirse es hasta el 7 de Octubre en DIRECCION DE BIENESTAR.</a:t>
            </a:r>
          </a:p>
          <a:p>
            <a:pPr>
              <a:lnSpc>
                <a:spcPct val="150000"/>
              </a:lnSpc>
              <a:buClr>
                <a:srgbClr val="FF0000"/>
              </a:buClr>
              <a:buFont typeface="Arial" charset="0"/>
              <a:buChar char="•"/>
            </a:pPr>
            <a:r>
              <a:rPr lang="es-ES" sz="1600">
                <a:solidFill>
                  <a:srgbClr val="000090"/>
                </a:solidFill>
                <a:latin typeface="Calibri" pitchFamily="34" charset="0"/>
              </a:rPr>
              <a:t> Inscripción deberá efectuarse mediante Mensaje Naval o correo electrónico.</a:t>
            </a:r>
          </a:p>
          <a:p>
            <a:pPr>
              <a:lnSpc>
                <a:spcPct val="150000"/>
              </a:lnSpc>
              <a:buClr>
                <a:srgbClr val="FF0000"/>
              </a:buClr>
              <a:buFont typeface="Arial" charset="0"/>
              <a:buChar char="•"/>
            </a:pPr>
            <a:r>
              <a:rPr lang="es-ES" sz="1600">
                <a:solidFill>
                  <a:srgbClr val="000090"/>
                </a:solidFill>
                <a:latin typeface="Calibri" pitchFamily="34" charset="0"/>
              </a:rPr>
              <a:t> Dicha comunicación, debe indicar los terrenos que le interesan en orden de prioridad.</a:t>
            </a:r>
          </a:p>
          <a:p>
            <a:pPr>
              <a:lnSpc>
                <a:spcPct val="150000"/>
              </a:lnSpc>
              <a:buClr>
                <a:srgbClr val="FF0000"/>
              </a:buClr>
              <a:buFont typeface="Arial" charset="0"/>
              <a:buChar char="•"/>
            </a:pPr>
            <a:r>
              <a:rPr lang="es-ES" sz="1600">
                <a:solidFill>
                  <a:srgbClr val="000090"/>
                </a:solidFill>
                <a:latin typeface="Calibri" pitchFamily="34" charset="0"/>
              </a:rPr>
              <a:t> Se deberá indicar un tipo de casa, entre las opciones ofrecidas.</a:t>
            </a:r>
          </a:p>
          <a:p>
            <a:pPr>
              <a:lnSpc>
                <a:spcPct val="150000"/>
              </a:lnSpc>
              <a:buClr>
                <a:srgbClr val="FF0000"/>
              </a:buClr>
              <a:buFont typeface="Arial" charset="0"/>
              <a:buChar char="•"/>
            </a:pPr>
            <a:r>
              <a:rPr lang="es-ES" sz="1600">
                <a:solidFill>
                  <a:srgbClr val="000090"/>
                </a:solidFill>
                <a:latin typeface="Calibri" pitchFamily="34" charset="0"/>
              </a:rPr>
              <a:t> El día 12 de OCT., a las 19 hrs., en la Dirección de Bienestar, se efectuará un sorteo, en</a:t>
            </a:r>
          </a:p>
          <a:p>
            <a:pPr>
              <a:lnSpc>
                <a:spcPct val="150000"/>
              </a:lnSpc>
              <a:buClr>
                <a:srgbClr val="FF0000"/>
              </a:buClr>
              <a:buFont typeface="Arial" charset="0"/>
              <a:buNone/>
            </a:pPr>
            <a:r>
              <a:rPr lang="es-ES" sz="1600">
                <a:solidFill>
                  <a:srgbClr val="000090"/>
                </a:solidFill>
                <a:latin typeface="Calibri" pitchFamily="34" charset="0"/>
              </a:rPr>
              <a:t>el cual cada interesado, a medida que sea sorteado, recibirá la asignación de un terreno, </a:t>
            </a:r>
          </a:p>
          <a:p>
            <a:pPr>
              <a:lnSpc>
                <a:spcPct val="150000"/>
              </a:lnSpc>
              <a:buClr>
                <a:srgbClr val="FF0000"/>
              </a:buClr>
              <a:buFont typeface="Arial" charset="0"/>
              <a:buNone/>
            </a:pPr>
            <a:r>
              <a:rPr lang="es-ES" sz="1600">
                <a:solidFill>
                  <a:srgbClr val="000090"/>
                </a:solidFill>
                <a:latin typeface="Calibri" pitchFamily="34" charset="0"/>
              </a:rPr>
              <a:t>de acuerdo al orden de prioridad que él señaló.</a:t>
            </a:r>
          </a:p>
          <a:p>
            <a:pPr>
              <a:lnSpc>
                <a:spcPct val="150000"/>
              </a:lnSpc>
              <a:buClr>
                <a:srgbClr val="FF0000"/>
              </a:buClr>
              <a:buFont typeface="Arial" charset="0"/>
              <a:buChar char="•"/>
            </a:pPr>
            <a:r>
              <a:rPr lang="es-ES" sz="1600">
                <a:solidFill>
                  <a:srgbClr val="000090"/>
                </a:solidFill>
                <a:latin typeface="Calibri" pitchFamily="34" charset="0"/>
              </a:rPr>
              <a:t> Notificación de los favorecidos, día 14 de Octubre por Mensaje Naval.</a:t>
            </a:r>
          </a:p>
          <a:p>
            <a:pPr>
              <a:lnSpc>
                <a:spcPct val="150000"/>
              </a:lnSpc>
              <a:buClr>
                <a:srgbClr val="FF0000"/>
              </a:buClr>
              <a:buFont typeface="Arial" charset="0"/>
              <a:buChar char="•"/>
            </a:pPr>
            <a:r>
              <a:rPr lang="es-ES" sz="1600">
                <a:solidFill>
                  <a:srgbClr val="000090"/>
                </a:solidFill>
                <a:latin typeface="Calibri" pitchFamily="34" charset="0"/>
              </a:rPr>
              <a:t> Pago de anticipo, equivalente aproximadamente al 36 % del valor de la vivienda y </a:t>
            </a:r>
          </a:p>
          <a:p>
            <a:pPr>
              <a:lnSpc>
                <a:spcPct val="150000"/>
              </a:lnSpc>
              <a:buClr>
                <a:srgbClr val="FF0000"/>
              </a:buClr>
              <a:buFont typeface="Arial" charset="0"/>
              <a:buNone/>
            </a:pPr>
            <a:r>
              <a:rPr lang="es-ES" sz="1600">
                <a:solidFill>
                  <a:srgbClr val="000090"/>
                </a:solidFill>
                <a:latin typeface="Calibri" pitchFamily="34" charset="0"/>
              </a:rPr>
              <a:t>terreno, deberá efectuarse a  nombre de la Inmobiliaria, en fecha a definirse, la que </a:t>
            </a:r>
          </a:p>
          <a:p>
            <a:pPr>
              <a:lnSpc>
                <a:spcPct val="150000"/>
              </a:lnSpc>
              <a:buClr>
                <a:srgbClr val="FF0000"/>
              </a:buClr>
              <a:buFont typeface="Arial" charset="0"/>
              <a:buNone/>
            </a:pPr>
            <a:r>
              <a:rPr lang="es-ES" sz="1600">
                <a:solidFill>
                  <a:srgbClr val="000090"/>
                </a:solidFill>
                <a:latin typeface="Calibri" pitchFamily="34" charset="0"/>
              </a:rPr>
              <a:t>deberá garantizar ese pago con una Boleta de Garantía Bancaria por igual monto.</a:t>
            </a:r>
          </a:p>
          <a:p>
            <a:pPr>
              <a:lnSpc>
                <a:spcPct val="150000"/>
              </a:lnSpc>
              <a:buClr>
                <a:srgbClr val="FF0000"/>
              </a:buClr>
              <a:buFont typeface="Arial" charset="0"/>
              <a:buChar char="•"/>
            </a:pPr>
            <a:r>
              <a:rPr lang="es-ES" sz="1600">
                <a:solidFill>
                  <a:srgbClr val="000090"/>
                </a:solidFill>
                <a:latin typeface="Calibri" pitchFamily="34" charset="0"/>
              </a:rPr>
              <a:t> Instrumento de Crédito con entidad financiera a cargo de cada interesado, de acuerdo</a:t>
            </a:r>
          </a:p>
          <a:p>
            <a:pPr>
              <a:lnSpc>
                <a:spcPct val="150000"/>
              </a:lnSpc>
              <a:buClr>
                <a:srgbClr val="FF0000"/>
              </a:buClr>
              <a:buFont typeface="Arial" charset="0"/>
              <a:buNone/>
            </a:pPr>
            <a:r>
              <a:rPr lang="es-ES" sz="1600">
                <a:solidFill>
                  <a:srgbClr val="000090"/>
                </a:solidFill>
                <a:latin typeface="Calibri" pitchFamily="34" charset="0"/>
              </a:rPr>
              <a:t> a propuesta recomendada por Dirección de Bienestar. </a:t>
            </a:r>
          </a:p>
          <a:p>
            <a:pPr>
              <a:lnSpc>
                <a:spcPct val="150000"/>
              </a:lnSpc>
              <a:buClr>
                <a:srgbClr val="FF0000"/>
              </a:buClr>
              <a:buFont typeface="Arial" charset="0"/>
              <a:buChar char="•"/>
            </a:pPr>
            <a:endParaRPr lang="es-ES" sz="1600">
              <a:solidFill>
                <a:srgbClr val="1F497D"/>
              </a:solidFill>
              <a:latin typeface="Calibri" pitchFamily="34" charset="0"/>
            </a:endParaRPr>
          </a:p>
          <a:p>
            <a:pPr>
              <a:buClr>
                <a:srgbClr val="FF0000"/>
              </a:buClr>
              <a:buFont typeface="Arial" charset="0"/>
              <a:buChar char="•"/>
            </a:pPr>
            <a:endParaRPr lang="es-ES" sz="1800">
              <a:solidFill>
                <a:srgbClr val="1F497D"/>
              </a:solidFill>
              <a:latin typeface="Calibri" pitchFamily="34" charset="0"/>
            </a:endParaRPr>
          </a:p>
        </p:txBody>
      </p:sp>
      <p:sp>
        <p:nvSpPr>
          <p:cNvPr id="114699" name="21 CuadroTexto"/>
          <p:cNvSpPr txBox="1">
            <a:spLocks noChangeArrowheads="1"/>
          </p:cNvSpPr>
          <p:nvPr/>
        </p:nvSpPr>
        <p:spPr bwMode="auto">
          <a:xfrm>
            <a:off x="0" y="1052513"/>
            <a:ext cx="9144000" cy="579437"/>
          </a:xfrm>
          <a:prstGeom prst="rect">
            <a:avLst/>
          </a:prstGeom>
          <a:noFill/>
          <a:ln w="9525">
            <a:noFill/>
            <a:miter lim="800000"/>
            <a:headEnd/>
            <a:tailEnd/>
          </a:ln>
        </p:spPr>
        <p:txBody>
          <a:bodyPr>
            <a:spAutoFit/>
          </a:bodyPr>
          <a:lstStyle/>
          <a:p>
            <a:r>
              <a:rPr lang="es-CL" sz="2800" b="0">
                <a:solidFill>
                  <a:srgbClr val="000090"/>
                </a:solidFill>
                <a:latin typeface="Calibri" pitchFamily="34" charset="0"/>
              </a:rPr>
              <a:t>        </a:t>
            </a:r>
            <a:r>
              <a:rPr lang="es-CL" sz="3200">
                <a:solidFill>
                  <a:srgbClr val="FF2B3A"/>
                </a:solidFill>
                <a:latin typeface="Calibri" pitchFamily="34" charset="0"/>
              </a:rPr>
              <a:t>PROCEDIMIENTO:</a:t>
            </a:r>
          </a:p>
        </p:txBody>
      </p:sp>
      <p:sp>
        <p:nvSpPr>
          <p:cNvPr id="11470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uadroTexto 4"/>
          <p:cNvSpPr txBox="1">
            <a:spLocks noChangeArrowheads="1"/>
          </p:cNvSpPr>
          <p:nvPr/>
        </p:nvSpPr>
        <p:spPr bwMode="auto">
          <a:xfrm>
            <a:off x="1487488" y="788988"/>
            <a:ext cx="7875587" cy="6265862"/>
          </a:xfrm>
          <a:prstGeom prst="rect">
            <a:avLst/>
          </a:prstGeom>
          <a:noFill/>
          <a:ln w="9525">
            <a:noFill/>
            <a:miter lim="800000"/>
            <a:headEnd/>
            <a:tailEnd/>
          </a:ln>
        </p:spPr>
        <p:txBody>
          <a:bodyPr>
            <a:spAutoFit/>
          </a:bodyPr>
          <a:lstStyle/>
          <a:p>
            <a:r>
              <a:rPr lang="es-ES" sz="2800">
                <a:solidFill>
                  <a:srgbClr val="FF2B3A"/>
                </a:solidFill>
                <a:latin typeface="Calibri" pitchFamily="34" charset="0"/>
              </a:rPr>
              <a:t>TEMARIO:</a:t>
            </a:r>
          </a:p>
          <a:p>
            <a:pPr>
              <a:buClr>
                <a:srgbClr val="FF0000"/>
              </a:buClr>
            </a:pPr>
            <a:endParaRPr lang="es-ES_tradnl" sz="1600">
              <a:solidFill>
                <a:srgbClr val="000090"/>
              </a:solidFill>
              <a:latin typeface="Calibri" pitchFamily="34" charset="0"/>
            </a:endParaRPr>
          </a:p>
          <a:p>
            <a:pPr>
              <a:lnSpc>
                <a:spcPct val="150000"/>
              </a:lnSpc>
              <a:buClr>
                <a:srgbClr val="FF0000"/>
              </a:buClr>
              <a:buFontTx/>
              <a:buChar char="•"/>
            </a:pPr>
            <a:r>
              <a:rPr lang="es-ES_tradnl" sz="1600" b="0">
                <a:solidFill>
                  <a:srgbClr val="000090"/>
                </a:solidFill>
                <a:latin typeface="Calibri" pitchFamily="34" charset="0"/>
              </a:rPr>
              <a:t> </a:t>
            </a:r>
            <a:r>
              <a:rPr lang="es-ES_tradnl" sz="1800">
                <a:solidFill>
                  <a:schemeClr val="accent2"/>
                </a:solidFill>
                <a:latin typeface="Calibri" pitchFamily="34" charset="0"/>
              </a:rPr>
              <a:t>Introducción.</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chemeClr val="accent2"/>
                </a:solidFill>
                <a:latin typeface="Calibri" pitchFamily="34" charset="0"/>
              </a:rPr>
              <a:t>Currículum Constructora.</a:t>
            </a:r>
            <a:r>
              <a:rPr lang="es-ES_tradnl" sz="1800">
                <a:solidFill>
                  <a:srgbClr val="000090"/>
                </a:solidFill>
                <a:latin typeface="Calibri" pitchFamily="34" charset="0"/>
              </a:rPr>
              <a:t>			</a:t>
            </a:r>
          </a:p>
          <a:p>
            <a:pPr>
              <a:lnSpc>
                <a:spcPct val="150000"/>
              </a:lnSpc>
              <a:buClr>
                <a:srgbClr val="FF0000"/>
              </a:buClr>
              <a:buFontTx/>
              <a:buChar char="•"/>
            </a:pPr>
            <a:r>
              <a:rPr lang="es-ES_tradnl" sz="1800">
                <a:solidFill>
                  <a:schemeClr val="accent2"/>
                </a:solidFill>
                <a:latin typeface="Calibri" pitchFamily="34" charset="0"/>
              </a:rPr>
              <a:t> Ubicación del Proyecto.</a:t>
            </a:r>
          </a:p>
          <a:p>
            <a:pPr>
              <a:lnSpc>
                <a:spcPct val="150000"/>
              </a:lnSpc>
              <a:buClr>
                <a:srgbClr val="FF0000"/>
              </a:buClr>
              <a:buFontTx/>
              <a:buChar char="•"/>
            </a:pPr>
            <a:r>
              <a:rPr lang="es-ES_tradnl" sz="1800">
                <a:solidFill>
                  <a:schemeClr val="accent2"/>
                </a:solidFill>
                <a:latin typeface="Calibri" pitchFamily="34" charset="0"/>
              </a:rPr>
              <a:t> Loteo del Terreno.</a:t>
            </a:r>
          </a:p>
          <a:p>
            <a:pPr>
              <a:lnSpc>
                <a:spcPct val="150000"/>
              </a:lnSpc>
              <a:buClr>
                <a:srgbClr val="FF0000"/>
              </a:buClr>
              <a:buFontTx/>
              <a:buChar char="•"/>
            </a:pPr>
            <a:r>
              <a:rPr lang="es-ES_tradnl" sz="1800">
                <a:solidFill>
                  <a:schemeClr val="accent2"/>
                </a:solidFill>
                <a:latin typeface="Calibri" pitchFamily="34" charset="0"/>
              </a:rPr>
              <a:t> Estilo de Casas.</a:t>
            </a:r>
          </a:p>
          <a:p>
            <a:pPr>
              <a:lnSpc>
                <a:spcPct val="150000"/>
              </a:lnSpc>
              <a:buClr>
                <a:srgbClr val="FF0000"/>
              </a:buClr>
              <a:buFontTx/>
              <a:buChar char="•"/>
            </a:pPr>
            <a:r>
              <a:rPr lang="es-ES_tradnl" sz="1800">
                <a:solidFill>
                  <a:schemeClr val="accent2"/>
                </a:solidFill>
                <a:latin typeface="Calibri" pitchFamily="34" charset="0"/>
              </a:rPr>
              <a:t> Tipología de casas. </a:t>
            </a:r>
          </a:p>
          <a:p>
            <a:pPr>
              <a:lnSpc>
                <a:spcPct val="150000"/>
              </a:lnSpc>
              <a:buClr>
                <a:srgbClr val="FF0000"/>
              </a:buClr>
              <a:buFontTx/>
              <a:buChar char="•"/>
            </a:pPr>
            <a:r>
              <a:rPr lang="es-ES_tradnl" sz="1800">
                <a:solidFill>
                  <a:schemeClr val="accent2"/>
                </a:solidFill>
                <a:latin typeface="Calibri" pitchFamily="34" charset="0"/>
              </a:rPr>
              <a:t> Características de construcción.</a:t>
            </a:r>
          </a:p>
          <a:p>
            <a:pPr>
              <a:lnSpc>
                <a:spcPct val="150000"/>
              </a:lnSpc>
              <a:buClr>
                <a:srgbClr val="FF0000"/>
              </a:buClr>
              <a:buFontTx/>
              <a:buChar char="•"/>
            </a:pPr>
            <a:r>
              <a:rPr lang="es-ES_tradnl" sz="1800">
                <a:solidFill>
                  <a:schemeClr val="accent2"/>
                </a:solidFill>
                <a:latin typeface="Calibri" pitchFamily="34" charset="0"/>
              </a:rPr>
              <a:t> Listado de precios.</a:t>
            </a:r>
          </a:p>
          <a:p>
            <a:pPr>
              <a:lnSpc>
                <a:spcPct val="150000"/>
              </a:lnSpc>
              <a:buClr>
                <a:srgbClr val="FF0000"/>
              </a:buClr>
              <a:buFontTx/>
              <a:buChar char="•"/>
            </a:pPr>
            <a:r>
              <a:rPr lang="es-ES_tradnl" sz="1800">
                <a:solidFill>
                  <a:schemeClr val="accent2"/>
                </a:solidFill>
                <a:latin typeface="Calibri" pitchFamily="34" charset="0"/>
              </a:rPr>
              <a:t> Financiamiento.</a:t>
            </a:r>
          </a:p>
          <a:p>
            <a:pPr>
              <a:lnSpc>
                <a:spcPct val="150000"/>
              </a:lnSpc>
              <a:buClr>
                <a:srgbClr val="FF0000"/>
              </a:buClr>
              <a:buFontTx/>
              <a:buChar char="•"/>
            </a:pPr>
            <a:r>
              <a:rPr lang="es-ES_tradnl" sz="1800">
                <a:solidFill>
                  <a:srgbClr val="FF2B3A"/>
                </a:solidFill>
                <a:latin typeface="Calibri" pitchFamily="34" charset="0"/>
              </a:rPr>
              <a:t> </a:t>
            </a:r>
            <a:r>
              <a:rPr lang="es-ES_tradnl" sz="1800">
                <a:solidFill>
                  <a:schemeClr val="accent2"/>
                </a:solidFill>
                <a:latin typeface="Calibri" pitchFamily="34" charset="0"/>
              </a:rPr>
              <a:t>Procedimiento.</a:t>
            </a:r>
          </a:p>
          <a:p>
            <a:pPr>
              <a:lnSpc>
                <a:spcPct val="150000"/>
              </a:lnSpc>
              <a:buClr>
                <a:srgbClr val="FF0000"/>
              </a:buClr>
              <a:buFontTx/>
              <a:buChar char="•"/>
            </a:pPr>
            <a:r>
              <a:rPr lang="es-ES_tradnl" sz="1800">
                <a:solidFill>
                  <a:srgbClr val="000090"/>
                </a:solidFill>
                <a:latin typeface="Calibri" pitchFamily="34" charset="0"/>
              </a:rPr>
              <a:t> </a:t>
            </a:r>
            <a:r>
              <a:rPr lang="es-ES_tradnl" sz="1800">
                <a:solidFill>
                  <a:srgbClr val="FF2B3A"/>
                </a:solidFill>
                <a:latin typeface="Calibri" pitchFamily="34" charset="0"/>
              </a:rPr>
              <a:t>Pasos a seguir.</a:t>
            </a:r>
          </a:p>
          <a:p>
            <a:pPr>
              <a:lnSpc>
                <a:spcPct val="150000"/>
              </a:lnSpc>
              <a:buClr>
                <a:srgbClr val="FF0000"/>
              </a:buClr>
              <a:buFontTx/>
              <a:buChar char="•"/>
            </a:pPr>
            <a:r>
              <a:rPr lang="es-ES_tradnl" sz="1800">
                <a:solidFill>
                  <a:srgbClr val="FF2B3A"/>
                </a:solidFill>
                <a:latin typeface="Calibri" pitchFamily="34" charset="0"/>
              </a:rPr>
              <a:t> </a:t>
            </a:r>
            <a:r>
              <a:rPr lang="es-ES_tradnl" sz="1800">
                <a:solidFill>
                  <a:schemeClr val="accent2"/>
                </a:solidFill>
                <a:latin typeface="Calibri" pitchFamily="34" charset="0"/>
              </a:rPr>
              <a:t>Estado Negociación</a:t>
            </a:r>
          </a:p>
          <a:p>
            <a:pPr>
              <a:buClr>
                <a:srgbClr val="FF0000"/>
              </a:buClr>
              <a:buFontTx/>
              <a:buChar char="•"/>
            </a:pPr>
            <a:endParaRPr lang="es-ES_tradnl" sz="1800">
              <a:solidFill>
                <a:srgbClr val="000090"/>
              </a:solidFill>
              <a:latin typeface="Calibri" pitchFamily="34" charset="0"/>
            </a:endParaRPr>
          </a:p>
          <a:p>
            <a:pPr>
              <a:buClr>
                <a:srgbClr val="FF0000"/>
              </a:buClr>
            </a:pPr>
            <a:endParaRPr lang="es-ES_tradnl" sz="1800">
              <a:solidFill>
                <a:srgbClr val="000090"/>
              </a:solidFill>
              <a:latin typeface="Calibri" pitchFamily="34" charset="0"/>
            </a:endParaRPr>
          </a:p>
        </p:txBody>
      </p:sp>
      <p:pic>
        <p:nvPicPr>
          <p:cNvPr id="116738"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116739" name="Rectángulo 16"/>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p>
        </p:txBody>
      </p:sp>
      <p:sp>
        <p:nvSpPr>
          <p:cNvPr id="11674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6741" name="CuadroTexto 20"/>
          <p:cNvSpPr txBox="1">
            <a:spLocks noChangeArrowheads="1"/>
          </p:cNvSpPr>
          <p:nvPr/>
        </p:nvSpPr>
        <p:spPr bwMode="auto">
          <a:xfrm>
            <a:off x="5570538" y="254000"/>
            <a:ext cx="3694112" cy="304800"/>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CONDOMINIO PINARES DE MONTEMAR</a:t>
            </a:r>
          </a:p>
        </p:txBody>
      </p:sp>
      <p:sp>
        <p:nvSpPr>
          <p:cNvPr id="116742"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sp>
        <p:nvSpPr>
          <p:cNvPr id="116743"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
        <p:nvSpPr>
          <p:cNvPr id="117762" name="9 CuadroTexto"/>
          <p:cNvSpPr txBox="1">
            <a:spLocks noChangeArrowheads="1"/>
          </p:cNvSpPr>
          <p:nvPr/>
        </p:nvSpPr>
        <p:spPr bwMode="auto">
          <a:xfrm>
            <a:off x="120650" y="850900"/>
            <a:ext cx="9023350" cy="368300"/>
          </a:xfrm>
          <a:prstGeom prst="rect">
            <a:avLst/>
          </a:prstGeom>
          <a:noFill/>
          <a:ln w="9525">
            <a:noFill/>
            <a:miter lim="800000"/>
            <a:headEnd/>
            <a:tailEnd/>
          </a:ln>
        </p:spPr>
        <p:txBody>
          <a:bodyPr>
            <a:spAutoFit/>
          </a:bodyPr>
          <a:lstStyle/>
          <a:p>
            <a:pPr algn="ctr"/>
            <a:r>
              <a:rPr lang="es-ES" sz="1800" b="0">
                <a:solidFill>
                  <a:srgbClr val="C0504D"/>
                </a:solidFill>
                <a:latin typeface="Calibri" pitchFamily="34" charset="0"/>
              </a:rPr>
              <a:t>.</a:t>
            </a:r>
          </a:p>
        </p:txBody>
      </p:sp>
      <p:sp>
        <p:nvSpPr>
          <p:cNvPr id="11" name="10 CuadroTexto"/>
          <p:cNvSpPr txBox="1"/>
          <p:nvPr/>
        </p:nvSpPr>
        <p:spPr>
          <a:xfrm rot="20347282">
            <a:off x="7432230" y="5358298"/>
            <a:ext cx="1518878" cy="601023"/>
          </a:xfrm>
          <a:prstGeom prst="rect">
            <a:avLst/>
          </a:prstGeom>
          <a:noFill/>
        </p:spPr>
        <p:style>
          <a:lnRef idx="0">
            <a:scrgbClr r="0" g="0" b="0"/>
          </a:lnRef>
          <a:fillRef idx="1003">
            <a:schemeClr val="lt1"/>
          </a:fillRef>
          <a:effectRef idx="0">
            <a:scrgbClr r="0" g="0" b="0"/>
          </a:effectRef>
          <a:fontRef idx="major"/>
        </p:style>
        <p:txBody>
          <a:bodyPr>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auto">
              <a:spcBef>
                <a:spcPts val="0"/>
              </a:spcBef>
              <a:spcAft>
                <a:spcPts val="0"/>
              </a:spcAft>
              <a:defRPr/>
            </a:pPr>
            <a:r>
              <a:rPr lang="es-CL" sz="1800" b="0" dirty="0">
                <a:ln>
                  <a:solidFill>
                    <a:srgbClr val="4F81BD"/>
                  </a:solidFill>
                </a:ln>
                <a:noFill/>
              </a:rPr>
              <a:t>B</a:t>
            </a:r>
            <a:r>
              <a:rPr lang="es-CL" sz="1800" b="0" dirty="0">
                <a:ln>
                  <a:solidFill>
                    <a:srgbClr val="4F81BD"/>
                  </a:solidFill>
                </a:ln>
                <a:solidFill>
                  <a:srgbClr val="9BBB59"/>
                </a:solidFill>
              </a:rPr>
              <a:t>orrado</a:t>
            </a:r>
            <a:r>
              <a:rPr lang="es-CL" sz="1800" b="0" dirty="0">
                <a:ln>
                  <a:solidFill>
                    <a:srgbClr val="4F81BD"/>
                  </a:solidFill>
                </a:ln>
                <a:noFill/>
              </a:rPr>
              <a:t>r</a:t>
            </a:r>
          </a:p>
        </p:txBody>
      </p:sp>
      <p:pic>
        <p:nvPicPr>
          <p:cNvPr id="117764" name="Imagen 1" descr="Captura de pantalla 2011-04-12 a las 17.35.46.png"/>
          <p:cNvPicPr>
            <a:picLocks noChangeAspect="1"/>
          </p:cNvPicPr>
          <p:nvPr/>
        </p:nvPicPr>
        <p:blipFill>
          <a:blip r:embed="rId3"/>
          <a:srcRect/>
          <a:stretch>
            <a:fillRect/>
          </a:stretch>
        </p:blipFill>
        <p:spPr bwMode="auto">
          <a:xfrm>
            <a:off x="7226300" y="3943350"/>
            <a:ext cx="1917700" cy="2273300"/>
          </a:xfrm>
          <a:prstGeom prst="rect">
            <a:avLst/>
          </a:prstGeom>
          <a:noFill/>
          <a:ln w="9525">
            <a:noFill/>
            <a:miter lim="800000"/>
            <a:headEnd/>
            <a:tailEnd/>
          </a:ln>
        </p:spPr>
      </p:pic>
      <p:sp>
        <p:nvSpPr>
          <p:cNvPr id="117765" name="Rectángulo 14"/>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17766" name="Text Box 3"/>
          <p:cNvSpPr txBox="1">
            <a:spLocks noChangeArrowheads="1"/>
          </p:cNvSpPr>
          <p:nvPr/>
        </p:nvSpPr>
        <p:spPr bwMode="auto">
          <a:xfrm>
            <a:off x="2001838" y="533400"/>
            <a:ext cx="184150" cy="198438"/>
          </a:xfrm>
          <a:prstGeom prst="rect">
            <a:avLst/>
          </a:prstGeom>
          <a:noFill/>
          <a:ln w="9525">
            <a:noFill/>
            <a:miter lim="800000"/>
            <a:headEnd/>
            <a:tailEnd/>
          </a:ln>
        </p:spPr>
        <p:txBody>
          <a:bodyPr wrap="none">
            <a:spAutoFit/>
          </a:bodyPr>
          <a:lstStyle/>
          <a:p>
            <a:endParaRPr lang="es-ES" sz="700" b="0">
              <a:solidFill>
                <a:srgbClr val="000000"/>
              </a:solidFill>
              <a:latin typeface="Calibri" pitchFamily="34" charset="0"/>
            </a:endParaRP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sp>
        <p:nvSpPr>
          <p:cNvPr id="117768" name="Rectangle 2"/>
          <p:cNvSpPr>
            <a:spLocks noChangeArrowheads="1"/>
          </p:cNvSpPr>
          <p:nvPr/>
        </p:nvSpPr>
        <p:spPr bwMode="auto">
          <a:xfrm>
            <a:off x="971550" y="6634163"/>
            <a:ext cx="6515100" cy="447675"/>
          </a:xfrm>
          <a:prstGeom prst="rect">
            <a:avLst/>
          </a:prstGeom>
          <a:noFill/>
          <a:ln w="12700">
            <a:noFill/>
            <a:miter lim="800000"/>
            <a:headEnd/>
            <a:tailEnd/>
          </a:ln>
        </p:spPr>
        <p:txBody>
          <a:bodyPr lIns="90488" tIns="44450" rIns="90488" bIns="44450" anchor="b"/>
          <a:lstStyle/>
          <a:p>
            <a:pPr eaLnBrk="0" hangingPunct="0"/>
            <a:endParaRPr lang="es-CL" b="0">
              <a:solidFill>
                <a:srgbClr val="808080"/>
              </a:solidFill>
              <a:latin typeface="Arial" charset="0"/>
            </a:endParaRPr>
          </a:p>
          <a:p>
            <a:pPr eaLnBrk="0" hangingPunct="0"/>
            <a:endParaRPr lang="es-ES" b="0">
              <a:solidFill>
                <a:srgbClr val="EEECE1"/>
              </a:solidFill>
              <a:latin typeface="Arial" charset="0"/>
            </a:endParaRPr>
          </a:p>
        </p:txBody>
      </p:sp>
      <p:pic>
        <p:nvPicPr>
          <p:cNvPr id="117769" name="Imagen 4"/>
          <p:cNvPicPr>
            <a:picLocks noChangeAspect="1"/>
          </p:cNvPicPr>
          <p:nvPr/>
        </p:nvPicPr>
        <p:blipFill>
          <a:blip r:embed="rId4"/>
          <a:srcRect/>
          <a:stretch>
            <a:fillRect/>
          </a:stretch>
        </p:blipFill>
        <p:spPr bwMode="auto">
          <a:xfrm>
            <a:off x="166688" y="5910263"/>
            <a:ext cx="560387" cy="831850"/>
          </a:xfrm>
          <a:prstGeom prst="rect">
            <a:avLst/>
          </a:prstGeom>
          <a:noFill/>
          <a:ln w="9525">
            <a:noFill/>
            <a:miter lim="800000"/>
            <a:headEnd/>
            <a:tailEnd/>
          </a:ln>
        </p:spPr>
      </p:pic>
      <p:sp>
        <p:nvSpPr>
          <p:cNvPr id="117770" name="13 Rectángulo"/>
          <p:cNvSpPr>
            <a:spLocks noChangeArrowheads="1"/>
          </p:cNvSpPr>
          <p:nvPr/>
        </p:nvSpPr>
        <p:spPr bwMode="auto">
          <a:xfrm>
            <a:off x="1295400" y="1603375"/>
            <a:ext cx="7848600" cy="5118100"/>
          </a:xfrm>
          <a:prstGeom prst="rect">
            <a:avLst/>
          </a:prstGeom>
          <a:noFill/>
          <a:ln w="9525">
            <a:noFill/>
            <a:miter lim="800000"/>
            <a:headEnd/>
            <a:tailEnd/>
          </a:ln>
        </p:spPr>
        <p:txBody>
          <a:bodyPr>
            <a:spAutoFit/>
          </a:bodyPr>
          <a:lstStyle/>
          <a:p>
            <a:endParaRPr lang="es-ES" sz="1600" b="0">
              <a:solidFill>
                <a:srgbClr val="000090"/>
              </a:solidFill>
              <a:latin typeface="Calibri" pitchFamily="34" charset="0"/>
            </a:endParaRPr>
          </a:p>
          <a:p>
            <a:pPr>
              <a:lnSpc>
                <a:spcPct val="150000"/>
              </a:lnSpc>
              <a:buClr>
                <a:srgbClr val="FF0000"/>
              </a:buClr>
              <a:buFont typeface="Arial" charset="0"/>
              <a:buNone/>
            </a:pPr>
            <a:r>
              <a:rPr lang="es-ES" sz="2000">
                <a:solidFill>
                  <a:srgbClr val="000090"/>
                </a:solidFill>
                <a:latin typeface="Calibri" pitchFamily="34" charset="0"/>
              </a:rPr>
              <a:t>Después del sorteo y notificación de favorecidos de los diferentes sitios:</a:t>
            </a:r>
          </a:p>
          <a:p>
            <a:pPr>
              <a:lnSpc>
                <a:spcPct val="150000"/>
              </a:lnSpc>
              <a:buClr>
                <a:srgbClr val="FF0000"/>
              </a:buClr>
              <a:buFont typeface="Arial" charset="0"/>
              <a:buChar char="•"/>
            </a:pPr>
            <a:r>
              <a:rPr lang="es-ES" sz="1800">
                <a:solidFill>
                  <a:srgbClr val="000090"/>
                </a:solidFill>
                <a:latin typeface="Calibri" pitchFamily="34" charset="0"/>
              </a:rPr>
              <a:t> </a:t>
            </a:r>
            <a:r>
              <a:rPr lang="es-ES" sz="1600">
                <a:solidFill>
                  <a:srgbClr val="000090"/>
                </a:solidFill>
                <a:latin typeface="Calibri" pitchFamily="34" charset="0"/>
              </a:rPr>
              <a:t>Seleccionados entregan en DBSA documento que acredite ser sujeto de crédito por entidad financiera.</a:t>
            </a:r>
          </a:p>
          <a:p>
            <a:pPr>
              <a:lnSpc>
                <a:spcPct val="150000"/>
              </a:lnSpc>
              <a:buClr>
                <a:srgbClr val="FF0000"/>
              </a:buClr>
              <a:buFont typeface="Arial" charset="0"/>
              <a:buChar char="•"/>
            </a:pPr>
            <a:r>
              <a:rPr lang="es-ES" sz="1600">
                <a:solidFill>
                  <a:srgbClr val="000090"/>
                </a:solidFill>
                <a:latin typeface="Calibri" pitchFamily="34" charset="0"/>
              </a:rPr>
              <a:t> Pagar cuota al contado (36% monto sitio y construcción) y firma de contrato de construcción y de promesa de compraventa.</a:t>
            </a:r>
          </a:p>
          <a:p>
            <a:pPr>
              <a:lnSpc>
                <a:spcPct val="150000"/>
              </a:lnSpc>
              <a:buClr>
                <a:srgbClr val="FF0000"/>
              </a:buClr>
              <a:buFont typeface="Arial" charset="0"/>
              <a:buChar char="•"/>
            </a:pPr>
            <a:r>
              <a:rPr lang="es-ES" sz="1600">
                <a:solidFill>
                  <a:srgbClr val="000090"/>
                </a:solidFill>
                <a:latin typeface="Calibri" pitchFamily="34" charset="0"/>
              </a:rPr>
              <a:t> Inmobiliaria, contra la firma del instrumento antes señalado, entregará una boleta de garantía bancaria a prominentes compradores, por igual monto a la pagada por éstos.</a:t>
            </a:r>
          </a:p>
          <a:p>
            <a:pPr>
              <a:lnSpc>
                <a:spcPct val="150000"/>
              </a:lnSpc>
              <a:buClr>
                <a:srgbClr val="FF0000"/>
              </a:buClr>
              <a:buFont typeface="Arial" charset="0"/>
              <a:buChar char="•"/>
            </a:pPr>
            <a:r>
              <a:rPr lang="es-ES" sz="1600">
                <a:solidFill>
                  <a:srgbClr val="000090"/>
                </a:solidFill>
                <a:latin typeface="Calibri" pitchFamily="34" charset="0"/>
              </a:rPr>
              <a:t> </a:t>
            </a:r>
            <a:r>
              <a:rPr lang="es-MX" sz="1600">
                <a:solidFill>
                  <a:srgbClr val="000090"/>
                </a:solidFill>
                <a:latin typeface="Calibri" pitchFamily="34" charset="0"/>
              </a:rPr>
              <a:t>Elaboración de contrato entre cada prominente comprador y la Inmobiliaria, que incluya financiamiento de ITO desde inicio de obra, hasta entrega a propietarios individuales, situación del terreno, relación de la Inmobiliaria con la comunidad propietaria, etc.</a:t>
            </a:r>
            <a:endParaRPr lang="es-ES" sz="1600">
              <a:solidFill>
                <a:srgbClr val="000090"/>
              </a:solidFill>
              <a:latin typeface="Calibri" pitchFamily="34" charset="0"/>
            </a:endParaRPr>
          </a:p>
          <a:p>
            <a:pPr>
              <a:lnSpc>
                <a:spcPct val="150000"/>
              </a:lnSpc>
              <a:buClr>
                <a:srgbClr val="FF0000"/>
              </a:buClr>
              <a:buFont typeface="Arial" charset="0"/>
              <a:buChar char="•"/>
            </a:pPr>
            <a:r>
              <a:rPr lang="es-ES" sz="1600">
                <a:solidFill>
                  <a:srgbClr val="000090"/>
                </a:solidFill>
                <a:latin typeface="Calibri" pitchFamily="34" charset="0"/>
              </a:rPr>
              <a:t> Inmobiliaria compra terreno a RECONSA, previo a lo cual, debe haber una oferta irrevocable de la propietaria a la Sociedad Inmobiliaria.</a:t>
            </a:r>
          </a:p>
          <a:p>
            <a:pPr>
              <a:buClr>
                <a:srgbClr val="FF0000"/>
              </a:buClr>
              <a:buFont typeface="Arial" charset="0"/>
              <a:buChar char="•"/>
            </a:pPr>
            <a:endParaRPr lang="es-ES" sz="1600">
              <a:solidFill>
                <a:srgbClr val="1F497D"/>
              </a:solidFill>
              <a:latin typeface="Calibri" pitchFamily="34" charset="0"/>
            </a:endParaRPr>
          </a:p>
        </p:txBody>
      </p:sp>
      <p:sp>
        <p:nvSpPr>
          <p:cNvPr id="117771" name="21 CuadroTexto"/>
          <p:cNvSpPr txBox="1">
            <a:spLocks noChangeArrowheads="1"/>
          </p:cNvSpPr>
          <p:nvPr/>
        </p:nvSpPr>
        <p:spPr bwMode="auto">
          <a:xfrm>
            <a:off x="0" y="1052513"/>
            <a:ext cx="9144000" cy="1066800"/>
          </a:xfrm>
          <a:prstGeom prst="rect">
            <a:avLst/>
          </a:prstGeom>
          <a:noFill/>
          <a:ln w="9525">
            <a:noFill/>
            <a:miter lim="800000"/>
            <a:headEnd/>
            <a:tailEnd/>
          </a:ln>
        </p:spPr>
        <p:txBody>
          <a:bodyPr>
            <a:spAutoFit/>
          </a:bodyPr>
          <a:lstStyle/>
          <a:p>
            <a:r>
              <a:rPr lang="es-CL" sz="2800" b="0">
                <a:solidFill>
                  <a:srgbClr val="000090"/>
                </a:solidFill>
                <a:latin typeface="Calibri" pitchFamily="34" charset="0"/>
              </a:rPr>
              <a:t>                </a:t>
            </a:r>
            <a:r>
              <a:rPr lang="es-CL" sz="3200">
                <a:solidFill>
                  <a:srgbClr val="FF2B3A"/>
                </a:solidFill>
                <a:latin typeface="Calibri" pitchFamily="34" charset="0"/>
              </a:rPr>
              <a:t>PASOS A SEGUIR:</a:t>
            </a:r>
          </a:p>
          <a:p>
            <a:endParaRPr lang="es-CL" sz="3200">
              <a:solidFill>
                <a:srgbClr val="FF2B3A"/>
              </a:solidFill>
              <a:latin typeface="Calibri" pitchFamily="34" charset="0"/>
            </a:endParaRPr>
          </a:p>
        </p:txBody>
      </p:sp>
      <p:sp>
        <p:nvSpPr>
          <p:cNvPr id="117772"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type="body" idx="1"/>
          </p:nvPr>
        </p:nvSpPr>
        <p:spPr bwMode="auto">
          <a:xfrm>
            <a:off x="457200" y="1023938"/>
            <a:ext cx="8229600" cy="41179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buClr>
                <a:srgbClr val="FF0000"/>
              </a:buClr>
              <a:buFontTx/>
              <a:buNone/>
            </a:pPr>
            <a:r>
              <a:rPr lang="es-CL" sz="2800" b="1" smtClean="0">
                <a:solidFill>
                  <a:srgbClr val="FF2B3A"/>
                </a:solidFill>
              </a:rPr>
              <a:t>	</a:t>
            </a:r>
            <a:r>
              <a:rPr lang="es-CL" b="1" smtClean="0">
                <a:solidFill>
                  <a:srgbClr val="FF2B3A"/>
                </a:solidFill>
              </a:rPr>
              <a:t>ESTADO NEGOCIACION</a:t>
            </a:r>
            <a:endParaRPr lang="es-ES_tradnl" b="1" smtClean="0">
              <a:solidFill>
                <a:srgbClr val="000090"/>
              </a:solidFill>
            </a:endParaRPr>
          </a:p>
          <a:p>
            <a:pPr eaLnBrk="1" hangingPunct="1">
              <a:spcBef>
                <a:spcPct val="0"/>
              </a:spcBef>
              <a:buClr>
                <a:srgbClr val="FF0000"/>
              </a:buClr>
            </a:pPr>
            <a:endParaRPr lang="es-ES_tradnl" sz="2800" b="1" smtClean="0">
              <a:solidFill>
                <a:srgbClr val="000090"/>
              </a:solidFill>
            </a:endParaRPr>
          </a:p>
          <a:p>
            <a:pPr eaLnBrk="1" hangingPunct="1">
              <a:spcBef>
                <a:spcPct val="0"/>
              </a:spcBef>
              <a:buClr>
                <a:srgbClr val="FF0000"/>
              </a:buClr>
            </a:pPr>
            <a:r>
              <a:rPr lang="es-ES_tradnl" sz="2000" b="1" smtClean="0">
                <a:solidFill>
                  <a:srgbClr val="000090"/>
                </a:solidFill>
              </a:rPr>
              <a:t>Debemos hacer presente que no ha sido posible determinar plazos precisos con la propietaria del terreno, dado que ésta debe obtener de la Dirección de Obras Municipales de Concón la autorización para enajenar. En efecto, como estos trámites dependen también de ESVAL y SERVIU, la propietaria no ha certificado una fecha cierta, sino solo estimativa, que no debiera ser más allá del 15 de Nov. De esta forma, recién a fines de este año, debiera materializarse la firma de una promesa de compraventa del terreno. </a:t>
            </a:r>
          </a:p>
          <a:p>
            <a:endParaRPr lang="es-ES" sz="2000" smtClean="0"/>
          </a:p>
        </p:txBody>
      </p:sp>
      <p:sp>
        <p:nvSpPr>
          <p:cNvPr id="119810"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1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19812" name="Imagen 4"/>
          <p:cNvPicPr>
            <a:picLocks noChangeAspect="1"/>
          </p:cNvPicPr>
          <p:nvPr/>
        </p:nvPicPr>
        <p:blipFill>
          <a:blip r:embed="rId2"/>
          <a:srcRect/>
          <a:stretch>
            <a:fillRect/>
          </a:stretch>
        </p:blipFill>
        <p:spPr bwMode="auto">
          <a:xfrm>
            <a:off x="166688" y="5910263"/>
            <a:ext cx="560387" cy="831850"/>
          </a:xfrm>
          <a:prstGeom prst="rect">
            <a:avLst/>
          </a:prstGeom>
          <a:noFill/>
          <a:ln w="9525">
            <a:noFill/>
            <a:miter lim="800000"/>
            <a:headEnd/>
            <a:tailEnd/>
          </a:ln>
        </p:spPr>
      </p:pic>
      <p:sp>
        <p:nvSpPr>
          <p:cNvPr id="119813"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1 Título"/>
          <p:cNvSpPr>
            <a:spLocks noGrp="1"/>
          </p:cNvSpPr>
          <p:nvPr>
            <p:ph type="ctrTitle" idx="4294967295"/>
          </p:nvPr>
        </p:nvSpPr>
        <p:spPr>
          <a:xfrm>
            <a:off x="711200" y="4502150"/>
            <a:ext cx="7772400" cy="1470025"/>
          </a:xfrm>
        </p:spPr>
        <p:txBody>
          <a:bodyPr anchor="t"/>
          <a:lstStyle/>
          <a:p>
            <a:pPr eaLnBrk="1" hangingPunct="1"/>
            <a:r>
              <a:rPr lang="es-MX" b="1" smtClean="0">
                <a:solidFill>
                  <a:schemeClr val="tx2"/>
                </a:solidFill>
              </a:rPr>
              <a:t>¡¡  Muchas gracias  !!</a:t>
            </a:r>
            <a:endParaRPr lang="es-CL" b="1" smtClean="0">
              <a:solidFill>
                <a:schemeClr val="tx2"/>
              </a:solidFill>
            </a:endParaRPr>
          </a:p>
        </p:txBody>
      </p:sp>
      <p:sp>
        <p:nvSpPr>
          <p:cNvPr id="120834" name="Rectángulo 5"/>
          <p:cNvSpPr>
            <a:spLocks noChangeArrowheads="1"/>
          </p:cNvSpPr>
          <p:nvPr/>
        </p:nvSpPr>
        <p:spPr bwMode="auto">
          <a:xfrm>
            <a:off x="1824038" y="85725"/>
            <a:ext cx="7319962" cy="814388"/>
          </a:xfrm>
          <a:prstGeom prst="rect">
            <a:avLst/>
          </a:prstGeom>
          <a:solidFill>
            <a:schemeClr val="bg1"/>
          </a:solidFill>
          <a:ln w="9525" algn="ctr">
            <a:noFill/>
            <a:round/>
            <a:headEnd/>
            <a:tailEnd/>
          </a:ln>
        </p:spPr>
        <p:txBody>
          <a:bodyPr>
            <a:spAutoFit/>
          </a:bodyPr>
          <a:lstStyle/>
          <a:p>
            <a:pPr marL="457200" algn="just">
              <a:buClr>
                <a:srgbClr val="003399"/>
              </a:buClr>
              <a:buFont typeface="Wingdings" pitchFamily="2" charset="2"/>
              <a:buChar char="§"/>
            </a:pPr>
            <a:endParaRPr lang="es-ES" sz="1400">
              <a:solidFill>
                <a:srgbClr val="000000"/>
              </a:solidFill>
            </a:endParaRPr>
          </a:p>
        </p:txBody>
      </p:sp>
      <p:sp>
        <p:nvSpPr>
          <p:cNvPr id="120835" name="CuadroTexto 8"/>
          <p:cNvSpPr txBox="1">
            <a:spLocks noChangeArrowheads="1"/>
          </p:cNvSpPr>
          <p:nvPr/>
        </p:nvSpPr>
        <p:spPr bwMode="auto">
          <a:xfrm>
            <a:off x="2224088" y="292100"/>
            <a:ext cx="5059362" cy="304800"/>
          </a:xfrm>
          <a:prstGeom prst="rect">
            <a:avLst/>
          </a:prstGeom>
          <a:noFill/>
          <a:ln w="9525">
            <a:noFill/>
            <a:miter lim="800000"/>
            <a:headEnd/>
            <a:tailEnd/>
          </a:ln>
        </p:spPr>
        <p:txBody>
          <a:bodyPr>
            <a:spAutoFit/>
          </a:bodyPr>
          <a:lstStyle/>
          <a:p>
            <a:r>
              <a:rPr lang="es-ES" sz="1400" b="0">
                <a:solidFill>
                  <a:srgbClr val="FFFFFF"/>
                </a:solidFill>
                <a:latin typeface="Calibri" pitchFamily="34" charset="0"/>
              </a:rPr>
              <a:t>CONDOMINIO PINARES DE MONTEMAR</a:t>
            </a:r>
          </a:p>
        </p:txBody>
      </p:sp>
      <p:sp>
        <p:nvSpPr>
          <p:cNvPr id="10"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pPr fontAlgn="auto">
              <a:spcBef>
                <a:spcPts val="0"/>
              </a:spcBef>
              <a:spcAft>
                <a:spcPts val="0"/>
              </a:spcAft>
              <a:defRPr/>
            </a:pPr>
            <a:endParaRPr lang="es-CL" sz="1800" b="0">
              <a:solidFill>
                <a:prstClr val="black"/>
              </a:solidFill>
              <a:latin typeface="Calibri"/>
              <a:cs typeface="+mn-cs"/>
            </a:endParaRPr>
          </a:p>
        </p:txBody>
      </p:sp>
      <p:pic>
        <p:nvPicPr>
          <p:cNvPr id="120837" name="Picture 8"/>
          <p:cNvPicPr>
            <a:picLocks noChangeAspect="1" noChangeArrowheads="1"/>
          </p:cNvPicPr>
          <p:nvPr/>
        </p:nvPicPr>
        <p:blipFill>
          <a:blip r:embed="rId2"/>
          <a:srcRect/>
          <a:stretch>
            <a:fillRect/>
          </a:stretch>
        </p:blipFill>
        <p:spPr bwMode="auto">
          <a:xfrm>
            <a:off x="3662363" y="1593850"/>
            <a:ext cx="1819275" cy="2628900"/>
          </a:xfrm>
          <a:prstGeom prst="rect">
            <a:avLst/>
          </a:prstGeom>
          <a:noFill/>
          <a:ln w="9525">
            <a:noFill/>
            <a:miter lim="800000"/>
            <a:headEnd/>
            <a:tailEnd/>
          </a:ln>
        </p:spPr>
      </p:pic>
      <p:sp>
        <p:nvSpPr>
          <p:cNvPr id="12083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pic>
        <p:nvPicPr>
          <p:cNvPr id="120839" name="Imagen 4"/>
          <p:cNvPicPr>
            <a:picLocks noChangeAspect="1"/>
          </p:cNvPicPr>
          <p:nvPr/>
        </p:nvPicPr>
        <p:blipFill>
          <a:blip r:embed="rId3"/>
          <a:srcRect/>
          <a:stretch>
            <a:fillRect/>
          </a:stretch>
        </p:blipFill>
        <p:spPr bwMode="auto">
          <a:xfrm>
            <a:off x="166688" y="5910263"/>
            <a:ext cx="560387" cy="831850"/>
          </a:xfrm>
          <a:prstGeom prst="rect">
            <a:avLst/>
          </a:prstGeom>
          <a:noFill/>
          <a:ln w="9525">
            <a:noFill/>
            <a:miter lim="800000"/>
            <a:headEnd/>
            <a:tailEnd/>
          </a:ln>
        </p:spPr>
      </p:pic>
      <p:sp>
        <p:nvSpPr>
          <p:cNvPr id="120840" name="Line 6"/>
          <p:cNvSpPr>
            <a:spLocks noChangeShapeType="1"/>
          </p:cNvSpPr>
          <p:nvPr/>
        </p:nvSpPr>
        <p:spPr bwMode="auto">
          <a:xfrm>
            <a:off x="968375" y="6538913"/>
            <a:ext cx="7870825" cy="14287"/>
          </a:xfrm>
          <a:prstGeom prst="lin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457200" y="134938"/>
            <a:ext cx="8229600" cy="1143000"/>
          </a:xfrm>
          <a:prstGeom prst="rect">
            <a:avLst/>
          </a:prstGeom>
          <a:noFill/>
          <a:ln>
            <a:miter lim="800000"/>
            <a:headEnd/>
            <a:tailEnd/>
          </a:ln>
        </p:spPr>
        <p:txBody>
          <a:bodyPr/>
          <a:lstStyle/>
          <a:p>
            <a:r>
              <a:rPr lang="es-MX" sz="4000" b="1" smtClean="0">
                <a:solidFill>
                  <a:srgbClr val="FF2B3A"/>
                </a:solidFill>
              </a:rPr>
              <a:t/>
            </a:r>
            <a:br>
              <a:rPr lang="es-MX" sz="4000" b="1" smtClean="0">
                <a:solidFill>
                  <a:srgbClr val="FF2B3A"/>
                </a:solidFill>
              </a:rPr>
            </a:br>
            <a:r>
              <a:rPr lang="es-MX" sz="4000" b="1" smtClean="0">
                <a:solidFill>
                  <a:srgbClr val="FF2B3A"/>
                </a:solidFill>
              </a:rPr>
              <a:t>UBICACIÓN DEL PROYECTO</a:t>
            </a:r>
            <a:endParaRPr lang="es-ES" sz="4000" b="1" smtClean="0">
              <a:solidFill>
                <a:srgbClr val="FF2B3A"/>
              </a:solidFill>
            </a:endParaRPr>
          </a:p>
        </p:txBody>
      </p:sp>
      <p:sp>
        <p:nvSpPr>
          <p:cNvPr id="39938" name="Rectángulo 19"/>
          <p:cNvSpPr>
            <a:spLocks noChangeArrowheads="1"/>
          </p:cNvSpPr>
          <p:nvPr/>
        </p:nvSpPr>
        <p:spPr bwMode="auto">
          <a:xfrm>
            <a:off x="4927600" y="260350"/>
            <a:ext cx="3938588" cy="314325"/>
          </a:xfrm>
          <a:prstGeom prst="rect">
            <a:avLst/>
          </a:prstGeom>
          <a:solidFill>
            <a:srgbClr val="FF0000"/>
          </a:solidFill>
          <a:ln w="9525" algn="ctr">
            <a:solidFill>
              <a:srgbClr val="FF6600"/>
            </a:solidFill>
            <a:round/>
            <a:headEnd/>
            <a:tailEnd/>
          </a:ln>
        </p:spPr>
        <p:txBody>
          <a:bodyPr>
            <a:spAutoFit/>
          </a:bodyPr>
          <a:lstStyle/>
          <a:p>
            <a:pPr marL="457200" algn="just">
              <a:buClr>
                <a:srgbClr val="003399"/>
              </a:buClr>
              <a:buFont typeface="Wingdings" pitchFamily="2" charset="2"/>
              <a:buNone/>
            </a:pPr>
            <a:r>
              <a:rPr lang="es-ES" sz="1400">
                <a:solidFill>
                  <a:srgbClr val="FFFFFF"/>
                </a:solidFill>
                <a:latin typeface="Calibri" pitchFamily="34" charset="0"/>
              </a:rPr>
              <a:t>CONDOMINIO PINARES DE MONTEMAR</a:t>
            </a:r>
          </a:p>
        </p:txBody>
      </p:sp>
      <p:sp>
        <p:nvSpPr>
          <p:cNvPr id="39939" name="Line 4"/>
          <p:cNvSpPr>
            <a:spLocks noChangeShapeType="1"/>
          </p:cNvSpPr>
          <p:nvPr/>
        </p:nvSpPr>
        <p:spPr bwMode="auto">
          <a:xfrm flipH="1">
            <a:off x="346075" y="820738"/>
            <a:ext cx="8458200" cy="0"/>
          </a:xfrm>
          <a:prstGeom prst="line">
            <a:avLst/>
          </a:prstGeom>
          <a:noFill/>
          <a:ln w="9525">
            <a:solidFill>
              <a:srgbClr val="003399"/>
            </a:solidFill>
            <a:round/>
            <a:headEnd/>
            <a:tailEnd/>
          </a:ln>
        </p:spPr>
        <p:txBody>
          <a:bodyPr/>
          <a:lstStyle/>
          <a:p>
            <a:endParaRPr lang="en-US"/>
          </a:p>
        </p:txBody>
      </p:sp>
      <p:pic>
        <p:nvPicPr>
          <p:cNvPr id="39940" name="Imagen 7"/>
          <p:cNvPicPr>
            <a:picLocks noChangeAspect="1"/>
          </p:cNvPicPr>
          <p:nvPr/>
        </p:nvPicPr>
        <p:blipFill>
          <a:blip r:embed="rId2"/>
          <a:srcRect/>
          <a:stretch>
            <a:fillRect/>
          </a:stretch>
        </p:blipFill>
        <p:spPr bwMode="auto">
          <a:xfrm>
            <a:off x="123825" y="6003925"/>
            <a:ext cx="549275" cy="817563"/>
          </a:xfrm>
          <a:prstGeom prst="rect">
            <a:avLst/>
          </a:prstGeom>
          <a:noFill/>
          <a:ln w="9525">
            <a:noFill/>
            <a:miter lim="800000"/>
            <a:headEnd/>
            <a:tailEnd/>
          </a:ln>
        </p:spPr>
      </p:pic>
      <p:sp>
        <p:nvSpPr>
          <p:cNvPr id="39941" name="Line 6"/>
          <p:cNvSpPr>
            <a:spLocks noChangeShapeType="1"/>
          </p:cNvSpPr>
          <p:nvPr/>
        </p:nvSpPr>
        <p:spPr bwMode="auto">
          <a:xfrm>
            <a:off x="827088" y="6453188"/>
            <a:ext cx="7870825" cy="14287"/>
          </a:xfrm>
          <a:prstGeom prst="line">
            <a:avLst/>
          </a:prstGeom>
          <a:noFill/>
          <a:ln w="15875">
            <a:solidFill>
              <a:srgbClr val="FF0000"/>
            </a:solidFill>
            <a:round/>
            <a:headEnd/>
            <a:tailEnd/>
          </a:ln>
        </p:spPr>
        <p:txBody>
          <a:bodyPr wrap="none" anchor="ctr"/>
          <a:lstStyle/>
          <a:p>
            <a:endParaRPr lang="en-US"/>
          </a:p>
        </p:txBody>
      </p:sp>
      <p:pic>
        <p:nvPicPr>
          <p:cNvPr id="39942" name="Picture 8"/>
          <p:cNvPicPr>
            <a:picLocks noChangeAspect="1" noChangeArrowheads="1"/>
          </p:cNvPicPr>
          <p:nvPr/>
        </p:nvPicPr>
        <p:blipFill>
          <a:blip r:embed="rId3"/>
          <a:srcRect/>
          <a:stretch>
            <a:fillRect/>
          </a:stretch>
        </p:blipFill>
        <p:spPr bwMode="auto">
          <a:xfrm>
            <a:off x="661988" y="1430338"/>
            <a:ext cx="8026400" cy="498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
            <a:srgbClr val="003399"/>
          </a:buClr>
          <a:buSzTx/>
          <a:buFont typeface="Wingdings" pitchFamily="2" charset="2"/>
          <a:buChar char="§"/>
          <a:tabLst/>
          <a:defRPr kumimoji="0" lang="en-US" sz="1400" b="1" i="0" u="none" strike="noStrike" cap="none" normalizeH="0" baseline="0" smtClean="0">
            <a:ln>
              <a:noFill/>
            </a:ln>
            <a:solidFill>
              <a:schemeClr val="tx1"/>
            </a:solidFill>
            <a:effectLst/>
            <a:latin typeface="Lucida Bright"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
            <a:srgbClr val="003399"/>
          </a:buClr>
          <a:buSzTx/>
          <a:buFont typeface="Wingdings" pitchFamily="2" charset="2"/>
          <a:buChar char="§"/>
          <a:tabLst/>
          <a:defRPr kumimoji="0" lang="en-US" sz="1400" b="1" i="0" u="none" strike="noStrike" cap="none" normalizeH="0" baseline="0" smtClean="0">
            <a:ln>
              <a:noFill/>
            </a:ln>
            <a:solidFill>
              <a:schemeClr val="tx1"/>
            </a:solidFill>
            <a:effectLst/>
            <a:latin typeface="Lucida Bright" pitchFamily="18" charset="0"/>
            <a:cs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55909</TotalTime>
  <Words>2169</Words>
  <Application>Microsoft Office PowerPoint</Application>
  <PresentationFormat>Carta (216 x 279 mm)</PresentationFormat>
  <Paragraphs>1087</Paragraphs>
  <Slides>86</Slides>
  <Notes>3</Notes>
  <HiddenSlides>0</HiddenSlides>
  <MMClips>0</MMClips>
  <ScaleCrop>false</ScaleCrop>
  <HeadingPairs>
    <vt:vector size="4" baseType="variant">
      <vt:variant>
        <vt:lpstr>Tema</vt:lpstr>
      </vt:variant>
      <vt:variant>
        <vt:i4>2</vt:i4>
      </vt:variant>
      <vt:variant>
        <vt:lpstr>Títulos de diapositiva</vt:lpstr>
      </vt:variant>
      <vt:variant>
        <vt:i4>86</vt:i4>
      </vt:variant>
    </vt:vector>
  </HeadingPairs>
  <TitlesOfParts>
    <vt:vector size="88" baseType="lpstr">
      <vt:lpstr>Diseño personalizado</vt:lpstr>
      <vt:lpstr>Tema de Office</vt:lpstr>
      <vt:lpstr>Presentación de PowerPoint</vt:lpstr>
      <vt:lpstr> DIVISION VIVIENDA PROPIA</vt:lpstr>
      <vt:lpstr> NUEVO PROYECTO PINARES DE MONTEMAR</vt:lpstr>
      <vt:lpstr>Presentación de PowerPoint</vt:lpstr>
      <vt:lpstr>Presentación de PowerPoint</vt:lpstr>
      <vt:lpstr>Presentación de PowerPoint</vt:lpstr>
      <vt:lpstr>Presentación de PowerPoint</vt:lpstr>
      <vt:lpstr>Presentación de PowerPoint</vt:lpstr>
      <vt:lpstr> UBICACIÓN DEL PROYECTO</vt:lpstr>
      <vt:lpstr> UBICACIÓN DEL PROYECTO</vt:lpstr>
      <vt:lpstr> UBICACIÓN DEL PROYECTO</vt:lpstr>
      <vt:lpstr> UBICACIÓN DEL PROYECTO</vt:lpstr>
      <vt:lpstr> UBICACIÓN DEL PROYECTO</vt:lpstr>
      <vt:lpstr> UBICACIÓN DEL PROYECTO</vt:lpstr>
      <vt:lpstr>Presentación de PowerPoint</vt:lpstr>
      <vt:lpstr> LOTEO DEL TERRENO</vt:lpstr>
      <vt:lpstr> LOTEO Y SUGERIDO TAMAÑO DE CASAS</vt:lpstr>
      <vt:lpstr>Presentación de PowerPoint</vt:lpstr>
      <vt:lpstr> ESTILO DE CASAS.</vt:lpstr>
      <vt:lpstr>Presentación de PowerPoint</vt:lpstr>
      <vt:lpstr>Presentación de PowerPoint</vt:lpstr>
      <vt:lpstr>Presentación de PowerPoint</vt:lpstr>
      <vt:lpstr> </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LISTADO DE PRECIOS DE DISTINTAS CASAS EN LOS DIFERENTES SITIOS .</vt:lpstr>
      <vt:lpstr> LISTADO DE PRECIOS. </vt:lpstr>
      <vt:lpstr>Presentación de PowerPoint</vt:lpstr>
      <vt:lpstr> FINANCIAMIENTO UF CUOTA BANCO Y CUOTA CAPREDENA.</vt:lpstr>
      <vt:lpstr> FINANCIAMIENTO $$ CUOTA BANCO Y CUOTA CAPREDENA.</vt:lpstr>
      <vt:lpstr> FINANCIAMIENTO $$ EXCLUSIVO BANCO, SIN CAPREDENA</vt:lpstr>
      <vt:lpstr>Presentación de PowerPoint</vt:lpstr>
      <vt:lpstr>Presentación de PowerPoint</vt:lpstr>
      <vt:lpstr>Presentación de PowerPoint</vt:lpstr>
      <vt:lpstr>Presentación de PowerPoint</vt:lpstr>
      <vt:lpstr>Presentación de PowerPoint</vt:lpstr>
      <vt:lpstr>¡¡  Muchas gracias  !!</vt:lpstr>
    </vt:vector>
  </TitlesOfParts>
  <Company>The houze!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FAMILIA GUERRA</cp:lastModifiedBy>
  <cp:revision>1695</cp:revision>
  <cp:lastPrinted>2011-05-09T21:37:30Z</cp:lastPrinted>
  <dcterms:created xsi:type="dcterms:W3CDTF">2010-12-13T22:26:14Z</dcterms:created>
  <dcterms:modified xsi:type="dcterms:W3CDTF">2011-09-15T17:23:30Z</dcterms:modified>
</cp:coreProperties>
</file>