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</p:sldMasterIdLst>
  <p:notesMasterIdLst>
    <p:notesMasterId r:id="rId14"/>
  </p:notesMasterIdLst>
  <p:sldIdLst>
    <p:sldId id="397" r:id="rId3"/>
    <p:sldId id="466" r:id="rId4"/>
    <p:sldId id="467" r:id="rId5"/>
    <p:sldId id="469" r:id="rId6"/>
    <p:sldId id="465" r:id="rId7"/>
    <p:sldId id="468" r:id="rId8"/>
    <p:sldId id="462" r:id="rId9"/>
    <p:sldId id="463" r:id="rId10"/>
    <p:sldId id="472" r:id="rId11"/>
    <p:sldId id="471" r:id="rId12"/>
    <p:sldId id="41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614"/>
    <a:srgbClr val="009836"/>
    <a:srgbClr val="FFDD05"/>
    <a:srgbClr val="00B050"/>
    <a:srgbClr val="00AAE3"/>
    <a:srgbClr val="4F81BD"/>
    <a:srgbClr val="FFFF66"/>
    <a:srgbClr val="F35758"/>
    <a:srgbClr val="0683C1"/>
    <a:srgbClr val="07A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2" autoAdjust="0"/>
    <p:restoredTop sz="91878" autoAdjust="0"/>
  </p:normalViewPr>
  <p:slideViewPr>
    <p:cSldViewPr snapToObjects="1">
      <p:cViewPr>
        <p:scale>
          <a:sx n="70" d="100"/>
          <a:sy n="70" d="100"/>
        </p:scale>
        <p:origin x="-1044" y="-66"/>
      </p:cViewPr>
      <p:guideLst>
        <p:guide orient="horz" pos="-4"/>
        <p:guide pos="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0B47FC6-7B93-4510-9FF3-DCD73B1C5A67}" type="datetime1">
              <a:rPr lang="en-US"/>
              <a:pPr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5129E0-C542-421D-B434-3EF3020627C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3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129E0-C542-421D-B434-3EF3020627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9940-DFE2-42D9-9AB1-A91D235B16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004059-20B5-4DFB-B468-BD4C48057E1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6851B-E5EC-4939-BEAA-9AD1CC35B78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65AB008-9FA8-404E-9A45-B4E2DB3B314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49F029E-AEF6-495F-AB9E-1E71D2E394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AEB9587-D37D-4C85-A3EA-309AD78105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4B9BADC-196B-42C5-A550-D3ECF38B9E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F1A20B5-1FD2-42F0-9A73-72C81BB8EC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0191658-92C3-450D-A9C9-CF93CA4D498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7B305AD-8515-4240-B0A5-C280AD93D4C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C6F76EC-9CF7-427B-A21E-CC6E646A2FA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ヒラギノ角ゴ Pro W3" charset="-128"/>
              </a:defRPr>
            </a:lvl1pPr>
          </a:lstStyle>
          <a:p>
            <a:r>
              <a:rPr lang="es-ES_tradnl" smtClean="0"/>
              <a:t>Gobierno de Chile | Junta Nacional de Jardines Infantiles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73B111-E1B4-4BDA-A38C-379D3DDA97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8E8B520-7AAD-481A-BF9F-AD11F7B1B56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B59A2C9-FF0D-475B-9D01-B26FAF5682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821B9B5-09BD-41B9-80D2-A57B2E10037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648E-F4F6-4D16-9F00-7D58F88C0E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041DC-D3DF-4417-8B25-3F148B97F2B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F37FC-9D96-4688-A282-6167232FC15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21E722-FFCB-4A1C-9926-675994191B5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72F6C-3EAB-4981-BC49-73EA727B1B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8FF7D-6F89-4A1D-9966-C9F5D21D99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Gobierno de Chile | Junta Nacional de Jardines Infantiles</a:t>
            </a: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10AC4-665B-45E9-AC22-2CACBABCAC4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"/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 smtClean="0"/>
              <a:t>Gobierno de Chile | Junta Nacional de Jardines Infantiles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E7D7F601-C5A2-470D-BD1A-D2918A9647AF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"/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grpSp>
        <p:nvGrpSpPr>
          <p:cNvPr id="1843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FFFFFF"/>
              </a:solidFill>
              <a:latin typeface="+mn-lt"/>
              <a:cs typeface="ヒラギノ角ゴ Pro W3" charset="-128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Hoja_de_c_lculo_de_Microsoft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6984776"/>
          </a:xfrm>
          <a:prstGeom prst="rect">
            <a:avLst/>
          </a:prstGeom>
        </p:spPr>
      </p:pic>
      <p:sp>
        <p:nvSpPr>
          <p:cNvPr id="13314" name="Subtitle 2"/>
          <p:cNvSpPr>
            <a:spLocks/>
          </p:cNvSpPr>
          <p:nvPr/>
        </p:nvSpPr>
        <p:spPr bwMode="auto">
          <a:xfrm>
            <a:off x="395536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</a:pPr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316" name="Title 1"/>
          <p:cNvSpPr>
            <a:spLocks/>
          </p:cNvSpPr>
          <p:nvPr/>
        </p:nvSpPr>
        <p:spPr bwMode="auto">
          <a:xfrm>
            <a:off x="395536" y="1844303"/>
            <a:ext cx="871912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24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SISTEMA DE CERTIFICACIÓN DE  </a:t>
            </a:r>
          </a:p>
          <a:p>
            <a:r>
              <a:rPr lang="es-ES_tradnl" sz="24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CALIDAD EN JUNJI</a:t>
            </a:r>
          </a:p>
          <a:p>
            <a:endParaRPr lang="es-ES_tradnl" sz="1600" b="1" dirty="0" smtClean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  <a:p>
            <a:r>
              <a:rPr lang="es-ES_tradnl" sz="1600" b="1" dirty="0" smtClean="0">
                <a:solidFill>
                  <a:srgbClr val="FFFFFF"/>
                </a:solidFill>
                <a:latin typeface="Verdana" pitchFamily="34" charset="0"/>
                <a:sym typeface="Verdana Bold" charset="0"/>
              </a:rPr>
              <a:t>JARDINES INFANTILES PÚBLICOS Y PRIVADOS</a:t>
            </a:r>
            <a:endParaRPr lang="es-ES_tradnl" sz="1600" b="1" dirty="0">
              <a:solidFill>
                <a:srgbClr val="FFFFFF"/>
              </a:solidFill>
              <a:latin typeface="Verdana" pitchFamily="34" charset="0"/>
              <a:sym typeface="Verdana Bold" charset="0"/>
            </a:endParaRPr>
          </a:p>
        </p:txBody>
      </p:sp>
      <p:sp>
        <p:nvSpPr>
          <p:cNvPr id="7" name="Subtitle 2"/>
          <p:cNvSpPr>
            <a:spLocks/>
          </p:cNvSpPr>
          <p:nvPr/>
        </p:nvSpPr>
        <p:spPr bwMode="auto">
          <a:xfrm>
            <a:off x="3131840" y="5949280"/>
            <a:ext cx="568863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457200">
              <a:spcBef>
                <a:spcPct val="20000"/>
              </a:spcBef>
            </a:pPr>
            <a:r>
              <a:rPr lang="es-ES_tradnl" sz="2400" dirty="0" smtClean="0">
                <a:solidFill>
                  <a:srgbClr val="FFFFFF"/>
                </a:solidFill>
                <a:latin typeface="Calibri" charset="0"/>
                <a:sym typeface="Verdana" pitchFamily="34" charset="0"/>
              </a:rPr>
              <a:t>Mayo 2013</a:t>
            </a:r>
            <a:endParaRPr lang="es-ES_tradnl" sz="2400" dirty="0">
              <a:solidFill>
                <a:srgbClr val="FFFFFF"/>
              </a:solidFill>
              <a:latin typeface="Calibri" charset="0"/>
              <a:sym typeface="Verdana" pitchFamily="34" charset="0"/>
            </a:endParaRPr>
          </a:p>
          <a:p>
            <a:pPr algn="r" defTabSz="457200">
              <a:spcBef>
                <a:spcPct val="20000"/>
              </a:spcBef>
            </a:pPr>
            <a:endParaRPr lang="en-US" sz="2400" dirty="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Cronograma de Trabajo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50" y="878252"/>
            <a:ext cx="9017446" cy="5112568"/>
          </a:xfrm>
        </p:spPr>
        <p:txBody>
          <a:bodyPr/>
          <a:lstStyle/>
          <a:p>
            <a:r>
              <a:rPr lang="es-CL" sz="1800" dirty="0" smtClean="0"/>
              <a:t>Elaborar política, procedimiento e instructivos de Certificación. (Febrero-Julio 2013)</a:t>
            </a:r>
          </a:p>
          <a:p>
            <a:r>
              <a:rPr lang="es-CL" sz="1800" dirty="0" smtClean="0"/>
              <a:t>Revisar y adecuar Manual de Jardines Infantiles. (Marzo-Junio 2013)</a:t>
            </a:r>
          </a:p>
          <a:p>
            <a:r>
              <a:rPr lang="es-CL" sz="1800" dirty="0" smtClean="0"/>
              <a:t>Elaborar de Perfil de cargo de Certificador. (Abril 2013)</a:t>
            </a:r>
          </a:p>
          <a:p>
            <a:r>
              <a:rPr lang="es-CL" sz="1800" dirty="0" smtClean="0"/>
              <a:t>Conformar equipos de Certificación regionales. (Mayo-Junio 2013)</a:t>
            </a:r>
          </a:p>
          <a:p>
            <a:r>
              <a:rPr lang="es-CL" sz="1800" dirty="0" smtClean="0"/>
              <a:t>Elaborar de sistema web de certificación. (Junio-julio 2013)</a:t>
            </a:r>
          </a:p>
          <a:p>
            <a:r>
              <a:rPr lang="es-CL" sz="1800" dirty="0" smtClean="0"/>
              <a:t>Capacitar certificadores. (Junio-Julio 2013)</a:t>
            </a:r>
          </a:p>
          <a:p>
            <a:r>
              <a:rPr lang="es-CL" sz="1800" dirty="0" smtClean="0"/>
              <a:t>Diseñar plan estratégico comunicacional (Abril-Mayo 2013)</a:t>
            </a:r>
          </a:p>
          <a:p>
            <a:r>
              <a:rPr lang="es-CL" sz="1800" dirty="0" smtClean="0"/>
              <a:t>Implementar Proceso de certificación (Julio 2013)</a:t>
            </a:r>
          </a:p>
          <a:p>
            <a:r>
              <a:rPr lang="es-CL" sz="1800" dirty="0" smtClean="0"/>
              <a:t>Lanzamiento comunicacional externo certificación (Agosto 2013)</a:t>
            </a:r>
          </a:p>
          <a:p>
            <a:r>
              <a:rPr lang="es-CL" sz="1800" dirty="0" smtClean="0"/>
              <a:t>Certificar Jardines Infantiles administración directa JUNJI (Julio –Agosto ; Diciembre 2013)</a:t>
            </a:r>
          </a:p>
          <a:p>
            <a:r>
              <a:rPr lang="es-CL" sz="1800" dirty="0" smtClean="0"/>
              <a:t>Certificar Jardines Infantiles particulares empadronados. (Septiembre  2013-…)</a:t>
            </a:r>
          </a:p>
          <a:p>
            <a:r>
              <a:rPr lang="es-CL" sz="1800" dirty="0" smtClean="0"/>
              <a:t>Certificar Jardines Infantiles vía transferencia de fondos. </a:t>
            </a:r>
            <a:r>
              <a:rPr lang="es-CL" sz="1800" smtClean="0"/>
              <a:t>(Septiembre 2013 </a:t>
            </a:r>
            <a:r>
              <a:rPr lang="es-CL" sz="1800" dirty="0" smtClean="0"/>
              <a:t>– …)</a:t>
            </a:r>
          </a:p>
          <a:p>
            <a:r>
              <a:rPr lang="es-CL" sz="1800" dirty="0" smtClean="0"/>
              <a:t>Certificar Jardines Infantiles particulares no empadronados. (Enero 2014 – …)</a:t>
            </a:r>
          </a:p>
          <a:p>
            <a:pPr marL="0" indent="0">
              <a:buNone/>
            </a:pPr>
            <a:endParaRPr lang="es-CL" sz="1600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Gobierno de Chile | Junta Nacional de Jardines Infantiles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15362" name="Title 3"/>
          <p:cNvSpPr>
            <a:spLocks/>
          </p:cNvSpPr>
          <p:nvPr/>
        </p:nvSpPr>
        <p:spPr bwMode="auto">
          <a:xfrm>
            <a:off x="395536" y="22050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6900" dirty="0" smtClean="0">
                <a:solidFill>
                  <a:schemeClr val="bg1"/>
                </a:solidFill>
                <a:latin typeface="Calibri" charset="0"/>
              </a:rPr>
              <a:t>¡Muchas Gracias</a:t>
            </a:r>
            <a:r>
              <a:rPr lang="en-US" sz="6900" dirty="0">
                <a:solidFill>
                  <a:schemeClr val="bg1"/>
                </a:solidFill>
                <a:latin typeface="Calibri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52400" y="188640"/>
            <a:ext cx="8164513" cy="504056"/>
          </a:xfrm>
        </p:spPr>
        <p:txBody>
          <a:bodyPr/>
          <a:lstStyle/>
          <a:p>
            <a:pPr algn="ctr"/>
            <a:r>
              <a:rPr lang="es-ES_tradnl" dirty="0" smtClean="0"/>
              <a:t>SITUACIÓN ACTUAL </a:t>
            </a:r>
            <a:endParaRPr lang="es-CL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323442" y="933398"/>
            <a:ext cx="7864697" cy="4901981"/>
            <a:chOff x="456935" y="1700808"/>
            <a:chExt cx="7538102" cy="3750333"/>
          </a:xfrm>
        </p:grpSpPr>
        <p:sp>
          <p:nvSpPr>
            <p:cNvPr id="9" name="8 CuadroTexto"/>
            <p:cNvSpPr txBox="1"/>
            <p:nvPr/>
          </p:nvSpPr>
          <p:spPr>
            <a:xfrm>
              <a:off x="457199" y="3463367"/>
              <a:ext cx="2124441" cy="635767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Calibri" pitchFamily="34" charset="0"/>
                </a:rPr>
                <a:t>Entregar Educación Parvularia</a:t>
              </a:r>
              <a:r>
                <a:rPr lang="es-ES" sz="1600" b="1" dirty="0">
                  <a:latin typeface="Calibri" pitchFamily="34" charset="0"/>
                </a:rPr>
                <a:t> </a:t>
              </a:r>
              <a:r>
                <a:rPr lang="es-ES" sz="1600" b="1" dirty="0" smtClean="0">
                  <a:latin typeface="Calibri" pitchFamily="34" charset="0"/>
                </a:rPr>
                <a:t>directa e indirectamente</a:t>
              </a:r>
              <a:endParaRPr lang="es-CL" sz="1600" b="1" dirty="0">
                <a:latin typeface="Calibri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310048" y="3424516"/>
              <a:ext cx="1869176" cy="6357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s-ES_tradnl"/>
              </a:defPPr>
              <a:lvl1pPr>
                <a:defRPr sz="1200"/>
              </a:lvl1pPr>
            </a:lstStyle>
            <a:p>
              <a:pPr algn="ctr"/>
              <a:endParaRPr lang="es-ES" sz="1600" dirty="0" smtClean="0">
                <a:latin typeface="Calibri" pitchFamily="34" charset="0"/>
              </a:endParaRPr>
            </a:p>
            <a:p>
              <a:pPr algn="ctr"/>
              <a:r>
                <a:rPr lang="es-ES" sz="1600" dirty="0" smtClean="0">
                  <a:latin typeface="Calibri" pitchFamily="34" charset="0"/>
                </a:rPr>
                <a:t>Fiscalización  integral</a:t>
              </a:r>
            </a:p>
            <a:p>
              <a:pPr algn="ctr"/>
              <a:endParaRPr lang="es-ES" sz="1600" dirty="0" smtClean="0">
                <a:latin typeface="Calibri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909419" y="3444833"/>
              <a:ext cx="2085618" cy="635767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 algn="ctr"/>
              <a:r>
                <a:rPr lang="es-ES" sz="1600" b="1" dirty="0" smtClean="0">
                  <a:latin typeface="Calibri" pitchFamily="34" charset="0"/>
                </a:rPr>
                <a:t>Empadronamiento J.I. Particulares</a:t>
              </a:r>
            </a:p>
            <a:p>
              <a:pPr algn="ctr"/>
              <a:endParaRPr lang="es-ES" sz="1600" b="1" dirty="0" smtClean="0">
                <a:latin typeface="Calibri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67544" y="4815374"/>
              <a:ext cx="2114098" cy="635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Gestionar Jardines Infantiles </a:t>
              </a:r>
            </a:p>
            <a:p>
              <a:pPr algn="ctr"/>
              <a:r>
                <a:rPr lang="es-ES" sz="1600" dirty="0" smtClean="0">
                  <a:latin typeface="Calibri" pitchFamily="34" charset="0"/>
                </a:rPr>
                <a:t>(Entrega directa)</a:t>
              </a:r>
              <a:endParaRPr lang="es-CL" sz="1600" dirty="0">
                <a:latin typeface="Calibri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56935" y="1700808"/>
              <a:ext cx="2124707" cy="8241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latin typeface="Calibri" pitchFamily="34" charset="0"/>
                </a:rPr>
                <a:t>Financiar construcción, habilitación y operación de Jardines Infantiles</a:t>
              </a:r>
            </a:p>
            <a:p>
              <a:pPr algn="ctr"/>
              <a:r>
                <a:rPr lang="es-ES" sz="1600" dirty="0" smtClean="0">
                  <a:latin typeface="Calibri" pitchFamily="34" charset="0"/>
                </a:rPr>
                <a:t>(Entrega indirecta)</a:t>
              </a:r>
              <a:endParaRPr lang="es-CL" sz="1600" dirty="0">
                <a:latin typeface="Calibri" pitchFamily="34" charset="0"/>
              </a:endParaRPr>
            </a:p>
          </p:txBody>
        </p:sp>
        <p:cxnSp>
          <p:nvCxnSpPr>
            <p:cNvPr id="14" name="13 Conector recto de flecha"/>
            <p:cNvCxnSpPr>
              <a:stCxn id="9" idx="0"/>
              <a:endCxn id="13" idx="2"/>
            </p:cNvCxnSpPr>
            <p:nvPr/>
          </p:nvCxnSpPr>
          <p:spPr>
            <a:xfrm flipH="1" flipV="1">
              <a:off x="1519289" y="2524950"/>
              <a:ext cx="130" cy="9384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>
              <a:stCxn id="9" idx="2"/>
              <a:endCxn id="12" idx="0"/>
            </p:cNvCxnSpPr>
            <p:nvPr/>
          </p:nvCxnSpPr>
          <p:spPr>
            <a:xfrm>
              <a:off x="1519419" y="4099135"/>
              <a:ext cx="5174" cy="7162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cxnSp>
        <p:nvCxnSpPr>
          <p:cNvPr id="24" name="23 Conector recto de flecha"/>
          <p:cNvCxnSpPr/>
          <p:nvPr/>
        </p:nvCxnSpPr>
        <p:spPr>
          <a:xfrm>
            <a:off x="2551267" y="3620191"/>
            <a:ext cx="7267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5228193" y="3649129"/>
            <a:ext cx="72676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57974" y="404664"/>
            <a:ext cx="81645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ES_tradnl" dirty="0" smtClean="0"/>
              <a:t>PROPUESTA DE VALOR</a:t>
            </a:r>
            <a:endParaRPr lang="es-CL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453558" y="1143490"/>
            <a:ext cx="8294905" cy="4694255"/>
            <a:chOff x="456935" y="1700808"/>
            <a:chExt cx="7795689" cy="3784519"/>
          </a:xfrm>
        </p:grpSpPr>
        <p:sp>
          <p:nvSpPr>
            <p:cNvPr id="10" name="9 CuadroTexto"/>
            <p:cNvSpPr txBox="1"/>
            <p:nvPr/>
          </p:nvSpPr>
          <p:spPr>
            <a:xfrm>
              <a:off x="457199" y="3463369"/>
              <a:ext cx="2124441" cy="66995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Entregar Educación Parvularia</a:t>
              </a:r>
              <a:r>
                <a:rPr lang="es-ES" sz="1600" b="1" dirty="0"/>
                <a:t> </a:t>
              </a:r>
              <a:r>
                <a:rPr lang="es-ES" sz="1600" b="1" dirty="0" smtClean="0"/>
                <a:t>directa e indirectamente</a:t>
              </a:r>
              <a:endParaRPr lang="es-CL" sz="16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740943" y="2319360"/>
              <a:ext cx="1738536" cy="4714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s-ES_tradnl"/>
              </a:defPPr>
              <a:lvl1pPr>
                <a:defRPr sz="1200"/>
              </a:lvl1pPr>
            </a:lstStyle>
            <a:p>
              <a:pPr algn="ctr"/>
              <a:r>
                <a:rPr lang="es-ES" sz="1600" dirty="0" smtClean="0"/>
                <a:t>Fiscalización J.I. públicos y privados</a:t>
              </a:r>
              <a:endParaRPr lang="es-CL" sz="16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561652" y="4615341"/>
              <a:ext cx="2097121" cy="86845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Implementar Modelo de Gestión de Calidad de Educación Parvularia J.I. públicos y privados </a:t>
              </a:r>
              <a:endParaRPr lang="es-CL" sz="16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989201" y="3367334"/>
              <a:ext cx="1296142" cy="8684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/>
                <a:t>Asegurar Calidad en Educación Parvularia</a:t>
              </a:r>
              <a:endParaRPr lang="es-CL" sz="1600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67543" y="4815375"/>
              <a:ext cx="2114098" cy="6699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Gestionar Jardines Infantiles </a:t>
              </a:r>
            </a:p>
            <a:p>
              <a:pPr algn="ctr"/>
              <a:r>
                <a:rPr lang="es-ES" sz="1600" dirty="0" smtClean="0"/>
                <a:t>(entrega directa)</a:t>
              </a:r>
              <a:endParaRPr lang="es-CL" sz="16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56935" y="1700808"/>
              <a:ext cx="2124707" cy="89976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Financiar construcción, habilitación y operación de Jardines Infantiles</a:t>
              </a:r>
            </a:p>
            <a:p>
              <a:pPr algn="ctr"/>
              <a:r>
                <a:rPr lang="es-ES" sz="1600" dirty="0" smtClean="0"/>
                <a:t>(Entrega indirecta)</a:t>
              </a:r>
              <a:endParaRPr lang="es-CL" sz="16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658774" y="3563381"/>
              <a:ext cx="1593850" cy="4714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Certificación de Calidad JUNJI</a:t>
              </a:r>
            </a:p>
          </p:txBody>
        </p:sp>
        <p:cxnSp>
          <p:nvCxnSpPr>
            <p:cNvPr id="17" name="16 Conector recto de flecha"/>
            <p:cNvCxnSpPr>
              <a:stCxn id="10" idx="0"/>
              <a:endCxn id="15" idx="2"/>
            </p:cNvCxnSpPr>
            <p:nvPr/>
          </p:nvCxnSpPr>
          <p:spPr>
            <a:xfrm flipH="1" flipV="1">
              <a:off x="1519289" y="2600574"/>
              <a:ext cx="132" cy="862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8" name="17 Conector recto de flecha"/>
            <p:cNvCxnSpPr>
              <a:stCxn id="10" idx="2"/>
              <a:endCxn id="14" idx="0"/>
            </p:cNvCxnSpPr>
            <p:nvPr/>
          </p:nvCxnSpPr>
          <p:spPr>
            <a:xfrm>
              <a:off x="1519420" y="4133321"/>
              <a:ext cx="5172" cy="682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19" name="16 Conector recto de flecha"/>
            <p:cNvCxnSpPr>
              <a:stCxn id="13" idx="0"/>
              <a:endCxn id="11" idx="1"/>
            </p:cNvCxnSpPr>
            <p:nvPr/>
          </p:nvCxnSpPr>
          <p:spPr>
            <a:xfrm rot="5400000" flipH="1" flipV="1">
              <a:off x="3782983" y="2409374"/>
              <a:ext cx="812250" cy="1103671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0" name="19 Conector recto de flecha"/>
            <p:cNvCxnSpPr>
              <a:stCxn id="10" idx="3"/>
              <a:endCxn id="13" idx="1"/>
            </p:cNvCxnSpPr>
            <p:nvPr/>
          </p:nvCxnSpPr>
          <p:spPr>
            <a:xfrm>
              <a:off x="2581640" y="3798346"/>
              <a:ext cx="407561" cy="32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1" name="21 Conector recto de flecha"/>
            <p:cNvCxnSpPr>
              <a:stCxn id="13" idx="2"/>
              <a:endCxn id="12" idx="1"/>
            </p:cNvCxnSpPr>
            <p:nvPr/>
          </p:nvCxnSpPr>
          <p:spPr>
            <a:xfrm rot="16200000" flipH="1">
              <a:off x="3692572" y="4180489"/>
              <a:ext cx="813780" cy="92438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2" name="23 Conector recto de flecha"/>
            <p:cNvCxnSpPr>
              <a:stCxn id="12" idx="3"/>
              <a:endCxn id="16" idx="2"/>
            </p:cNvCxnSpPr>
            <p:nvPr/>
          </p:nvCxnSpPr>
          <p:spPr>
            <a:xfrm flipV="1">
              <a:off x="6658773" y="4034828"/>
              <a:ext cx="796926" cy="101474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23" name="27 Conector recto de flecha"/>
            <p:cNvCxnSpPr>
              <a:stCxn id="11" idx="3"/>
              <a:endCxn id="16" idx="0"/>
            </p:cNvCxnSpPr>
            <p:nvPr/>
          </p:nvCxnSpPr>
          <p:spPr>
            <a:xfrm>
              <a:off x="6479479" y="2555084"/>
              <a:ext cx="976220" cy="100829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6164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52400" y="188640"/>
            <a:ext cx="8164513" cy="890736"/>
          </a:xfrm>
        </p:spPr>
        <p:txBody>
          <a:bodyPr/>
          <a:lstStyle/>
          <a:p>
            <a:pPr algn="ctr"/>
            <a:r>
              <a:rPr lang="es-ES_tradnl" dirty="0" smtClean="0"/>
              <a:t>¿QUE ES </a:t>
            </a:r>
            <a:r>
              <a:rPr lang="es-ES_tradnl" b="1" dirty="0" smtClean="0">
                <a:solidFill>
                  <a:srgbClr val="FF0000"/>
                </a:solidFill>
              </a:rPr>
              <a:t>CERTIFICACIÓN DE CALIDAD JUNJI</a:t>
            </a:r>
            <a:r>
              <a:rPr lang="es-ES_tradnl" sz="2800" b="1" dirty="0" smtClean="0">
                <a:solidFill>
                  <a:srgbClr val="FF0000"/>
                </a:solidFill>
              </a:rPr>
              <a:t>?</a:t>
            </a:r>
            <a:endParaRPr lang="es-CL" sz="28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71874" y="1124744"/>
            <a:ext cx="84765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La certificación consiste en el acto administrativo en virtud del cual la Junta Nacional de Jardines </a:t>
            </a:r>
            <a:r>
              <a:rPr lang="es-CL" sz="1600" dirty="0" smtClean="0"/>
              <a:t>Infantiles</a:t>
            </a:r>
            <a:r>
              <a:rPr lang="es-CL" sz="1600" dirty="0"/>
              <a:t> </a:t>
            </a:r>
            <a:r>
              <a:rPr lang="es-CL" sz="1600" dirty="0" smtClean="0"/>
              <a:t>reconoce que un establecimiento educacional de primera infancia cumple con los requisitos y criterios de calidad para su óptimo funcionamiento.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dirty="0" smtClean="0"/>
              <a:t>Dicha </a:t>
            </a:r>
            <a:r>
              <a:rPr lang="es-CL" sz="1600" dirty="0"/>
              <a:t>certificación tendrá una </a:t>
            </a:r>
            <a:r>
              <a:rPr lang="es-CL" sz="1600" dirty="0" smtClean="0"/>
              <a:t>vigencia de a acuerdo a cuadro adjunto, </a:t>
            </a:r>
            <a:r>
              <a:rPr lang="es-CL" sz="1600" dirty="0"/>
              <a:t>renovándose automáticamente por iguales periodos, toda vez </a:t>
            </a:r>
            <a:r>
              <a:rPr lang="es-CL" sz="1600" dirty="0" smtClean="0"/>
              <a:t>que se mantengan </a:t>
            </a:r>
            <a:r>
              <a:rPr lang="es-CL" sz="1600" dirty="0"/>
              <a:t>los requisitos que dieron origen a la certificación.</a:t>
            </a:r>
          </a:p>
          <a:p>
            <a:pPr lvl="0" algn="just"/>
            <a:endParaRPr lang="es-CL" sz="1600" dirty="0">
              <a:latin typeface="+mn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88118"/>
              </p:ext>
            </p:extLst>
          </p:nvPr>
        </p:nvGraphicFramePr>
        <p:xfrm>
          <a:off x="1475656" y="3186847"/>
          <a:ext cx="6120680" cy="2065993"/>
        </p:xfrm>
        <a:graphic>
          <a:graphicData uri="http://schemas.openxmlformats.org/drawingml/2006/table">
            <a:tbl>
              <a:tblPr/>
              <a:tblGrid>
                <a:gridCol w="1847333"/>
                <a:gridCol w="1335421"/>
                <a:gridCol w="1857806"/>
                <a:gridCol w="1080120"/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Fiscalización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Modelo de Gestión de la Calidad </a:t>
                      </a:r>
                      <a:r>
                        <a:rPr lang="es-CL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educación parvularia</a:t>
                      </a:r>
                      <a:endParaRPr lang="es-CL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Duración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312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Estándares </a:t>
                      </a:r>
                      <a:r>
                        <a:rPr lang="es-C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 Calidad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52400" y="188640"/>
            <a:ext cx="8164513" cy="890736"/>
          </a:xfrm>
        </p:spPr>
        <p:txBody>
          <a:bodyPr/>
          <a:lstStyle/>
          <a:p>
            <a:pPr algn="ctr"/>
            <a:r>
              <a:rPr lang="es-ES_tradnl" dirty="0" smtClean="0"/>
              <a:t>OBJETIVOS </a:t>
            </a:r>
            <a:r>
              <a:rPr lang="es-ES_tradnl" b="1" dirty="0" smtClean="0">
                <a:solidFill>
                  <a:srgbClr val="FF0000"/>
                </a:solidFill>
              </a:rPr>
              <a:t>CERTIFICACIÓN</a:t>
            </a:r>
            <a:endParaRPr lang="es-CL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71874" y="1340768"/>
            <a:ext cx="84765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Objetivo  </a:t>
            </a: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algn="just"/>
            <a:endParaRPr lang="es-C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/>
              <a:t>Implementar </a:t>
            </a:r>
            <a:r>
              <a:rPr lang="es-CL" sz="1600" dirty="0"/>
              <a:t>un sistema de aseguramiento de la calidad estandarizado para todos los jardines infantiles del país.</a:t>
            </a:r>
          </a:p>
          <a:p>
            <a:pPr algn="just"/>
            <a:endParaRPr lang="es-CL" sz="1600" dirty="0" smtClean="0"/>
          </a:p>
          <a:p>
            <a:pPr algn="just"/>
            <a:endParaRPr lang="es-CL" sz="1600" dirty="0"/>
          </a:p>
          <a:p>
            <a:pPr algn="just"/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Objetivos  Específicos </a:t>
            </a:r>
            <a:endParaRPr lang="es-CL" sz="1700" dirty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endParaRPr lang="es-CL" sz="1700" dirty="0" smtClean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s-CL" sz="1700" dirty="0" smtClean="0">
                <a:latin typeface="+mj-lt"/>
              </a:rPr>
              <a:t>Mantener informado a la ciudadanía sobre estándares de calidad.</a:t>
            </a:r>
          </a:p>
          <a:p>
            <a:pPr marL="342900" indent="-342900" algn="just">
              <a:buFontTx/>
              <a:buAutoNum type="arabicPeriod"/>
            </a:pPr>
            <a:r>
              <a:rPr lang="es-CL" sz="1600" dirty="0"/>
              <a:t>Acreditar estándares de calidad en establecimientos de educación parvularia</a:t>
            </a:r>
            <a:r>
              <a:rPr lang="es-CL" sz="1600" dirty="0" smtClean="0"/>
              <a:t>.</a:t>
            </a:r>
            <a:endParaRPr lang="es-CL" sz="1700" dirty="0" smtClean="0">
              <a:latin typeface="+mj-lt"/>
            </a:endParaRPr>
          </a:p>
          <a:p>
            <a:pPr marL="342900" indent="-342900" algn="just">
              <a:buFontTx/>
              <a:buAutoNum type="arabicPeriod"/>
            </a:pPr>
            <a:r>
              <a:rPr lang="es-CL" sz="1700" dirty="0" smtClean="0">
                <a:latin typeface="+mj-lt"/>
              </a:rPr>
              <a:t>Otorgar </a:t>
            </a:r>
            <a:r>
              <a:rPr lang="es-CL" sz="1700" dirty="0">
                <a:latin typeface="+mj-lt"/>
              </a:rPr>
              <a:t>sello </a:t>
            </a:r>
            <a:r>
              <a:rPr lang="es-CL" sz="1700" dirty="0" smtClean="0">
                <a:latin typeface="+mj-lt"/>
              </a:rPr>
              <a:t>de calidad que </a:t>
            </a:r>
            <a:r>
              <a:rPr lang="es-CL" sz="1700" dirty="0">
                <a:latin typeface="+mj-lt"/>
              </a:rPr>
              <a:t>certifique que el jardín infantil cumple </a:t>
            </a:r>
            <a:r>
              <a:rPr lang="es-CL" sz="1700" dirty="0" smtClean="0">
                <a:latin typeface="+mj-lt"/>
              </a:rPr>
              <a:t>con estándares de calidad normativos y de gestión educativa integral. </a:t>
            </a:r>
          </a:p>
          <a:p>
            <a:pPr algn="just"/>
            <a:endParaRPr lang="es-C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es-CL" sz="1700" dirty="0"/>
          </a:p>
          <a:p>
            <a:pPr algn="just"/>
            <a:endParaRPr lang="es-CL" sz="1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Gobierno de Chile | Junta Nacional de Jardines Infantiles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93750" cy="518232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2400" y="188640"/>
            <a:ext cx="8164513" cy="890736"/>
          </a:xfrm>
        </p:spPr>
        <p:txBody>
          <a:bodyPr/>
          <a:lstStyle/>
          <a:p>
            <a:pPr algn="ctr"/>
            <a:r>
              <a:rPr lang="es-ES_tradnl" dirty="0" smtClean="0"/>
              <a:t>SELLO </a:t>
            </a:r>
            <a:r>
              <a:rPr lang="es-ES_tradnl" b="1" dirty="0" smtClean="0">
                <a:solidFill>
                  <a:srgbClr val="FF0000"/>
                </a:solidFill>
              </a:rPr>
              <a:t>DE CALIDAD JUNJI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2601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152400" y="188640"/>
            <a:ext cx="8164513" cy="890736"/>
          </a:xfrm>
        </p:spPr>
        <p:txBody>
          <a:bodyPr/>
          <a:lstStyle/>
          <a:p>
            <a:pPr algn="ctr"/>
            <a:r>
              <a:rPr lang="es-ES_tradnl" dirty="0" smtClean="0"/>
              <a:t>ALCANCE, REQUISITOS Y REVOCACIÓN</a:t>
            </a:r>
            <a:endParaRPr lang="es-CL" sz="28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71874" y="1194027"/>
            <a:ext cx="84765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_tradnl" sz="1600" b="1" dirty="0" smtClean="0">
                <a:solidFill>
                  <a:srgbClr val="FF0000"/>
                </a:solidFill>
              </a:rPr>
              <a:t>Quiénes</a:t>
            </a:r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</a:rPr>
              <a:t>se pueden certificar</a:t>
            </a:r>
            <a:r>
              <a:rPr lang="es-ES_tradnl" sz="1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endParaRPr lang="es-C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/>
              <a:t>Se </a:t>
            </a:r>
            <a:r>
              <a:rPr lang="es-CL" sz="1600" dirty="0"/>
              <a:t>pueden certificar todos aquellos Jardines Infantiles del ámbito </a:t>
            </a:r>
            <a:r>
              <a:rPr lang="es-CL" sz="1600" dirty="0" smtClean="0"/>
              <a:t>público </a:t>
            </a:r>
            <a:r>
              <a:rPr lang="es-CL" sz="1600" dirty="0"/>
              <a:t>y </a:t>
            </a:r>
            <a:r>
              <a:rPr lang="es-CL" sz="1600" dirty="0" smtClean="0"/>
              <a:t>privado, </a:t>
            </a:r>
            <a:r>
              <a:rPr lang="es-CL" sz="1600" dirty="0"/>
              <a:t>s</a:t>
            </a:r>
            <a:r>
              <a:rPr lang="es-CL" sz="1600" dirty="0" smtClean="0"/>
              <a:t>iendo </a:t>
            </a:r>
            <a:r>
              <a:rPr lang="es-CL" sz="1600" dirty="0"/>
              <a:t>é</a:t>
            </a:r>
            <a:r>
              <a:rPr lang="es-CL" sz="1600" dirty="0" smtClean="0"/>
              <a:t>sta obligatoria para aquellos pertenecientes a la RED JUNJI y voluntaria para Jardines Infantiles Particulares.</a:t>
            </a:r>
          </a:p>
          <a:p>
            <a:pPr algn="just"/>
            <a:endParaRPr lang="es-CL" sz="1600" dirty="0"/>
          </a:p>
          <a:p>
            <a:pPr algn="just"/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¿Cuáles son los </a:t>
            </a:r>
            <a:r>
              <a:rPr lang="es-CL" sz="1600" b="1" dirty="0">
                <a:solidFill>
                  <a:srgbClr val="FF0000"/>
                </a:solidFill>
              </a:rPr>
              <a:t>requisitos</a:t>
            </a:r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 para obtener la </a:t>
            </a: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Certificación de Calidad </a:t>
            </a:r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JUNJI? </a:t>
            </a:r>
          </a:p>
          <a:p>
            <a:pPr algn="just"/>
            <a:endParaRPr lang="es-CL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 Ser fiscalizado y obtener un nivel de cumplimiento medio o alto.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 Implementar el MGCEP y obtener un nivel de calidad avanzado o excelencia.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 Contar con recepción final, informe sanitario, resolución sanitaria (en caso de entregar  alimentación) y además para jardines infantiles particulares patente al día. </a:t>
            </a:r>
          </a:p>
          <a:p>
            <a:endParaRPr lang="es-CL" sz="1600" dirty="0"/>
          </a:p>
          <a:p>
            <a:r>
              <a:rPr lang="es-CL" sz="1600" b="1" dirty="0">
                <a:solidFill>
                  <a:schemeClr val="accent1">
                    <a:lumMod val="75000"/>
                  </a:schemeClr>
                </a:solidFill>
              </a:rPr>
              <a:t>¿Cuáles son las </a:t>
            </a:r>
            <a:r>
              <a:rPr lang="es-CL" sz="1600" b="1" dirty="0">
                <a:solidFill>
                  <a:srgbClr val="FF0000"/>
                </a:solidFill>
              </a:rPr>
              <a:t>causas de </a:t>
            </a:r>
            <a:r>
              <a:rPr lang="es-CL" sz="1600" b="1" dirty="0" smtClean="0">
                <a:solidFill>
                  <a:srgbClr val="FF0000"/>
                </a:solidFill>
              </a:rPr>
              <a:t>revocación</a:t>
            </a: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s-C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Obtener en la fiscalización un nivel bajo o insuficiente.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Obtener en el MGCEP un nivel básico o medio.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600" dirty="0" smtClean="0"/>
              <a:t>Dejar de cumplir con los requisitos que dieron origen a la certificación.</a:t>
            </a:r>
          </a:p>
          <a:p>
            <a:endParaRPr lang="es-CL" sz="1600" dirty="0" smtClean="0"/>
          </a:p>
          <a:p>
            <a:endParaRPr lang="es-CL" sz="1600" dirty="0"/>
          </a:p>
          <a:p>
            <a:pPr lvl="0" algn="just"/>
            <a:endParaRPr lang="es-CL" sz="1600" dirty="0" smtClean="0">
              <a:latin typeface="+mn-lt"/>
            </a:endParaRPr>
          </a:p>
          <a:p>
            <a:pPr lvl="0" algn="just"/>
            <a:endParaRPr lang="es-CL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5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Gobierno de Chile | Junta Nacional de Jardines Infantiles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PROCESO DE </a:t>
            </a:r>
            <a:r>
              <a:rPr lang="es-ES_tradnl" dirty="0" smtClean="0">
                <a:solidFill>
                  <a:srgbClr val="FF0000"/>
                </a:solidFill>
              </a:rPr>
              <a:t>CERTIFICACIÓN</a:t>
            </a:r>
            <a:endParaRPr lang="es-CL" sz="2800" b="1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" y="1385889"/>
            <a:ext cx="8985646" cy="38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" y="260648"/>
            <a:ext cx="8164513" cy="1143000"/>
          </a:xfrm>
        </p:spPr>
        <p:txBody>
          <a:bodyPr/>
          <a:lstStyle/>
          <a:p>
            <a:pPr algn="ctr"/>
            <a:r>
              <a:rPr lang="es-ES_tradnl" dirty="0" smtClean="0"/>
              <a:t>ESTIMACIÓN </a:t>
            </a:r>
            <a:r>
              <a:rPr lang="es-ES_tradnl" dirty="0" smtClean="0">
                <a:solidFill>
                  <a:srgbClr val="FF0000"/>
                </a:solidFill>
              </a:rPr>
              <a:t>2013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smtClean="0"/>
              <a:t>Gobierno de Chile | Junta Nacional de Jardines Infantiles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3B111-E1B4-4BDA-A38C-379D3DDA979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384007"/>
              </p:ext>
            </p:extLst>
          </p:nvPr>
        </p:nvGraphicFramePr>
        <p:xfrm>
          <a:off x="185738" y="1772816"/>
          <a:ext cx="8772525" cy="2138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Hoja de cálculo" r:id="rId4" imgW="8772457" imgH="1828800" progId="Excel.Sheet.12">
                  <p:embed/>
                </p:oleObj>
              </mc:Choice>
              <mc:Fallback>
                <p:oleObj name="Hoja de cálculo" r:id="rId4" imgW="8772457" imgH="182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738" y="1772816"/>
                        <a:ext cx="8772525" cy="2138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5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24536</TotalTime>
  <Words>673</Words>
  <Application>Microsoft Office PowerPoint</Application>
  <PresentationFormat>Presentación en pantalla (4:3)</PresentationFormat>
  <Paragraphs>114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1_Office Theme</vt:lpstr>
      <vt:lpstr>2_Office Theme</vt:lpstr>
      <vt:lpstr>Hoja de cálculo</vt:lpstr>
      <vt:lpstr>Presentación de PowerPoint</vt:lpstr>
      <vt:lpstr>SITUACIÓN ACTUAL </vt:lpstr>
      <vt:lpstr>Presentación de PowerPoint</vt:lpstr>
      <vt:lpstr>¿QUE ES CERTIFICACIÓN DE CALIDAD JUNJI?</vt:lpstr>
      <vt:lpstr>OBJETIVOS CERTIFICACIÓN</vt:lpstr>
      <vt:lpstr>SELLO DE CALIDAD JUNJI</vt:lpstr>
      <vt:lpstr>ALCANCE, REQUISITOS Y REVOCACIÓN</vt:lpstr>
      <vt:lpstr>PROCESO DE CERTIFICACIÓN</vt:lpstr>
      <vt:lpstr>ESTIMACIÓN 2013</vt:lpstr>
      <vt:lpstr>Cronograma de Trabajo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Muñoz Godoy, Hilda Olaya</cp:lastModifiedBy>
  <cp:revision>360</cp:revision>
  <dcterms:created xsi:type="dcterms:W3CDTF">2011-03-21T15:34:49Z</dcterms:created>
  <dcterms:modified xsi:type="dcterms:W3CDTF">2013-05-24T18:21:17Z</dcterms:modified>
</cp:coreProperties>
</file>