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590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591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423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09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154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43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923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03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09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56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53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9E3FE-E39F-491F-9051-6103BFEA6889}" type="datetimeFigureOut">
              <a:rPr lang="es-CL" smtClean="0"/>
              <a:t>19-05-2014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CD5A-BC8E-4EFF-A114-A185F1F0C2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76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cecontigo.gob.cl/adultos/columnas/manejo-respetuoso-del-llanto/" TargetMode="External"/><Relationship Id="rId2" Type="http://schemas.openxmlformats.org/officeDocument/2006/relationships/hyperlink" Target="http://www.crececontigo.gob.cl/2013/recursos-audiovisuales/video/manejo-respetuoso-del-llanto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ececontigo.gob.cl/escucha-el-programa-radial-de-chile-crece-contig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s-CL" altLang="es-CL" b="1" dirty="0" smtClean="0">
                <a:solidFill>
                  <a:srgbClr val="F6981D"/>
                </a:solidFill>
                <a:latin typeface="Arial" pitchFamily="34" charset="0"/>
                <a:cs typeface="Arial" pitchFamily="34" charset="0"/>
              </a:rPr>
              <a:t>Manejo del llanto</a:t>
            </a:r>
            <a:br>
              <a:rPr lang="es-CL" altLang="es-CL" b="1" dirty="0" smtClean="0">
                <a:solidFill>
                  <a:srgbClr val="F6981D"/>
                </a:solidFill>
                <a:latin typeface="Arial" pitchFamily="34" charset="0"/>
                <a:cs typeface="Arial" pitchFamily="34" charset="0"/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100" b="1" dirty="0">
                <a:solidFill>
                  <a:srgbClr val="F2961D"/>
                </a:solidFill>
                <a:latin typeface="Verdana" pitchFamily="34" charset="0"/>
                <a:cs typeface="Arial" pitchFamily="34" charset="0"/>
              </a:rPr>
              <a:t>Manejo del llanto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El llanto es el lenguaje de la guagua para comunicarte que necesita algo. Poco a poco lo vas a entender y aprenderás distinguir sus causas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b="1" dirty="0">
                <a:solidFill>
                  <a:srgbClr val="808080"/>
                </a:solidFill>
                <a:latin typeface="Verdana" pitchFamily="34" charset="0"/>
                <a:cs typeface="Arial" pitchFamily="34" charset="0"/>
              </a:rPr>
              <a:t>Revisa qué puede estar pasando para escoger algunas acciones</a:t>
            </a:r>
            <a:r>
              <a:rPr lang="es-CL" altLang="es-CL" sz="1000" b="1" dirty="0" smtClean="0">
                <a:solidFill>
                  <a:srgbClr val="808080"/>
                </a:solidFill>
                <a:latin typeface="Verdana" pitchFamily="34" charset="0"/>
                <a:cs typeface="Arial" pitchFamily="34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b="1" dirty="0">
                <a:solidFill>
                  <a:srgbClr val="FF9900"/>
                </a:solidFill>
                <a:latin typeface="Verdana" pitchFamily="34" charset="0"/>
                <a:cs typeface="Arial" pitchFamily="34" charset="0"/>
              </a:rPr>
              <a:t>¿Qué está pasando?</a:t>
            </a: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Hambre: En los primeras semanas y meses, muchas veces lloran porque quieren mamar, las guaguas nacen con el 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 estómago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del tamaño de una bolita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</a:rPr>
              <a:t>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(diámetro de 1 cm y un poco más), por lo que se llena fácilmente. Erróneamente algunos profesionales de salud 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recomiendan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dar de mamar cada 3 </a:t>
            </a:r>
            <a:r>
              <a:rPr lang="es-CL" altLang="es-CL" sz="1000" dirty="0" err="1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ó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4 hrs, cuando lo adecuado es dar a 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</a:rPr>
              <a:t>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libre demanda, es decir, cuando ellos manifiestan a través de movimientos búsqueda o de cabeceo de un lado para otro o finalmente el llanto.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Necesidad cercanía y contacto físico.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Sueño o cansancio.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Molestia, dolor, frío o calor.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Pañal sucio.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Ropa muy apretada que no le permite moverse libremente.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Le están saliendo los dientes.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Está incómoda/o, hay muchos estímulos alrededor.</a:t>
            </a:r>
            <a:b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 Se siente sola/o </a:t>
            </a:r>
            <a:r>
              <a:rPr lang="es-CL" altLang="es-CL" sz="1000" dirty="0" err="1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o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está aburrida/o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.</a:t>
            </a:r>
            <a:endParaRPr lang="es-CL" altLang="es-CL" sz="10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44" y="2276872"/>
            <a:ext cx="12981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8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836712"/>
            <a:ext cx="856895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 smtClean="0">
                <a:solidFill>
                  <a:srgbClr val="FF9900"/>
                </a:solidFill>
                <a:latin typeface="Verdana" pitchFamily="34" charset="0"/>
                <a:cs typeface="Arial" pitchFamily="34" charset="0"/>
              </a:rPr>
              <a:t>¿Qué puedo hacer?</a:t>
            </a: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  Amamantarle.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 Tomarle en brazos y acunarle. Usar un porta-bebé ergonómico para que esté como en brazos y puedas realizar otras                 actividades a la vez.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 Darle su tuto o peluche preferido y hacerle dormir.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 Cambiar ropa, abrigar/desabrigar.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 Cambiarle pañales.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 Hacerle “botar chanchitos”.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  Acompañarle, arrullarle, hablarle.</a:t>
            </a:r>
            <a:b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-    Entretener con tu cara, pasearle, mostrarle su ambiente, colores, un móvil o un juguete que llame su atención.</a:t>
            </a:r>
            <a:endParaRPr lang="es-CL" sz="1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99CC0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99CC0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99CC0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 smtClean="0">
                <a:solidFill>
                  <a:srgbClr val="99CC00"/>
                </a:solidFill>
                <a:latin typeface="Verdana" pitchFamily="34" charset="0"/>
                <a:cs typeface="Arial" pitchFamily="34" charset="0"/>
              </a:rPr>
              <a:t>Si </a:t>
            </a:r>
            <a:r>
              <a:rPr lang="es-CL" altLang="es-CL" sz="1100" b="1" dirty="0">
                <a:solidFill>
                  <a:srgbClr val="99CC00"/>
                </a:solidFill>
                <a:latin typeface="Verdana" pitchFamily="34" charset="0"/>
                <a:cs typeface="Arial" pitchFamily="34" charset="0"/>
              </a:rPr>
              <a:t>continúa llorando, intenta estas acciones avanzando paso a paso</a:t>
            </a:r>
            <a:r>
              <a:rPr lang="es-CL" altLang="es-CL" sz="1100" b="1" dirty="0" smtClean="0">
                <a:solidFill>
                  <a:srgbClr val="99CC00"/>
                </a:solidFill>
                <a:latin typeface="Verdana" pitchFamily="34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Acércate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y mírale atentamente a unos 25 </a:t>
            </a:r>
            <a:r>
              <a:rPr lang="es-CL" altLang="es-CL" sz="1000" dirty="0" err="1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c</a:t>
            </a:r>
            <a:r>
              <a:rPr lang="es-CL" altLang="es-CL" sz="1000" dirty="0" err="1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ms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. cara a cara.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Háblale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con un tono paciente y tranquilo, dile lo que crees que siente.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Tócale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. Por ejemplo, pon tu mano sobre su pecho.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Contenle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flexionando sus brazos y piernas hacia su cuerpo y sostenlas con tu mano, a veces resulta envolverle con una manta.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Tómale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en brazos.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Mécele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suave y rítmicamente.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Ofrécele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de mamar.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 Ofrécele </a:t>
            </a:r>
            <a:r>
              <a:rPr lang="es-CL" altLang="es-CL" sz="1000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un chupete si usa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Si te cuesta calmar a tu guagua, respira profundo, sal unos minutos de la pieza, dejándola en un lugar seguro, pide ayuda a otro adulto, mantén el control y nunca la </a:t>
            </a:r>
            <a:r>
              <a:rPr lang="es-CL" altLang="es-CL" sz="1100" b="1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zamarrees!!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dirty="0">
              <a:solidFill>
                <a:srgbClr val="008080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0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404664"/>
            <a:ext cx="8496944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 smtClean="0">
                <a:solidFill>
                  <a:srgbClr val="FF9900"/>
                </a:solidFill>
                <a:latin typeface="Verdana" pitchFamily="34" charset="0"/>
                <a:cs typeface="Arial" pitchFamily="34" charset="0"/>
              </a:rPr>
              <a:t>¿Qué me quiere decir mi hijo o hija?</a:t>
            </a:r>
            <a:endParaRPr lang="es-CL" altLang="es-CL" sz="11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Los niños y niñas tienen la necesidad de comunicarse con el mundo que los rodea, especialmente con las personas que los cuidan desde que nacen.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b="1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Aunque en un principio no pueden decir con palabras lo que necesitan, tienen la capacidad de comunicarse y lograr que respondan a sus necesidades.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Para lograr un </a:t>
            </a:r>
            <a:r>
              <a:rPr lang="es-CL" altLang="es-CL" sz="1000" b="1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vínculo afectivo 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con tu hijo o hija, es importante que puedas aprender a reconocer cómo se comunica contigo, con las demás personas y con su entorno.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A partir del nacimiento y a través del contacto permanente con tu hijo o hija, descubrirás sus características particulares, e irás aprendiendo a conocer sus necesidades y las cosas que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hace para comunicarte lo que le pasa.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b="1" i="1" dirty="0" smtClean="0">
                <a:solidFill>
                  <a:srgbClr val="99CC00"/>
                </a:solidFill>
                <a:latin typeface="Verdana" pitchFamily="34" charset="0"/>
                <a:cs typeface="Arial" pitchFamily="34" charset="0"/>
              </a:rPr>
              <a:t>Recuerda</a:t>
            </a:r>
            <a:r>
              <a:rPr lang="es-CL" altLang="es-CL" sz="1000" i="1" dirty="0" smtClean="0">
                <a:solidFill>
                  <a:srgbClr val="99CC00"/>
                </a:solidFill>
                <a:latin typeface="Verdana" pitchFamily="34" charset="0"/>
                <a:cs typeface="Arial" pitchFamily="34" charset="0"/>
              </a:rPr>
              <a:t>:</a:t>
            </a:r>
            <a:r>
              <a:rPr lang="es-CL" altLang="es-CL" sz="1000" i="1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 Nunca dejes llorar a una guagua sin consolarla.</a:t>
            </a: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000" b="1" dirty="0" smtClean="0">
                <a:solidFill>
                  <a:srgbClr val="999999"/>
                </a:solidFill>
                <a:latin typeface="Verdana" pitchFamily="34" charset="0"/>
                <a:cs typeface="Arial" pitchFamily="34" charset="0"/>
              </a:rPr>
              <a:t>Si sigue llorando, está muy difícil de consolar y te sientes sobrepasado/a, pide ayuda a otra persona para que tú puedas reponerte un momento.</a:t>
            </a:r>
            <a:r>
              <a:rPr lang="es-CL" altLang="es-CL" sz="1000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es-CL" altLang="es-CL" sz="1000" b="1" dirty="0" smtClean="0">
                <a:solidFill>
                  <a:srgbClr val="FF9900"/>
                </a:solidFill>
                <a:latin typeface="Verdana" pitchFamily="34" charset="0"/>
                <a:cs typeface="Arial" pitchFamily="34" charset="0"/>
              </a:rPr>
              <a:t>Verifica señales de malestar o fiebre, si tienes dudas, consulta en tu centro de salud.</a:t>
            </a:r>
            <a:endParaRPr lang="es-CL" altLang="es-CL" sz="1000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 smtClean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CL" altLang="es-CL" sz="1100" b="1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 smtClean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Si </a:t>
            </a:r>
            <a: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quieres conocer más sobre este tema:</a:t>
            </a: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>
                <a:solidFill>
                  <a:srgbClr val="D54928"/>
                </a:solidFill>
                <a:latin typeface="Verdana" pitchFamily="34" charset="0"/>
                <a:cs typeface="Arial" pitchFamily="34" charset="0"/>
                <a:hlinkClick r:id="rId2"/>
              </a:rPr>
              <a:t>Mira</a:t>
            </a:r>
            <a: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: Cápsula audiovisual  “Manejo respetuoso del Llanto”</a:t>
            </a:r>
            <a:b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</a:b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>
                <a:solidFill>
                  <a:srgbClr val="D54928"/>
                </a:solidFill>
                <a:latin typeface="Verdana" pitchFamily="34" charset="0"/>
                <a:cs typeface="Arial" pitchFamily="34" charset="0"/>
                <a:hlinkClick r:id="rId3" tooltip="Manejo respetuoso del llanto"/>
              </a:rPr>
              <a:t>Leer</a:t>
            </a:r>
            <a: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: “Manejo Respetuoso del Llanto”</a:t>
            </a:r>
            <a:endParaRPr lang="es-CL" altLang="es-CL" sz="11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CL" altLang="es-CL" sz="1100" b="1" dirty="0">
                <a:solidFill>
                  <a:srgbClr val="D54928"/>
                </a:solidFill>
                <a:latin typeface="Verdana" pitchFamily="34" charset="0"/>
                <a:cs typeface="Arial" pitchFamily="34" charset="0"/>
                <a:hlinkClick r:id="rId4" tooltip="Programa radial &quot;Creciendo Juntos&quot;: Manejo respetuoso del llanto."/>
              </a:rPr>
              <a:t>Escuchar</a:t>
            </a:r>
            <a:r>
              <a:rPr lang="es-CL" altLang="es-CL" sz="1100" b="1" dirty="0">
                <a:solidFill>
                  <a:srgbClr val="292826"/>
                </a:solidFill>
                <a:latin typeface="Verdana" pitchFamily="34" charset="0"/>
                <a:cs typeface="Arial" pitchFamily="34" charset="0"/>
              </a:rPr>
              <a:t>: Programa radial “Creciendo Juntos”: “Manejo Respetuoso del Llanto”. Dr. Carlos González.</a:t>
            </a:r>
            <a:endParaRPr lang="es-CL" altLang="es-CL" sz="16600" dirty="0">
              <a:solidFill>
                <a:srgbClr val="292826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45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122</Words>
  <Application>Microsoft Office PowerPoint</Application>
  <PresentationFormat>Presentación en pantalla (4:3)</PresentationFormat>
  <Paragraphs>60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Manejo del llanto 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imorisc</dc:creator>
  <cp:lastModifiedBy>imorisc</cp:lastModifiedBy>
  <cp:revision>6</cp:revision>
  <dcterms:created xsi:type="dcterms:W3CDTF">2014-05-15T21:09:37Z</dcterms:created>
  <dcterms:modified xsi:type="dcterms:W3CDTF">2014-05-19T17:15:08Z</dcterms:modified>
</cp:coreProperties>
</file>