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handoutMasterIdLst>
    <p:handoutMasterId r:id="rId17"/>
  </p:handoutMasterIdLst>
  <p:sldIdLst>
    <p:sldId id="343" r:id="rId4"/>
    <p:sldId id="344" r:id="rId5"/>
    <p:sldId id="347" r:id="rId6"/>
    <p:sldId id="349" r:id="rId7"/>
    <p:sldId id="351" r:id="rId8"/>
    <p:sldId id="352" r:id="rId9"/>
    <p:sldId id="357" r:id="rId10"/>
    <p:sldId id="356" r:id="rId11"/>
    <p:sldId id="355" r:id="rId12"/>
    <p:sldId id="354" r:id="rId13"/>
    <p:sldId id="353" r:id="rId14"/>
    <p:sldId id="274" r:id="rId15"/>
  </p:sldIdLst>
  <p:sldSz cx="9144000" cy="6858000" type="screen4x3"/>
  <p:notesSz cx="7010400" cy="11125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524" y="-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6A3F9-9831-4A4F-88C7-64B724867B88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CC83C-7CF8-4F93-8B45-10B6F5B8E5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775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1" cy="558192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1" cy="558192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r">
              <a:defRPr sz="1300"/>
            </a:lvl1pPr>
          </a:lstStyle>
          <a:p>
            <a:fld id="{3889156A-6BBA-4741-B50F-314977C07EF3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389063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166" tIns="51083" rIns="102166" bIns="51083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5354004"/>
            <a:ext cx="5608320" cy="4380547"/>
          </a:xfrm>
          <a:prstGeom prst="rect">
            <a:avLst/>
          </a:prstGeom>
        </p:spPr>
        <p:txBody>
          <a:bodyPr vert="horz" lIns="102166" tIns="51083" rIns="102166" bIns="5108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10"/>
            <a:ext cx="3037841" cy="558191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10"/>
            <a:ext cx="3037841" cy="558191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r">
              <a:defRPr sz="1300"/>
            </a:lvl1pPr>
          </a:lstStyle>
          <a:p>
            <a:fld id="{49B9F6C3-AD46-4F10-A6E3-6D4E066CF7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82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90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68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265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C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</a:endParaRPr>
          </a:p>
        </p:txBody>
      </p:sp>
      <p:pic>
        <p:nvPicPr>
          <p:cNvPr id="4" name="Imagen 3" descr="logo junji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4878186"/>
            <a:ext cx="2189238" cy="1979814"/>
          </a:xfrm>
          <a:prstGeom prst="rect">
            <a:avLst/>
          </a:prstGeom>
        </p:spPr>
      </p:pic>
      <p:pic>
        <p:nvPicPr>
          <p:cNvPr id="10" name="Imagen 9" descr="logo junji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619" y="3996537"/>
            <a:ext cx="2189238" cy="1748716"/>
          </a:xfrm>
          <a:prstGeom prst="rect">
            <a:avLst/>
          </a:prstGeom>
        </p:spPr>
      </p:pic>
      <p:pic>
        <p:nvPicPr>
          <p:cNvPr id="11" name="Imagen 10" descr="log ppt2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4785473"/>
            <a:ext cx="2189238" cy="144781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9032" y="1447816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err="1" smtClean="0"/>
              <a:t>tulo</a:t>
            </a:r>
            <a:r>
              <a:rPr lang="es-ES_tradnl" dirty="0" smtClean="0"/>
              <a:t> de la presentación en un máximo de dos líneas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9032" y="2997972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Subtítulos de la presentación en una línea</a:t>
            </a:r>
            <a:endParaRPr lang="es-ES" dirty="0"/>
          </a:p>
        </p:txBody>
      </p:sp>
      <p:pic>
        <p:nvPicPr>
          <p:cNvPr id="9" name="Imagen 8" descr="log ppt2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0"/>
            <a:ext cx="2189238" cy="144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9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444233"/>
            <a:ext cx="8229600" cy="364195"/>
          </a:xfrm>
        </p:spPr>
        <p:txBody>
          <a:bodyPr>
            <a:noAutofit/>
          </a:bodyPr>
          <a:lstStyle>
            <a:lvl1pPr algn="l">
              <a:defRPr sz="2400" baseline="0">
                <a:solidFill>
                  <a:srgbClr val="FF0000"/>
                </a:solidFill>
              </a:defRPr>
            </a:lvl1pPr>
          </a:lstStyle>
          <a:p>
            <a:r>
              <a:rPr lang="es-ES_tradnl" dirty="0" smtClean="0"/>
              <a:t>Usos de gráficos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989654"/>
            <a:ext cx="8229600" cy="364059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1F497D"/>
                </a:solidFill>
              </a:defRPr>
            </a:lvl1pPr>
          </a:lstStyle>
          <a:p>
            <a:pPr lvl="0"/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smtClean="0"/>
              <a:t>TULO DE PIE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464448" y="300030"/>
            <a:ext cx="82296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>
                <a:solidFill>
                  <a:srgbClr val="4F81BD"/>
                </a:solidFill>
              </a:rPr>
              <a:t>Presentación de la identidad Institucional de la </a:t>
            </a:r>
            <a:r>
              <a:rPr lang="es-ES_tradnl" sz="4000" dirty="0" smtClean="0">
                <a:solidFill>
                  <a:srgbClr val="4F81BD"/>
                </a:solidFill>
              </a:rPr>
              <a:t>JUNJI</a:t>
            </a:r>
            <a:endParaRPr lang="es-E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37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65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40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8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72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215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19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74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694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C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</a:endParaRPr>
          </a:p>
        </p:txBody>
      </p:sp>
      <p:grpSp>
        <p:nvGrpSpPr>
          <p:cNvPr id="12" name="Agrupar 11"/>
          <p:cNvGrpSpPr/>
          <p:nvPr userDrawn="1"/>
        </p:nvGrpSpPr>
        <p:grpSpPr>
          <a:xfrm>
            <a:off x="589032" y="0"/>
            <a:ext cx="1901952" cy="6858001"/>
            <a:chOff x="589032" y="0"/>
            <a:chExt cx="1901952" cy="6858001"/>
          </a:xfrm>
        </p:grpSpPr>
        <p:pic>
          <p:nvPicPr>
            <p:cNvPr id="13" name="Imagen 12" descr="LOGO BAJA.jpg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14" name="Imagen 13" descr="LOGO BAJA.jpg"/>
            <p:cNvPicPr>
              <a:picLocks noChangeAspect="1"/>
            </p:cNvPicPr>
            <p:nvPr userDrawn="1"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5" name="Imagen 14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6" name="Imagen 15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7" name="Imagen 16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8" name="Imagen 17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9032" y="1447816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err="1" smtClean="0"/>
              <a:t>tulo</a:t>
            </a:r>
            <a:r>
              <a:rPr lang="es-ES_tradnl" dirty="0" smtClean="0"/>
              <a:t> de la presentación en un máximo de dos líneas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9032" y="2997972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Subtítulos de la presentación en una línea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5306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444233"/>
            <a:ext cx="8229600" cy="364195"/>
          </a:xfrm>
        </p:spPr>
        <p:txBody>
          <a:bodyPr>
            <a:noAutofit/>
          </a:bodyPr>
          <a:lstStyle>
            <a:lvl1pPr algn="l">
              <a:defRPr sz="2400" baseline="0">
                <a:solidFill>
                  <a:srgbClr val="FF0000"/>
                </a:solidFill>
              </a:defRPr>
            </a:lvl1pPr>
          </a:lstStyle>
          <a:p>
            <a:r>
              <a:rPr lang="es-ES_tradnl" dirty="0" smtClean="0"/>
              <a:t>Usos de gráficos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989654"/>
            <a:ext cx="8229600" cy="364059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1F497D"/>
                </a:solidFill>
              </a:defRPr>
            </a:lvl1pPr>
          </a:lstStyle>
          <a:p>
            <a:pPr lvl="0"/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smtClean="0"/>
              <a:t>TULO DE PIE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87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11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46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286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39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26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383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11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406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977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1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0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90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56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91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3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3238-3434-44A8-BF83-35168CB71A44}" type="datetimeFigureOut">
              <a:rPr lang="es-CL" smtClean="0"/>
              <a:t>26-03-2015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92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0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8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9032" y="1447816"/>
            <a:ext cx="7772400" cy="2055548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sz="4400" dirty="0" smtClean="0"/>
              <a:t>PROYECTO </a:t>
            </a:r>
            <a:r>
              <a:rPr lang="es-CL" sz="4400" dirty="0" smtClean="0"/>
              <a:t>EDUCATIVO</a:t>
            </a: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7841" y="4826772"/>
            <a:ext cx="7772400" cy="1752600"/>
          </a:xfrm>
        </p:spPr>
        <p:txBody>
          <a:bodyPr>
            <a:normAutofit/>
          </a:bodyPr>
          <a:lstStyle/>
          <a:p>
            <a:pPr algn="r"/>
            <a:r>
              <a:rPr lang="es-ES" sz="2000" dirty="0" smtClean="0"/>
              <a:t>Departamento de Calidad y Control </a:t>
            </a:r>
            <a:r>
              <a:rPr lang="es-ES" sz="2000" dirty="0"/>
              <a:t>N</a:t>
            </a:r>
            <a:r>
              <a:rPr lang="es-ES" sz="2000" dirty="0" smtClean="0"/>
              <a:t>ormativo</a:t>
            </a:r>
          </a:p>
          <a:p>
            <a:pPr algn="r"/>
            <a:r>
              <a:rPr lang="es-ES" sz="2000" dirty="0" smtClean="0"/>
              <a:t>Unidad de Autorización Normativa de Jardines Infantiles </a:t>
            </a:r>
          </a:p>
          <a:p>
            <a:pPr algn="r"/>
            <a:r>
              <a:rPr lang="es-ES" sz="2000" dirty="0" smtClean="0"/>
              <a:t>Marzo 2015| </a:t>
            </a:r>
          </a:p>
          <a:p>
            <a:pPr algn="ctr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4397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42209"/>
            <a:ext cx="8229600" cy="5084018"/>
          </a:xfrm>
        </p:spPr>
        <p:txBody>
          <a:bodyPr>
            <a:normAutofit fontScale="90000"/>
          </a:bodyPr>
          <a:lstStyle/>
          <a:p>
            <a:r>
              <a:rPr lang="es-CL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CONVIVENCIAL</a:t>
            </a:r>
            <a: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se refiere a las relaciones de convivencia al interior del establecimiento, tanto, en cuanto a la relación entre pares; docentes entre si, niñas y niños entre si, administrativos entre si, apoderados entre si, auxiliares entre si, como las relaciones jerárquicas, y la de cualquier persona con apoderados y niños y niñas. 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Se destaca en esta dimensión, todos los aspectos relevantes que lleven a generar ambientes saludables (estilos de vida saludables de vida y buenos tratos)</a:t>
            </a:r>
            <a: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es-CL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42209"/>
            <a:ext cx="8229600" cy="1602687"/>
          </a:xfrm>
        </p:spPr>
        <p:txBody>
          <a:bodyPr>
            <a:norm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RESULTADOS </a:t>
            </a:r>
            <a:r>
              <a:rPr lang="es-CL" sz="4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sz="4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se refiere a todas las evaluaciones, seguimientos, metas, etc. </a:t>
            </a:r>
            <a:endParaRPr lang="es-CL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551" y="2676524"/>
            <a:ext cx="4605441" cy="228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85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0462" y="2814603"/>
            <a:ext cx="87002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kern="0" dirty="0" smtClean="0">
                <a:solidFill>
                  <a:schemeClr val="bg1"/>
                </a:solidFill>
              </a:rPr>
              <a:t>Gracias</a:t>
            </a:r>
            <a:endParaRPr lang="es-CL" sz="4000" b="1" kern="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04781" y="20367"/>
            <a:ext cx="952619" cy="947821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0462" y="20367"/>
            <a:ext cx="880886" cy="947821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1049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6176" y="6743700"/>
            <a:ext cx="874319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1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782" y="923692"/>
            <a:ext cx="8229600" cy="36419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                        </a:t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b="1" dirty="0" smtClean="0"/>
              <a:t>  </a:t>
            </a:r>
            <a:r>
              <a:rPr lang="es-CL" sz="3600" b="1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PROYECTO EDUCATIVO </a:t>
            </a:r>
            <a:r>
              <a:rPr lang="es-CL" sz="3600" b="1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s-CL" sz="3600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sz="3600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es-CL" sz="3100" u="sng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72390"/>
            <a:ext cx="8229600" cy="364059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pPr marL="0" indent="0">
              <a:buNone/>
            </a:pPr>
            <a:r>
              <a:rPr lang="es-CL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QUE ES EL </a:t>
            </a:r>
            <a:r>
              <a:rPr lang="es-CL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PE: </a:t>
            </a:r>
            <a:endParaRPr lang="es-CL" u="sng" dirty="0" smtClean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Tipo de planificación estratégica definido por el ministerio de educación</a:t>
            </a:r>
          </a:p>
          <a:p>
            <a:pPr marL="0" indent="0">
              <a:buNone/>
            </a:pPr>
            <a:endParaRPr lang="es-CL" b="0" dirty="0" smtClean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Instrumento técnico y político que orienta el quehacer del establecimiento escolar explicitando su propuesta educacional, los medios y procesos que se pondrán en marcha para realizarlo.  </a:t>
            </a:r>
            <a:endParaRPr lang="es-CL" b="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972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26843" y="1311540"/>
            <a:ext cx="8229600" cy="3640592"/>
          </a:xfrm>
        </p:spPr>
        <p:txBody>
          <a:bodyPr>
            <a:normAutofit fontScale="85000" lnSpcReduction="10000"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s-CL" sz="2800" u="sng" kern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SE DEFINE </a:t>
            </a:r>
            <a:r>
              <a:rPr lang="es-CL" sz="2800" u="sng" kern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PE:</a:t>
            </a:r>
            <a:endParaRPr lang="es-CL" sz="2800" u="sng" kern="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Planificación única y general que orienta todos los procesos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Clarifica a los actores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Define metas de mejoramiento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Da sentido y racionalidad a la gestión a mediano y largo plazo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Permite la toma de decisiones en las distintas dimensiones de la gestión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Articula los proyectos y acciones innovadoras.</a:t>
            </a:r>
          </a:p>
          <a:p>
            <a:pPr marL="0" indent="0">
              <a:buNone/>
            </a:pPr>
            <a:endParaRPr lang="es-CL" b="0" dirty="0" smtClean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r>
              <a:rPr lang="es-CL" sz="2800" u="sng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QUE SIGNIFICA ESTO: </a:t>
            </a:r>
          </a:p>
          <a:p>
            <a:r>
              <a:rPr lang="es-CL" b="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Ordena y hace parte a todos los involucrados en el proceso y en el resultado de la gestión educativa. </a:t>
            </a:r>
          </a:p>
          <a:p>
            <a:endParaRPr lang="es-CL" b="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737587" y="321640"/>
            <a:ext cx="6552729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3200" u="sng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89" y="1499212"/>
            <a:ext cx="2952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29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786782" y="2915070"/>
            <a:ext cx="8229600" cy="364059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endParaRPr lang="es-CL" dirty="0"/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539827" y="1608996"/>
            <a:ext cx="5224555" cy="4251977"/>
          </a:xfrm>
        </p:spPr>
        <p:txBody>
          <a:bodyPr/>
          <a:lstStyle/>
          <a:p>
            <a:r>
              <a:rPr lang="es-ES" sz="3200" u="sng" dirty="0" smtClean="0">
                <a:solidFill>
                  <a:schemeClr val="tx1"/>
                </a:solidFill>
              </a:rPr>
              <a:t/>
            </a:r>
            <a:br>
              <a:rPr lang="es-ES" sz="3200" u="sng" dirty="0" smtClean="0">
                <a:solidFill>
                  <a:schemeClr val="tx1"/>
                </a:solidFill>
              </a:rPr>
            </a:br>
            <a:endParaRPr lang="es-CL" sz="3200" u="sng" dirty="0">
              <a:solidFill>
                <a:schemeClr val="tx1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71909"/>
              </p:ext>
            </p:extLst>
          </p:nvPr>
        </p:nvGraphicFramePr>
        <p:xfrm>
          <a:off x="1116365" y="1311540"/>
          <a:ext cx="7312506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961"/>
                <a:gridCol w="36365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CARACTERISTICAS</a:t>
                      </a:r>
                      <a:r>
                        <a:rPr lang="es-CL" baseline="0" dirty="0" smtClean="0"/>
                        <a:t> DEL </a:t>
                      </a:r>
                      <a:r>
                        <a:rPr lang="es-CL" baseline="0" dirty="0" smtClean="0"/>
                        <a:t>PEI</a:t>
                      </a:r>
                      <a:endParaRPr lang="es-CL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Coherencia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Pro actividad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Participación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Carácter publico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Evaluable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Integralidad 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solidFill>
                            <a:schemeClr val="bg1"/>
                          </a:solidFill>
                        </a:rPr>
                        <a:t>NIVELES </a:t>
                      </a:r>
                      <a:endParaRPr lang="es-C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1° Nivel:</a:t>
                      </a:r>
                      <a:r>
                        <a:rPr lang="es-CL" baseline="0" dirty="0" smtClean="0"/>
                        <a:t> Marco teórico filosófico 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2° Nivel: Programático</a:t>
                      </a:r>
                      <a:r>
                        <a:rPr lang="es-CL" baseline="0" dirty="0" smtClean="0"/>
                        <a:t> y Operativo 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Reseña histórica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Debe estar de acuerdo con objetivos estratégicos 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Antecedentes generales del establecimiento y del entorno 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Metas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Misión, visión y valores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Responsables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Dimensiones de la gestión 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Plazos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Objetivos</a:t>
                      </a:r>
                      <a:r>
                        <a:rPr lang="es-CL" baseline="0" dirty="0" smtClean="0"/>
                        <a:t> estratégicos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Resultados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Evaluación y seguimiento 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Medios de verificación </a:t>
                      </a:r>
                      <a:endParaRPr lang="es-C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14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42209"/>
            <a:ext cx="8229600" cy="5084018"/>
          </a:xfrm>
        </p:spPr>
        <p:txBody>
          <a:bodyPr>
            <a:norm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DIMENSIONES DEL </a:t>
            </a:r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PE </a:t>
            </a:r>
            <a:r>
              <a:rPr lang="es-CL" sz="4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sz="4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Pedagógico- curricular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Administrativa- financiera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Organizativa- operacional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Sistémica-comunitaria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Convivencia</a:t>
            </a:r>
            <a:b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Resultados </a:t>
            </a:r>
            <a: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es-CL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12" name="Imagen 1" descr="parvularia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95" y="3971579"/>
            <a:ext cx="244827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01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0180"/>
            <a:ext cx="8229600" cy="5084018"/>
          </a:xfrm>
        </p:spPr>
        <p:txBody>
          <a:bodyPr>
            <a:norm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PEDAGOGICO-CURRICULAR</a:t>
            </a:r>
            <a:b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Se refiere a los fines y objetivos específicos o razón de ser de la institución en la sociedad</a:t>
            </a:r>
            <a:b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Contempla las practicas especificas de enseñanza y aprendizaje, los contenidos curriculares, las practicas de evaluación, entre otras.  </a:t>
            </a:r>
            <a:endParaRPr lang="es-CL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409" y="4329630"/>
            <a:ext cx="2608139" cy="212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7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2661" y="961047"/>
            <a:ext cx="5526672" cy="4635522"/>
          </a:xfrm>
        </p:spPr>
        <p:txBody>
          <a:bodyPr>
            <a:norm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ADMINISTRATIVA-FINANCIERA</a:t>
            </a:r>
            <a:b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Se refiere a la distribución del tiempo y del espacio del establecimiento; así como la administración de los recursos humanos, materiales y financieros de la institución. </a:t>
            </a:r>
            <a:endParaRPr lang="es-CL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64" y="290001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77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4674" y="1786107"/>
            <a:ext cx="8229600" cy="4714687"/>
          </a:xfrm>
        </p:spPr>
        <p:txBody>
          <a:bodyPr>
            <a:no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ORGANIZATIVA-OPERACIONAL</a:t>
            </a:r>
            <a:b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</a:t>
            </a: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 refiere a la organización interna del establecimiento educativo, comprendiendo sus subsistemas como; consejo asesor, equipos de gestión y sus respectivas funciones; cuerpo docente; departamentos administrativos; centros de familia; comisiones, etc. </a:t>
            </a:r>
            <a:b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 la vez se refiere a la interrelación que existe entre esos subsistemas en términos de su operatividad, constituye el soporte de otras dimensiones y las articula entre si</a:t>
            </a:r>
            <a:endParaRPr lang="es-CL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53" y="267181"/>
            <a:ext cx="3069402" cy="198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70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50844" y="1927950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12615"/>
            <a:ext cx="8229600" cy="3913611"/>
          </a:xfrm>
        </p:spPr>
        <p:txBody>
          <a:bodyPr>
            <a:normAutofit/>
          </a:bodyPr>
          <a:lstStyle/>
          <a:p>
            <a:r>
              <a:rPr lang="es-CL" sz="40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DIMENSION SISTEMICA-COMUNITARIA</a:t>
            </a:r>
            <a:r>
              <a:rPr lang="es-CL" sz="4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s-CL" sz="4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Alude a las relaciones que establece el Jardín </a:t>
            </a:r>
            <a:r>
              <a:rPr lang="es-CL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</a:t>
            </a:r>
            <a:r>
              <a:rPr lang="es-CL" sz="3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nfantil con las familias y apoderados de los niños y niñas, los criterios de selección, así como las relaciones que establecen con las redes sociales, culturales u otras del entorno.</a:t>
            </a:r>
            <a:endParaRPr lang="es-CL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56" y="38559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24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lantilla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plantilla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7035</TotalTime>
  <Words>225</Words>
  <Application>Microsoft Office PowerPoint</Application>
  <PresentationFormat>Presentación en pantalla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Tema de Office</vt:lpstr>
      <vt:lpstr>plantilla ppt</vt:lpstr>
      <vt:lpstr>1_plantilla ppt</vt:lpstr>
      <vt:lpstr>   PROYECTO EDUCATIVO   </vt:lpstr>
      <vt:lpstr>                            PROYECTO EDUCATIVO   </vt:lpstr>
      <vt:lpstr>Presentación de PowerPoint</vt:lpstr>
      <vt:lpstr> </vt:lpstr>
      <vt:lpstr>DIMENSIONES DEL PE  Pedagógico- curricular Administrativa- financiera Organizativa- operacional Sistémica-comunitaria Convivencia Resultados  </vt:lpstr>
      <vt:lpstr>DIMENSION PEDAGOGICO-CURRICULAR Se refiere a los fines y objetivos específicos o razón de ser de la institución en la sociedad Contempla las practicas especificas de enseñanza y aprendizaje, los contenidos curriculares, las practicas de evaluación, entre otras.  </vt:lpstr>
      <vt:lpstr>DIMENSION ADMINISTRATIVA-FINANCIERA Se refiere a la distribución del tiempo y del espacio del establecimiento; así como la administración de los recursos humanos, materiales y financieros de la institución. </vt:lpstr>
      <vt:lpstr>DIMENSION ORGANIZATIVA-OPERACIONAL Se refiere a la organización interna del establecimiento educativo, comprendiendo sus subsistemas como; consejo asesor, equipos de gestión y sus respectivas funciones; cuerpo docente; departamentos administrativos; centros de familia; comisiones, etc.  A la vez se refiere a la interrelación que existe entre esos subsistemas en términos de su operatividad, constituye el soporte de otras dimensiones y las articula entre si</vt:lpstr>
      <vt:lpstr>DIMENSION SISTEMICA-COMUNITARIA Alude a las relaciones que establece el Jardín Infantil con las familias y apoderados de los niños y niñas, los criterios de selección, así como las relaciones que establecen con las redes sociales, culturales u otras del entorno.</vt:lpstr>
      <vt:lpstr>DIMENSION CONVIVENCIAL se refiere a las relaciones de convivencia al interior del establecimiento, tanto, en cuanto a la relación entre pares; docentes entre si, niñas y niños entre si, administrativos entre si, apoderados entre si, auxiliares entre si, como las relaciones jerárquicas, y la de cualquier persona con apoderados y niños y niñas.  Se destaca en esta dimensión, todos los aspectos relevantes que lleven a generar ambientes saludables (estilos de vida saludables de vida y buenos tratos) </vt:lpstr>
      <vt:lpstr>DIMENSION RESULTADOS  se refiere a todas las evaluaciones, seguimientos, metas, etc.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Bustos Pozas, Abel Enrique</dc:creator>
  <cp:lastModifiedBy>Johanna Navarrete Vergara</cp:lastModifiedBy>
  <cp:revision>95</cp:revision>
  <cp:lastPrinted>2015-03-25T19:22:16Z</cp:lastPrinted>
  <dcterms:created xsi:type="dcterms:W3CDTF">2014-09-30T22:16:48Z</dcterms:created>
  <dcterms:modified xsi:type="dcterms:W3CDTF">2015-03-26T11:39:42Z</dcterms:modified>
</cp:coreProperties>
</file>