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365" r:id="rId2"/>
    <p:sldId id="369" r:id="rId3"/>
    <p:sldId id="257" r:id="rId4"/>
    <p:sldId id="258" r:id="rId5"/>
    <p:sldId id="371" r:id="rId6"/>
    <p:sldId id="372" r:id="rId7"/>
    <p:sldId id="373" r:id="rId8"/>
    <p:sldId id="374" r:id="rId9"/>
    <p:sldId id="363" r:id="rId10"/>
    <p:sldId id="375" r:id="rId11"/>
    <p:sldId id="376" r:id="rId12"/>
    <p:sldId id="377" r:id="rId13"/>
    <p:sldId id="378" r:id="rId14"/>
    <p:sldId id="379" r:id="rId15"/>
    <p:sldId id="380" r:id="rId16"/>
  </p:sldIdLst>
  <p:sldSz cx="24377650" cy="13679488"/>
  <p:notesSz cx="6797675" cy="9926638"/>
  <p:defaultTextStyle>
    <a:defPPr>
      <a:defRPr lang="es-ES"/>
    </a:defPPr>
    <a:lvl1pPr marL="0" algn="l" defTabSz="2435596" rtl="0" eaLnBrk="1" latinLnBrk="0" hangingPunct="1">
      <a:defRPr sz="4800" kern="1200">
        <a:solidFill>
          <a:schemeClr val="tx1"/>
        </a:solidFill>
        <a:latin typeface="+mn-lt"/>
        <a:ea typeface="+mn-ea"/>
        <a:cs typeface="+mn-cs"/>
      </a:defRPr>
    </a:lvl1pPr>
    <a:lvl2pPr marL="1217798" algn="l" defTabSz="2435596" rtl="0" eaLnBrk="1" latinLnBrk="0" hangingPunct="1">
      <a:defRPr sz="4800" kern="1200">
        <a:solidFill>
          <a:schemeClr val="tx1"/>
        </a:solidFill>
        <a:latin typeface="+mn-lt"/>
        <a:ea typeface="+mn-ea"/>
        <a:cs typeface="+mn-cs"/>
      </a:defRPr>
    </a:lvl2pPr>
    <a:lvl3pPr marL="2435596" algn="l" defTabSz="2435596" rtl="0" eaLnBrk="1" latinLnBrk="0" hangingPunct="1">
      <a:defRPr sz="4800" kern="1200">
        <a:solidFill>
          <a:schemeClr val="tx1"/>
        </a:solidFill>
        <a:latin typeface="+mn-lt"/>
        <a:ea typeface="+mn-ea"/>
        <a:cs typeface="+mn-cs"/>
      </a:defRPr>
    </a:lvl3pPr>
    <a:lvl4pPr marL="3653394" algn="l" defTabSz="2435596" rtl="0" eaLnBrk="1" latinLnBrk="0" hangingPunct="1">
      <a:defRPr sz="4800" kern="1200">
        <a:solidFill>
          <a:schemeClr val="tx1"/>
        </a:solidFill>
        <a:latin typeface="+mn-lt"/>
        <a:ea typeface="+mn-ea"/>
        <a:cs typeface="+mn-cs"/>
      </a:defRPr>
    </a:lvl4pPr>
    <a:lvl5pPr marL="4871192" algn="l" defTabSz="2435596" rtl="0" eaLnBrk="1" latinLnBrk="0" hangingPunct="1">
      <a:defRPr sz="4800" kern="1200">
        <a:solidFill>
          <a:schemeClr val="tx1"/>
        </a:solidFill>
        <a:latin typeface="+mn-lt"/>
        <a:ea typeface="+mn-ea"/>
        <a:cs typeface="+mn-cs"/>
      </a:defRPr>
    </a:lvl5pPr>
    <a:lvl6pPr marL="6088990" algn="l" defTabSz="2435596" rtl="0" eaLnBrk="1" latinLnBrk="0" hangingPunct="1">
      <a:defRPr sz="4800" kern="1200">
        <a:solidFill>
          <a:schemeClr val="tx1"/>
        </a:solidFill>
        <a:latin typeface="+mn-lt"/>
        <a:ea typeface="+mn-ea"/>
        <a:cs typeface="+mn-cs"/>
      </a:defRPr>
    </a:lvl6pPr>
    <a:lvl7pPr marL="7306788" algn="l" defTabSz="2435596" rtl="0" eaLnBrk="1" latinLnBrk="0" hangingPunct="1">
      <a:defRPr sz="4800" kern="1200">
        <a:solidFill>
          <a:schemeClr val="tx1"/>
        </a:solidFill>
        <a:latin typeface="+mn-lt"/>
        <a:ea typeface="+mn-ea"/>
        <a:cs typeface="+mn-cs"/>
      </a:defRPr>
    </a:lvl7pPr>
    <a:lvl8pPr marL="8524585" algn="l" defTabSz="2435596" rtl="0" eaLnBrk="1" latinLnBrk="0" hangingPunct="1">
      <a:defRPr sz="4800" kern="1200">
        <a:solidFill>
          <a:schemeClr val="tx1"/>
        </a:solidFill>
        <a:latin typeface="+mn-lt"/>
        <a:ea typeface="+mn-ea"/>
        <a:cs typeface="+mn-cs"/>
      </a:defRPr>
    </a:lvl8pPr>
    <a:lvl9pPr marL="9742383" algn="l" defTabSz="2435596" rtl="0" eaLnBrk="1" latinLnBrk="0" hangingPunct="1">
      <a:defRPr sz="4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08">
          <p15:clr>
            <a:srgbClr val="A4A3A4"/>
          </p15:clr>
        </p15:guide>
        <p15:guide id="2" pos="767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lla Vasquez Hermosilla" initials="MVH" lastIdx="24" clrIdx="0">
    <p:extLst>
      <p:ext uri="{19B8F6BF-5375-455C-9EA6-DF929625EA0E}">
        <p15:presenceInfo xmlns:p15="http://schemas.microsoft.com/office/powerpoint/2012/main" userId="Mariella Vasquez Hermosi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5177"/>
    <a:srgbClr val="E1D4D5"/>
    <a:srgbClr val="0E0000"/>
    <a:srgbClr val="252D48"/>
    <a:srgbClr val="3F4B6E"/>
    <a:srgbClr val="35343D"/>
    <a:srgbClr val="1114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Estilo claro 1 - Énfasi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0" autoAdjust="0"/>
    <p:restoredTop sz="94660"/>
  </p:normalViewPr>
  <p:slideViewPr>
    <p:cSldViewPr>
      <p:cViewPr varScale="1">
        <p:scale>
          <a:sx n="55" d="100"/>
          <a:sy n="55" d="100"/>
        </p:scale>
        <p:origin x="1050" y="114"/>
      </p:cViewPr>
      <p:guideLst>
        <p:guide orient="horz" pos="4308"/>
        <p:guide pos="767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09605A59-2362-41F1-AE68-B8984F06FE0C}" type="datetimeFigureOut">
              <a:rPr lang="es-ES" smtClean="0"/>
              <a:pPr/>
              <a:t>04/04/2017</a:t>
            </a:fld>
            <a:endParaRPr lang="es-ES"/>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A681D81D-3350-49B0-B70D-FDCF77AE8415}" type="slidenum">
              <a:rPr lang="es-ES" smtClean="0"/>
              <a:pPr/>
              <a:t>‹Nº›</a:t>
            </a:fld>
            <a:endParaRPr lang="es-ES"/>
          </a:p>
        </p:txBody>
      </p:sp>
    </p:spTree>
    <p:extLst>
      <p:ext uri="{BB962C8B-B14F-4D97-AF65-F5344CB8AC3E}">
        <p14:creationId xmlns:p14="http://schemas.microsoft.com/office/powerpoint/2010/main" val="23678715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828324" y="4249510"/>
            <a:ext cx="20721003" cy="2932224"/>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656648" y="7751710"/>
            <a:ext cx="17064355" cy="3495869"/>
          </a:xfrm>
        </p:spPr>
        <p:txBody>
          <a:bodyPr/>
          <a:lstStyle>
            <a:lvl1pPr marL="0" indent="0" algn="ctr">
              <a:buNone/>
              <a:defRPr>
                <a:solidFill>
                  <a:schemeClr val="tx1">
                    <a:tint val="75000"/>
                  </a:schemeClr>
                </a:solidFill>
              </a:defRPr>
            </a:lvl1pPr>
            <a:lvl2pPr marL="1217798" indent="0" algn="ctr">
              <a:buNone/>
              <a:defRPr>
                <a:solidFill>
                  <a:schemeClr val="tx1">
                    <a:tint val="75000"/>
                  </a:schemeClr>
                </a:solidFill>
              </a:defRPr>
            </a:lvl2pPr>
            <a:lvl3pPr marL="2435596" indent="0" algn="ctr">
              <a:buNone/>
              <a:defRPr>
                <a:solidFill>
                  <a:schemeClr val="tx1">
                    <a:tint val="75000"/>
                  </a:schemeClr>
                </a:solidFill>
              </a:defRPr>
            </a:lvl3pPr>
            <a:lvl4pPr marL="3653394" indent="0" algn="ctr">
              <a:buNone/>
              <a:defRPr>
                <a:solidFill>
                  <a:schemeClr val="tx1">
                    <a:tint val="75000"/>
                  </a:schemeClr>
                </a:solidFill>
              </a:defRPr>
            </a:lvl4pPr>
            <a:lvl5pPr marL="4871192" indent="0" algn="ctr">
              <a:buNone/>
              <a:defRPr>
                <a:solidFill>
                  <a:schemeClr val="tx1">
                    <a:tint val="75000"/>
                  </a:schemeClr>
                </a:solidFill>
              </a:defRPr>
            </a:lvl5pPr>
            <a:lvl6pPr marL="6088990" indent="0" algn="ctr">
              <a:buNone/>
              <a:defRPr>
                <a:solidFill>
                  <a:schemeClr val="tx1">
                    <a:tint val="75000"/>
                  </a:schemeClr>
                </a:solidFill>
              </a:defRPr>
            </a:lvl6pPr>
            <a:lvl7pPr marL="7306788" indent="0" algn="ctr">
              <a:buNone/>
              <a:defRPr>
                <a:solidFill>
                  <a:schemeClr val="tx1">
                    <a:tint val="75000"/>
                  </a:schemeClr>
                </a:solidFill>
              </a:defRPr>
            </a:lvl7pPr>
            <a:lvl8pPr marL="8524585" indent="0" algn="ctr">
              <a:buNone/>
              <a:defRPr>
                <a:solidFill>
                  <a:schemeClr val="tx1">
                    <a:tint val="75000"/>
                  </a:schemeClr>
                </a:solidFill>
              </a:defRPr>
            </a:lvl8pPr>
            <a:lvl9pPr marL="9742383"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409546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412177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7673796" y="547815"/>
            <a:ext cx="5484971" cy="1167189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218882" y="547815"/>
            <a:ext cx="16048620" cy="1167189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166084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374435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25666" y="8790340"/>
            <a:ext cx="20721003" cy="2716898"/>
          </a:xfrm>
        </p:spPr>
        <p:txBody>
          <a:bodyPr anchor="t"/>
          <a:lstStyle>
            <a:lvl1pPr algn="l">
              <a:defRPr sz="107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925666" y="5797951"/>
            <a:ext cx="20721003" cy="2992386"/>
          </a:xfrm>
        </p:spPr>
        <p:txBody>
          <a:bodyPr anchor="b"/>
          <a:lstStyle>
            <a:lvl1pPr marL="0" indent="0">
              <a:buNone/>
              <a:defRPr sz="5300">
                <a:solidFill>
                  <a:schemeClr val="tx1">
                    <a:tint val="75000"/>
                  </a:schemeClr>
                </a:solidFill>
              </a:defRPr>
            </a:lvl1pPr>
            <a:lvl2pPr marL="1217798" indent="0">
              <a:buNone/>
              <a:defRPr sz="4800">
                <a:solidFill>
                  <a:schemeClr val="tx1">
                    <a:tint val="75000"/>
                  </a:schemeClr>
                </a:solidFill>
              </a:defRPr>
            </a:lvl2pPr>
            <a:lvl3pPr marL="2435596" indent="0">
              <a:buNone/>
              <a:defRPr sz="4300">
                <a:solidFill>
                  <a:schemeClr val="tx1">
                    <a:tint val="75000"/>
                  </a:schemeClr>
                </a:solidFill>
              </a:defRPr>
            </a:lvl3pPr>
            <a:lvl4pPr marL="3653394" indent="0">
              <a:buNone/>
              <a:defRPr sz="3700">
                <a:solidFill>
                  <a:schemeClr val="tx1">
                    <a:tint val="75000"/>
                  </a:schemeClr>
                </a:solidFill>
              </a:defRPr>
            </a:lvl4pPr>
            <a:lvl5pPr marL="4871192" indent="0">
              <a:buNone/>
              <a:defRPr sz="3700">
                <a:solidFill>
                  <a:schemeClr val="tx1">
                    <a:tint val="75000"/>
                  </a:schemeClr>
                </a:solidFill>
              </a:defRPr>
            </a:lvl5pPr>
            <a:lvl6pPr marL="6088990" indent="0">
              <a:buNone/>
              <a:defRPr sz="3700">
                <a:solidFill>
                  <a:schemeClr val="tx1">
                    <a:tint val="75000"/>
                  </a:schemeClr>
                </a:solidFill>
              </a:defRPr>
            </a:lvl6pPr>
            <a:lvl7pPr marL="7306788" indent="0">
              <a:buNone/>
              <a:defRPr sz="3700">
                <a:solidFill>
                  <a:schemeClr val="tx1">
                    <a:tint val="75000"/>
                  </a:schemeClr>
                </a:solidFill>
              </a:defRPr>
            </a:lvl7pPr>
            <a:lvl8pPr marL="8524585" indent="0">
              <a:buNone/>
              <a:defRPr sz="3700">
                <a:solidFill>
                  <a:schemeClr val="tx1">
                    <a:tint val="75000"/>
                  </a:schemeClr>
                </a:solidFill>
              </a:defRPr>
            </a:lvl8pPr>
            <a:lvl9pPr marL="9742383" indent="0">
              <a:buNone/>
              <a:defRPr sz="37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387450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218883" y="3191883"/>
            <a:ext cx="10766795" cy="9027829"/>
          </a:xfrm>
        </p:spPr>
        <p:txBody>
          <a:bodyPr/>
          <a:lstStyle>
            <a:lvl1pPr>
              <a:defRPr sz="7500"/>
            </a:lvl1pPr>
            <a:lvl2pPr>
              <a:defRPr sz="6400"/>
            </a:lvl2pPr>
            <a:lvl3pPr>
              <a:defRPr sz="5300"/>
            </a:lvl3pPr>
            <a:lvl4pPr>
              <a:defRPr sz="4800"/>
            </a:lvl4pPr>
            <a:lvl5pPr>
              <a:defRPr sz="4800"/>
            </a:lvl5pPr>
            <a:lvl6pPr>
              <a:defRPr sz="4800"/>
            </a:lvl6pPr>
            <a:lvl7pPr>
              <a:defRPr sz="4800"/>
            </a:lvl7pPr>
            <a:lvl8pPr>
              <a:defRPr sz="4800"/>
            </a:lvl8pPr>
            <a:lvl9pPr>
              <a:defRPr sz="4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2391972" y="3191883"/>
            <a:ext cx="10766795" cy="9027829"/>
          </a:xfrm>
        </p:spPr>
        <p:txBody>
          <a:bodyPr/>
          <a:lstStyle>
            <a:lvl1pPr>
              <a:defRPr sz="7500"/>
            </a:lvl1pPr>
            <a:lvl2pPr>
              <a:defRPr sz="6400"/>
            </a:lvl2pPr>
            <a:lvl3pPr>
              <a:defRPr sz="5300"/>
            </a:lvl3pPr>
            <a:lvl4pPr>
              <a:defRPr sz="4800"/>
            </a:lvl4pPr>
            <a:lvl5pPr>
              <a:defRPr sz="4800"/>
            </a:lvl5pPr>
            <a:lvl6pPr>
              <a:defRPr sz="4800"/>
            </a:lvl6pPr>
            <a:lvl7pPr>
              <a:defRPr sz="4800"/>
            </a:lvl7pPr>
            <a:lvl8pPr>
              <a:defRPr sz="4800"/>
            </a:lvl8pPr>
            <a:lvl9pPr>
              <a:defRPr sz="4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296551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218882" y="3062054"/>
            <a:ext cx="10771029" cy="1276119"/>
          </a:xfrm>
        </p:spPr>
        <p:txBody>
          <a:bodyPr anchor="b"/>
          <a:lstStyle>
            <a:lvl1pPr marL="0" indent="0">
              <a:buNone/>
              <a:defRPr sz="6400" b="1"/>
            </a:lvl1pPr>
            <a:lvl2pPr marL="1217798" indent="0">
              <a:buNone/>
              <a:defRPr sz="5300" b="1"/>
            </a:lvl2pPr>
            <a:lvl3pPr marL="2435596" indent="0">
              <a:buNone/>
              <a:defRPr sz="4800" b="1"/>
            </a:lvl3pPr>
            <a:lvl4pPr marL="3653394" indent="0">
              <a:buNone/>
              <a:defRPr sz="4300" b="1"/>
            </a:lvl4pPr>
            <a:lvl5pPr marL="4871192" indent="0">
              <a:buNone/>
              <a:defRPr sz="4300" b="1"/>
            </a:lvl5pPr>
            <a:lvl6pPr marL="6088990" indent="0">
              <a:buNone/>
              <a:defRPr sz="4300" b="1"/>
            </a:lvl6pPr>
            <a:lvl7pPr marL="7306788" indent="0">
              <a:buNone/>
              <a:defRPr sz="4300" b="1"/>
            </a:lvl7pPr>
            <a:lvl8pPr marL="8524585" indent="0">
              <a:buNone/>
              <a:defRPr sz="4300" b="1"/>
            </a:lvl8pPr>
            <a:lvl9pPr marL="9742383" indent="0">
              <a:buNone/>
              <a:defRPr sz="4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218882" y="4338170"/>
            <a:ext cx="10771029" cy="7881539"/>
          </a:xfrm>
        </p:spPr>
        <p:txBody>
          <a:bodyPr/>
          <a:lstStyle>
            <a:lvl1pPr>
              <a:defRPr sz="6400"/>
            </a:lvl1pPr>
            <a:lvl2pPr>
              <a:defRPr sz="5300"/>
            </a:lvl2pPr>
            <a:lvl3pPr>
              <a:defRPr sz="4800"/>
            </a:lvl3pPr>
            <a:lvl4pPr>
              <a:defRPr sz="4300"/>
            </a:lvl4pPr>
            <a:lvl5pPr>
              <a:defRPr sz="4300"/>
            </a:lvl5pPr>
            <a:lvl6pPr>
              <a:defRPr sz="4300"/>
            </a:lvl6pPr>
            <a:lvl7pPr>
              <a:defRPr sz="4300"/>
            </a:lvl7pPr>
            <a:lvl8pPr>
              <a:defRPr sz="4300"/>
            </a:lvl8pPr>
            <a:lvl9pPr>
              <a:defRPr sz="4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2383512" y="3062054"/>
            <a:ext cx="10775260" cy="1276119"/>
          </a:xfrm>
        </p:spPr>
        <p:txBody>
          <a:bodyPr anchor="b"/>
          <a:lstStyle>
            <a:lvl1pPr marL="0" indent="0">
              <a:buNone/>
              <a:defRPr sz="6400" b="1"/>
            </a:lvl1pPr>
            <a:lvl2pPr marL="1217798" indent="0">
              <a:buNone/>
              <a:defRPr sz="5300" b="1"/>
            </a:lvl2pPr>
            <a:lvl3pPr marL="2435596" indent="0">
              <a:buNone/>
              <a:defRPr sz="4800" b="1"/>
            </a:lvl3pPr>
            <a:lvl4pPr marL="3653394" indent="0">
              <a:buNone/>
              <a:defRPr sz="4300" b="1"/>
            </a:lvl4pPr>
            <a:lvl5pPr marL="4871192" indent="0">
              <a:buNone/>
              <a:defRPr sz="4300" b="1"/>
            </a:lvl5pPr>
            <a:lvl6pPr marL="6088990" indent="0">
              <a:buNone/>
              <a:defRPr sz="4300" b="1"/>
            </a:lvl6pPr>
            <a:lvl7pPr marL="7306788" indent="0">
              <a:buNone/>
              <a:defRPr sz="4300" b="1"/>
            </a:lvl7pPr>
            <a:lvl8pPr marL="8524585" indent="0">
              <a:buNone/>
              <a:defRPr sz="4300" b="1"/>
            </a:lvl8pPr>
            <a:lvl9pPr marL="9742383" indent="0">
              <a:buNone/>
              <a:defRPr sz="4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2383512" y="4338170"/>
            <a:ext cx="10775260" cy="7881539"/>
          </a:xfrm>
        </p:spPr>
        <p:txBody>
          <a:bodyPr/>
          <a:lstStyle>
            <a:lvl1pPr>
              <a:defRPr sz="6400"/>
            </a:lvl1pPr>
            <a:lvl2pPr>
              <a:defRPr sz="5300"/>
            </a:lvl2pPr>
            <a:lvl3pPr>
              <a:defRPr sz="4800"/>
            </a:lvl3pPr>
            <a:lvl4pPr>
              <a:defRPr sz="4300"/>
            </a:lvl4pPr>
            <a:lvl5pPr>
              <a:defRPr sz="4300"/>
            </a:lvl5pPr>
            <a:lvl6pPr>
              <a:defRPr sz="4300"/>
            </a:lvl6pPr>
            <a:lvl7pPr>
              <a:defRPr sz="4300"/>
            </a:lvl7pPr>
            <a:lvl8pPr>
              <a:defRPr sz="4300"/>
            </a:lvl8pPr>
            <a:lvl9pPr>
              <a:defRPr sz="4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164943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64105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336424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218886" y="544645"/>
            <a:ext cx="8020079" cy="2317915"/>
          </a:xfrm>
        </p:spPr>
        <p:txBody>
          <a:bodyPr anchor="b"/>
          <a:lstStyle>
            <a:lvl1pPr algn="l">
              <a:defRPr sz="53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9530984" y="544649"/>
            <a:ext cx="13627784" cy="11675065"/>
          </a:xfrm>
        </p:spPr>
        <p:txBody>
          <a:bodyPr/>
          <a:lstStyle>
            <a:lvl1pPr>
              <a:defRPr sz="8500"/>
            </a:lvl1pPr>
            <a:lvl2pPr>
              <a:defRPr sz="7500"/>
            </a:lvl2pPr>
            <a:lvl3pPr>
              <a:defRPr sz="6400"/>
            </a:lvl3pPr>
            <a:lvl4pPr>
              <a:defRPr sz="5300"/>
            </a:lvl4pPr>
            <a:lvl5pPr>
              <a:defRPr sz="5300"/>
            </a:lvl5pPr>
            <a:lvl6pPr>
              <a:defRPr sz="5300"/>
            </a:lvl6pPr>
            <a:lvl7pPr>
              <a:defRPr sz="5300"/>
            </a:lvl7pPr>
            <a:lvl8pPr>
              <a:defRPr sz="5300"/>
            </a:lvl8pPr>
            <a:lvl9pPr>
              <a:defRPr sz="5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218886" y="2862564"/>
            <a:ext cx="8020079" cy="9357150"/>
          </a:xfrm>
        </p:spPr>
        <p:txBody>
          <a:bodyPr/>
          <a:lstStyle>
            <a:lvl1pPr marL="0" indent="0">
              <a:buNone/>
              <a:defRPr sz="3700"/>
            </a:lvl1pPr>
            <a:lvl2pPr marL="1217798" indent="0">
              <a:buNone/>
              <a:defRPr sz="3200"/>
            </a:lvl2pPr>
            <a:lvl3pPr marL="2435596" indent="0">
              <a:buNone/>
              <a:defRPr sz="2700"/>
            </a:lvl3pPr>
            <a:lvl4pPr marL="3653394" indent="0">
              <a:buNone/>
              <a:defRPr sz="2400"/>
            </a:lvl4pPr>
            <a:lvl5pPr marL="4871192" indent="0">
              <a:buNone/>
              <a:defRPr sz="2400"/>
            </a:lvl5pPr>
            <a:lvl6pPr marL="6088990" indent="0">
              <a:buNone/>
              <a:defRPr sz="2400"/>
            </a:lvl6pPr>
            <a:lvl7pPr marL="7306788" indent="0">
              <a:buNone/>
              <a:defRPr sz="2400"/>
            </a:lvl7pPr>
            <a:lvl8pPr marL="8524585" indent="0">
              <a:buNone/>
              <a:defRPr sz="2400"/>
            </a:lvl8pPr>
            <a:lvl9pPr marL="9742383" indent="0">
              <a:buNone/>
              <a:defRPr sz="24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286247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778190" y="9575642"/>
            <a:ext cx="14626590" cy="1130460"/>
          </a:xfrm>
        </p:spPr>
        <p:txBody>
          <a:bodyPr anchor="b"/>
          <a:lstStyle>
            <a:lvl1pPr algn="l">
              <a:defRPr sz="53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778190" y="1222287"/>
            <a:ext cx="14626590" cy="8207693"/>
          </a:xfrm>
        </p:spPr>
        <p:txBody>
          <a:bodyPr/>
          <a:lstStyle>
            <a:lvl1pPr marL="0" indent="0">
              <a:buNone/>
              <a:defRPr sz="8500"/>
            </a:lvl1pPr>
            <a:lvl2pPr marL="1217798" indent="0">
              <a:buNone/>
              <a:defRPr sz="7500"/>
            </a:lvl2pPr>
            <a:lvl3pPr marL="2435596" indent="0">
              <a:buNone/>
              <a:defRPr sz="6400"/>
            </a:lvl3pPr>
            <a:lvl4pPr marL="3653394" indent="0">
              <a:buNone/>
              <a:defRPr sz="5300"/>
            </a:lvl4pPr>
            <a:lvl5pPr marL="4871192" indent="0">
              <a:buNone/>
              <a:defRPr sz="5300"/>
            </a:lvl5pPr>
            <a:lvl6pPr marL="6088990" indent="0">
              <a:buNone/>
              <a:defRPr sz="5300"/>
            </a:lvl6pPr>
            <a:lvl7pPr marL="7306788" indent="0">
              <a:buNone/>
              <a:defRPr sz="5300"/>
            </a:lvl7pPr>
            <a:lvl8pPr marL="8524585" indent="0">
              <a:buNone/>
              <a:defRPr sz="5300"/>
            </a:lvl8pPr>
            <a:lvl9pPr marL="9742383" indent="0">
              <a:buNone/>
              <a:defRPr sz="5300"/>
            </a:lvl9pPr>
          </a:lstStyle>
          <a:p>
            <a:endParaRPr lang="es-ES"/>
          </a:p>
        </p:txBody>
      </p:sp>
      <p:sp>
        <p:nvSpPr>
          <p:cNvPr id="4" name="3 Marcador de texto"/>
          <p:cNvSpPr>
            <a:spLocks noGrp="1"/>
          </p:cNvSpPr>
          <p:nvPr>
            <p:ph type="body" sz="half" idx="2"/>
          </p:nvPr>
        </p:nvSpPr>
        <p:spPr>
          <a:xfrm>
            <a:off x="4778190" y="10706100"/>
            <a:ext cx="14626590" cy="1605440"/>
          </a:xfrm>
        </p:spPr>
        <p:txBody>
          <a:bodyPr/>
          <a:lstStyle>
            <a:lvl1pPr marL="0" indent="0">
              <a:buNone/>
              <a:defRPr sz="3700"/>
            </a:lvl1pPr>
            <a:lvl2pPr marL="1217798" indent="0">
              <a:buNone/>
              <a:defRPr sz="3200"/>
            </a:lvl2pPr>
            <a:lvl3pPr marL="2435596" indent="0">
              <a:buNone/>
              <a:defRPr sz="2700"/>
            </a:lvl3pPr>
            <a:lvl4pPr marL="3653394" indent="0">
              <a:buNone/>
              <a:defRPr sz="2400"/>
            </a:lvl4pPr>
            <a:lvl5pPr marL="4871192" indent="0">
              <a:buNone/>
              <a:defRPr sz="2400"/>
            </a:lvl5pPr>
            <a:lvl6pPr marL="6088990" indent="0">
              <a:buNone/>
              <a:defRPr sz="2400"/>
            </a:lvl6pPr>
            <a:lvl7pPr marL="7306788" indent="0">
              <a:buNone/>
              <a:defRPr sz="2400"/>
            </a:lvl7pPr>
            <a:lvl8pPr marL="8524585" indent="0">
              <a:buNone/>
              <a:defRPr sz="2400"/>
            </a:lvl8pPr>
            <a:lvl9pPr marL="9742383" indent="0">
              <a:buNone/>
              <a:defRPr sz="24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E49218-3EC9-4EC0-A170-2E701F859DCD}" type="datetimeFigureOut">
              <a:rPr lang="es-ES" smtClean="0"/>
              <a:pPr/>
              <a:t>04/04/2017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255F156-6D7A-46C3-A0AE-9CF6EECC55DF}" type="slidenum">
              <a:rPr lang="es-ES" smtClean="0"/>
              <a:pPr/>
              <a:t>‹Nº›</a:t>
            </a:fld>
            <a:endParaRPr lang="es-ES"/>
          </a:p>
        </p:txBody>
      </p:sp>
    </p:spTree>
    <p:extLst>
      <p:ext uri="{BB962C8B-B14F-4D97-AF65-F5344CB8AC3E}">
        <p14:creationId xmlns:p14="http://schemas.microsoft.com/office/powerpoint/2010/main" val="362290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218883" y="547815"/>
            <a:ext cx="21939885" cy="2279915"/>
          </a:xfrm>
          <a:prstGeom prst="rect">
            <a:avLst/>
          </a:prstGeom>
        </p:spPr>
        <p:txBody>
          <a:bodyPr vert="horz" lIns="243560" tIns="121780" rIns="243560" bIns="12178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218883" y="3191883"/>
            <a:ext cx="21939885" cy="9027829"/>
          </a:xfrm>
          <a:prstGeom prst="rect">
            <a:avLst/>
          </a:prstGeom>
        </p:spPr>
        <p:txBody>
          <a:bodyPr vert="horz" lIns="243560" tIns="121780" rIns="243560" bIns="12178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1218883" y="12678860"/>
            <a:ext cx="5688118" cy="728307"/>
          </a:xfrm>
          <a:prstGeom prst="rect">
            <a:avLst/>
          </a:prstGeom>
        </p:spPr>
        <p:txBody>
          <a:bodyPr vert="horz" lIns="243560" tIns="121780" rIns="243560" bIns="121780" rtlCol="0" anchor="ctr"/>
          <a:lstStyle>
            <a:lvl1pPr algn="l">
              <a:defRPr sz="3200">
                <a:solidFill>
                  <a:schemeClr val="tx1">
                    <a:tint val="75000"/>
                  </a:schemeClr>
                </a:solidFill>
              </a:defRPr>
            </a:lvl1pPr>
          </a:lstStyle>
          <a:p>
            <a:fld id="{21E49218-3EC9-4EC0-A170-2E701F859DCD}" type="datetimeFigureOut">
              <a:rPr lang="es-ES" smtClean="0"/>
              <a:pPr/>
              <a:t>04/04/2017</a:t>
            </a:fld>
            <a:endParaRPr lang="es-ES"/>
          </a:p>
        </p:txBody>
      </p:sp>
      <p:sp>
        <p:nvSpPr>
          <p:cNvPr id="5" name="4 Marcador de pie de página"/>
          <p:cNvSpPr>
            <a:spLocks noGrp="1"/>
          </p:cNvSpPr>
          <p:nvPr>
            <p:ph type="ftr" sz="quarter" idx="3"/>
          </p:nvPr>
        </p:nvSpPr>
        <p:spPr>
          <a:xfrm>
            <a:off x="8329031" y="12678860"/>
            <a:ext cx="7719589" cy="728307"/>
          </a:xfrm>
          <a:prstGeom prst="rect">
            <a:avLst/>
          </a:prstGeom>
        </p:spPr>
        <p:txBody>
          <a:bodyPr vert="horz" lIns="243560" tIns="121780" rIns="243560" bIns="121780" rtlCol="0" anchor="ctr"/>
          <a:lstStyle>
            <a:lvl1pPr algn="ctr">
              <a:defRPr sz="3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17470649" y="12678860"/>
            <a:ext cx="5688118" cy="728307"/>
          </a:xfrm>
          <a:prstGeom prst="rect">
            <a:avLst/>
          </a:prstGeom>
        </p:spPr>
        <p:txBody>
          <a:bodyPr vert="horz" lIns="243560" tIns="121780" rIns="243560" bIns="121780" rtlCol="0" anchor="ctr"/>
          <a:lstStyle>
            <a:lvl1pPr algn="r">
              <a:defRPr sz="3200">
                <a:solidFill>
                  <a:schemeClr val="tx1">
                    <a:tint val="75000"/>
                  </a:schemeClr>
                </a:solidFill>
              </a:defRPr>
            </a:lvl1pPr>
          </a:lstStyle>
          <a:p>
            <a:fld id="{8255F156-6D7A-46C3-A0AE-9CF6EECC55DF}" type="slidenum">
              <a:rPr lang="es-ES" smtClean="0"/>
              <a:pPr/>
              <a:t>‹Nº›</a:t>
            </a:fld>
            <a:endParaRPr lang="es-ES"/>
          </a:p>
        </p:txBody>
      </p:sp>
    </p:spTree>
    <p:extLst>
      <p:ext uri="{BB962C8B-B14F-4D97-AF65-F5344CB8AC3E}">
        <p14:creationId xmlns:p14="http://schemas.microsoft.com/office/powerpoint/2010/main" val="1004370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35596" rtl="0" eaLnBrk="1" latinLnBrk="0" hangingPunct="1">
        <a:spcBef>
          <a:spcPct val="0"/>
        </a:spcBef>
        <a:buNone/>
        <a:defRPr sz="11700" kern="1200">
          <a:solidFill>
            <a:schemeClr val="tx1"/>
          </a:solidFill>
          <a:latin typeface="+mj-lt"/>
          <a:ea typeface="+mj-ea"/>
          <a:cs typeface="+mj-cs"/>
        </a:defRPr>
      </a:lvl1pPr>
    </p:titleStyle>
    <p:bodyStyle>
      <a:lvl1pPr marL="913348" indent="-913348" algn="l" defTabSz="2435596" rtl="0" eaLnBrk="1" latinLnBrk="0" hangingPunct="1">
        <a:spcBef>
          <a:spcPct val="20000"/>
        </a:spcBef>
        <a:buFont typeface="Arial" panose="020B0604020202020204" pitchFamily="34" charset="0"/>
        <a:buChar char="•"/>
        <a:defRPr sz="8500" kern="1200">
          <a:solidFill>
            <a:schemeClr val="tx1"/>
          </a:solidFill>
          <a:latin typeface="+mn-lt"/>
          <a:ea typeface="+mn-ea"/>
          <a:cs typeface="+mn-cs"/>
        </a:defRPr>
      </a:lvl1pPr>
      <a:lvl2pPr marL="1978922" indent="-761124" algn="l" defTabSz="2435596"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4495" indent="-608899" algn="l" defTabSz="2435596"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2293" indent="-608899" algn="l" defTabSz="2435596"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0091" indent="-608899" algn="l" defTabSz="2435596"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697889" indent="-608899" algn="l" defTabSz="2435596"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15686" indent="-608899" algn="l" defTabSz="2435596"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33484" indent="-608899" algn="l" defTabSz="2435596"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51282" indent="-608899" algn="l" defTabSz="2435596"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p:bodyStyle>
    <p:otherStyle>
      <a:defPPr>
        <a:defRPr lang="es-ES"/>
      </a:defPPr>
      <a:lvl1pPr marL="0" algn="l" defTabSz="2435596" rtl="0" eaLnBrk="1" latinLnBrk="0" hangingPunct="1">
        <a:defRPr sz="4800" kern="1200">
          <a:solidFill>
            <a:schemeClr val="tx1"/>
          </a:solidFill>
          <a:latin typeface="+mn-lt"/>
          <a:ea typeface="+mn-ea"/>
          <a:cs typeface="+mn-cs"/>
        </a:defRPr>
      </a:lvl1pPr>
      <a:lvl2pPr marL="1217798" algn="l" defTabSz="2435596" rtl="0" eaLnBrk="1" latinLnBrk="0" hangingPunct="1">
        <a:defRPr sz="4800" kern="1200">
          <a:solidFill>
            <a:schemeClr val="tx1"/>
          </a:solidFill>
          <a:latin typeface="+mn-lt"/>
          <a:ea typeface="+mn-ea"/>
          <a:cs typeface="+mn-cs"/>
        </a:defRPr>
      </a:lvl2pPr>
      <a:lvl3pPr marL="2435596" algn="l" defTabSz="2435596" rtl="0" eaLnBrk="1" latinLnBrk="0" hangingPunct="1">
        <a:defRPr sz="4800" kern="1200">
          <a:solidFill>
            <a:schemeClr val="tx1"/>
          </a:solidFill>
          <a:latin typeface="+mn-lt"/>
          <a:ea typeface="+mn-ea"/>
          <a:cs typeface="+mn-cs"/>
        </a:defRPr>
      </a:lvl3pPr>
      <a:lvl4pPr marL="3653394" algn="l" defTabSz="2435596" rtl="0" eaLnBrk="1" latinLnBrk="0" hangingPunct="1">
        <a:defRPr sz="4800" kern="1200">
          <a:solidFill>
            <a:schemeClr val="tx1"/>
          </a:solidFill>
          <a:latin typeface="+mn-lt"/>
          <a:ea typeface="+mn-ea"/>
          <a:cs typeface="+mn-cs"/>
        </a:defRPr>
      </a:lvl4pPr>
      <a:lvl5pPr marL="4871192" algn="l" defTabSz="2435596" rtl="0" eaLnBrk="1" latinLnBrk="0" hangingPunct="1">
        <a:defRPr sz="4800" kern="1200">
          <a:solidFill>
            <a:schemeClr val="tx1"/>
          </a:solidFill>
          <a:latin typeface="+mn-lt"/>
          <a:ea typeface="+mn-ea"/>
          <a:cs typeface="+mn-cs"/>
        </a:defRPr>
      </a:lvl5pPr>
      <a:lvl6pPr marL="6088990" algn="l" defTabSz="2435596" rtl="0" eaLnBrk="1" latinLnBrk="0" hangingPunct="1">
        <a:defRPr sz="4800" kern="1200">
          <a:solidFill>
            <a:schemeClr val="tx1"/>
          </a:solidFill>
          <a:latin typeface="+mn-lt"/>
          <a:ea typeface="+mn-ea"/>
          <a:cs typeface="+mn-cs"/>
        </a:defRPr>
      </a:lvl6pPr>
      <a:lvl7pPr marL="7306788" algn="l" defTabSz="2435596" rtl="0" eaLnBrk="1" latinLnBrk="0" hangingPunct="1">
        <a:defRPr sz="4800" kern="1200">
          <a:solidFill>
            <a:schemeClr val="tx1"/>
          </a:solidFill>
          <a:latin typeface="+mn-lt"/>
          <a:ea typeface="+mn-ea"/>
          <a:cs typeface="+mn-cs"/>
        </a:defRPr>
      </a:lvl7pPr>
      <a:lvl8pPr marL="8524585" algn="l" defTabSz="2435596" rtl="0" eaLnBrk="1" latinLnBrk="0" hangingPunct="1">
        <a:defRPr sz="4800" kern="1200">
          <a:solidFill>
            <a:schemeClr val="tx1"/>
          </a:solidFill>
          <a:latin typeface="+mn-lt"/>
          <a:ea typeface="+mn-ea"/>
          <a:cs typeface="+mn-cs"/>
        </a:defRPr>
      </a:lvl8pPr>
      <a:lvl9pPr marL="9742383" algn="l" defTabSz="2435596"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df"/><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pic>
        <p:nvPicPr>
          <p:cNvPr id="14"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104149" y="4403933"/>
            <a:ext cx="4169352" cy="37857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4"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10</a:t>
            </a:fld>
            <a:endParaRPr lang="en-US" sz="2000" dirty="0">
              <a:solidFill>
                <a:srgbClr val="405177"/>
              </a:solidFill>
            </a:endParaRPr>
          </a:p>
        </p:txBody>
      </p:sp>
      <p:sp>
        <p:nvSpPr>
          <p:cNvPr id="15" name="Rectángulo 14"/>
          <p:cNvSpPr/>
          <p:nvPr/>
        </p:nvSpPr>
        <p:spPr>
          <a:xfrm>
            <a:off x="304721" y="303989"/>
            <a:ext cx="23771304" cy="242095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7" name="Imagen 16"/>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9" name="CuadroTexto 8"/>
          <p:cNvSpPr txBox="1">
            <a:spLocks noChangeArrowheads="1"/>
          </p:cNvSpPr>
          <p:nvPr/>
        </p:nvSpPr>
        <p:spPr bwMode="auto">
          <a:xfrm>
            <a:off x="941388" y="1581944"/>
            <a:ext cx="17711737" cy="923925"/>
          </a:xfrm>
          <a:prstGeom prst="rect">
            <a:avLst/>
          </a:prstGeom>
          <a:noFill/>
          <a:ln w="9525">
            <a:noFill/>
            <a:miter lim="800000"/>
            <a:headEnd/>
            <a:tailEnd/>
          </a:ln>
        </p:spPr>
        <p:txBody>
          <a:bodyPr>
            <a:prstTxWarp prst="textNoShape">
              <a:avLst/>
            </a:prstTxWarp>
            <a:spAutoFit/>
          </a:bodyPr>
          <a:lstStyle/>
          <a:p>
            <a:r>
              <a:rPr lang="es-ES_tradnl" sz="5400" dirty="0" smtClean="0">
                <a:solidFill>
                  <a:schemeClr val="bg1">
                    <a:lumMod val="95000"/>
                  </a:schemeClr>
                </a:solidFill>
                <a:latin typeface="Calibri (Cuerpo)" charset="0"/>
                <a:ea typeface="Calibri (Cuerpo)" charset="0"/>
                <a:cs typeface="Calibri (Cuerpo)" charset="0"/>
              </a:rPr>
              <a:t>Terreno</a:t>
            </a:r>
            <a:endParaRPr lang="es-ES_tradnl" sz="5400" dirty="0">
              <a:solidFill>
                <a:schemeClr val="bg1">
                  <a:lumMod val="95000"/>
                </a:schemeClr>
              </a:solidFill>
              <a:latin typeface="Calibri (Cuerpo)" charset="0"/>
              <a:ea typeface="Calibri (Cuerpo)" charset="0"/>
              <a:cs typeface="Calibri (Cuerpo)" charset="0"/>
            </a:endParaRPr>
          </a:p>
        </p:txBody>
      </p:sp>
      <p:sp>
        <p:nvSpPr>
          <p:cNvPr id="22" name="Rectángulo 21"/>
          <p:cNvSpPr/>
          <p:nvPr/>
        </p:nvSpPr>
        <p:spPr>
          <a:xfrm>
            <a:off x="304721" y="2724944"/>
            <a:ext cx="23796000" cy="9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graphicFrame>
        <p:nvGraphicFramePr>
          <p:cNvPr id="2" name="Tabla 1"/>
          <p:cNvGraphicFramePr>
            <a:graphicFrameLocks noGrp="1"/>
          </p:cNvGraphicFramePr>
          <p:nvPr>
            <p:extLst>
              <p:ext uri="{D42A27DB-BD31-4B8C-83A1-F6EECF244321}">
                <p14:modId xmlns:p14="http://schemas.microsoft.com/office/powerpoint/2010/main" val="2718703028"/>
              </p:ext>
            </p:extLst>
          </p:nvPr>
        </p:nvGraphicFramePr>
        <p:xfrm>
          <a:off x="1315617" y="3589979"/>
          <a:ext cx="21746416" cy="8961120"/>
        </p:xfrm>
        <a:graphic>
          <a:graphicData uri="http://schemas.openxmlformats.org/drawingml/2006/table">
            <a:tbl>
              <a:tblPr firstRow="1" bandRow="1">
                <a:tableStyleId>{5940675A-B579-460E-94D1-54222C63F5DA}</a:tableStyleId>
              </a:tblPr>
              <a:tblGrid>
                <a:gridCol w="10873208">
                  <a:extLst>
                    <a:ext uri="{9D8B030D-6E8A-4147-A177-3AD203B41FA5}">
                      <a16:colId xmlns:a16="http://schemas.microsoft.com/office/drawing/2014/main" val="744333477"/>
                    </a:ext>
                  </a:extLst>
                </a:gridCol>
                <a:gridCol w="10873208">
                  <a:extLst>
                    <a:ext uri="{9D8B030D-6E8A-4147-A177-3AD203B41FA5}">
                      <a16:colId xmlns:a16="http://schemas.microsoft.com/office/drawing/2014/main" val="530678750"/>
                    </a:ext>
                  </a:extLst>
                </a:gridCol>
              </a:tblGrid>
              <a:tr h="370840">
                <a:tc>
                  <a:txBody>
                    <a:bodyPr/>
                    <a:lstStyle/>
                    <a:p>
                      <a:pPr algn="ctr"/>
                      <a:r>
                        <a:rPr lang="es-CL" dirty="0" smtClean="0">
                          <a:solidFill>
                            <a:srgbClr val="405177"/>
                          </a:solidFill>
                        </a:rPr>
                        <a:t>Observaciones</a:t>
                      </a:r>
                      <a:endParaRPr lang="es-CL" dirty="0">
                        <a:solidFill>
                          <a:srgbClr val="405177"/>
                        </a:solidFill>
                      </a:endParaRPr>
                    </a:p>
                  </a:txBody>
                  <a:tcPr/>
                </a:tc>
                <a:tc>
                  <a:txBody>
                    <a:bodyPr/>
                    <a:lstStyle/>
                    <a:p>
                      <a:pPr algn="ctr"/>
                      <a:r>
                        <a:rPr lang="es-CL" dirty="0" smtClean="0">
                          <a:solidFill>
                            <a:srgbClr val="405177"/>
                          </a:solidFill>
                        </a:rPr>
                        <a:t>Propuestas</a:t>
                      </a:r>
                      <a:endParaRPr lang="es-CL" dirty="0">
                        <a:solidFill>
                          <a:srgbClr val="405177"/>
                        </a:solidFill>
                      </a:endParaRPr>
                    </a:p>
                  </a:txBody>
                  <a:tcPr/>
                </a:tc>
                <a:extLst>
                  <a:ext uri="{0D108BD9-81ED-4DB2-BD59-A6C34878D82A}">
                    <a16:rowId xmlns:a16="http://schemas.microsoft.com/office/drawing/2014/main" val="1115541264"/>
                  </a:ext>
                </a:extLst>
              </a:tr>
              <a:tr h="370840">
                <a:tc>
                  <a:txBody>
                    <a:bodyPr/>
                    <a:lstStyle/>
                    <a:p>
                      <a:pPr algn="ctr"/>
                      <a:r>
                        <a:rPr lang="es-CL" sz="3200" dirty="0" smtClean="0"/>
                        <a:t>No</a:t>
                      </a:r>
                      <a:r>
                        <a:rPr lang="es-CL" sz="3200" baseline="0" dirty="0" smtClean="0"/>
                        <a:t> existen observaciones</a:t>
                      </a:r>
                      <a:endParaRPr lang="es-CL" sz="3200" dirty="0"/>
                    </a:p>
                  </a:txBody>
                  <a:tcPr/>
                </a:tc>
                <a:tc>
                  <a:txBody>
                    <a:bodyPr/>
                    <a:lstStyle/>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a:p>
                  </a:txBody>
                  <a:tcPr/>
                </a:tc>
                <a:extLst>
                  <a:ext uri="{0D108BD9-81ED-4DB2-BD59-A6C34878D82A}">
                    <a16:rowId xmlns:a16="http://schemas.microsoft.com/office/drawing/2014/main" val="420893143"/>
                  </a:ext>
                </a:extLst>
              </a:tr>
            </a:tbl>
          </a:graphicData>
        </a:graphic>
      </p:graphicFrame>
    </p:spTree>
    <p:extLst>
      <p:ext uri="{BB962C8B-B14F-4D97-AF65-F5344CB8AC3E}">
        <p14:creationId xmlns:p14="http://schemas.microsoft.com/office/powerpoint/2010/main" val="70546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4"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11</a:t>
            </a:fld>
            <a:endParaRPr lang="en-US" sz="2000" dirty="0">
              <a:solidFill>
                <a:srgbClr val="405177"/>
              </a:solidFill>
            </a:endParaRPr>
          </a:p>
        </p:txBody>
      </p:sp>
      <p:sp>
        <p:nvSpPr>
          <p:cNvPr id="15" name="Rectángulo 14"/>
          <p:cNvSpPr/>
          <p:nvPr/>
        </p:nvSpPr>
        <p:spPr>
          <a:xfrm>
            <a:off x="304721" y="303989"/>
            <a:ext cx="23771304" cy="242095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7" name="Imagen 16"/>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9" name="CuadroTexto 8"/>
          <p:cNvSpPr txBox="1">
            <a:spLocks noChangeArrowheads="1"/>
          </p:cNvSpPr>
          <p:nvPr/>
        </p:nvSpPr>
        <p:spPr bwMode="auto">
          <a:xfrm>
            <a:off x="941388" y="1581944"/>
            <a:ext cx="17711737" cy="923925"/>
          </a:xfrm>
          <a:prstGeom prst="rect">
            <a:avLst/>
          </a:prstGeom>
          <a:noFill/>
          <a:ln w="9525">
            <a:noFill/>
            <a:miter lim="800000"/>
            <a:headEnd/>
            <a:tailEnd/>
          </a:ln>
        </p:spPr>
        <p:txBody>
          <a:bodyPr>
            <a:prstTxWarp prst="textNoShape">
              <a:avLst/>
            </a:prstTxWarp>
            <a:spAutoFit/>
          </a:bodyPr>
          <a:lstStyle/>
          <a:p>
            <a:r>
              <a:rPr lang="es-ES_tradnl" sz="5400" dirty="0" smtClean="0">
                <a:solidFill>
                  <a:schemeClr val="bg1">
                    <a:lumMod val="95000"/>
                  </a:schemeClr>
                </a:solidFill>
                <a:latin typeface="Calibri (Cuerpo)" charset="0"/>
                <a:ea typeface="Calibri (Cuerpo)" charset="0"/>
                <a:cs typeface="Calibri (Cuerpo)" charset="0"/>
              </a:rPr>
              <a:t>Edificio: área administrativa</a:t>
            </a:r>
            <a:endParaRPr lang="es-ES_tradnl" sz="5400" dirty="0">
              <a:solidFill>
                <a:schemeClr val="bg1">
                  <a:lumMod val="95000"/>
                </a:schemeClr>
              </a:solidFill>
              <a:latin typeface="Calibri (Cuerpo)" charset="0"/>
              <a:ea typeface="Calibri (Cuerpo)" charset="0"/>
              <a:cs typeface="Calibri (Cuerpo)" charset="0"/>
            </a:endParaRPr>
          </a:p>
        </p:txBody>
      </p:sp>
      <p:sp>
        <p:nvSpPr>
          <p:cNvPr id="22" name="Rectángulo 21"/>
          <p:cNvSpPr/>
          <p:nvPr/>
        </p:nvSpPr>
        <p:spPr>
          <a:xfrm>
            <a:off x="304721" y="2724944"/>
            <a:ext cx="23796000" cy="9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graphicFrame>
        <p:nvGraphicFramePr>
          <p:cNvPr id="2" name="Tabla 1"/>
          <p:cNvGraphicFramePr>
            <a:graphicFrameLocks noGrp="1"/>
          </p:cNvGraphicFramePr>
          <p:nvPr>
            <p:extLst>
              <p:ext uri="{D42A27DB-BD31-4B8C-83A1-F6EECF244321}">
                <p14:modId xmlns:p14="http://schemas.microsoft.com/office/powerpoint/2010/main" val="2981692331"/>
              </p:ext>
            </p:extLst>
          </p:nvPr>
        </p:nvGraphicFramePr>
        <p:xfrm>
          <a:off x="1315617" y="3589979"/>
          <a:ext cx="21746416" cy="10241280"/>
        </p:xfrm>
        <a:graphic>
          <a:graphicData uri="http://schemas.openxmlformats.org/drawingml/2006/table">
            <a:tbl>
              <a:tblPr firstRow="1" bandRow="1">
                <a:tableStyleId>{5940675A-B579-460E-94D1-54222C63F5DA}</a:tableStyleId>
              </a:tblPr>
              <a:tblGrid>
                <a:gridCol w="10873208">
                  <a:extLst>
                    <a:ext uri="{9D8B030D-6E8A-4147-A177-3AD203B41FA5}">
                      <a16:colId xmlns:a16="http://schemas.microsoft.com/office/drawing/2014/main" val="744333477"/>
                    </a:ext>
                  </a:extLst>
                </a:gridCol>
                <a:gridCol w="10873208">
                  <a:extLst>
                    <a:ext uri="{9D8B030D-6E8A-4147-A177-3AD203B41FA5}">
                      <a16:colId xmlns:a16="http://schemas.microsoft.com/office/drawing/2014/main" val="530678750"/>
                    </a:ext>
                  </a:extLst>
                </a:gridCol>
              </a:tblGrid>
              <a:tr h="370840">
                <a:tc>
                  <a:txBody>
                    <a:bodyPr/>
                    <a:lstStyle/>
                    <a:p>
                      <a:pPr algn="ctr"/>
                      <a:r>
                        <a:rPr lang="es-CL" dirty="0" smtClean="0">
                          <a:solidFill>
                            <a:srgbClr val="405177"/>
                          </a:solidFill>
                        </a:rPr>
                        <a:t>Observaciones</a:t>
                      </a:r>
                      <a:endParaRPr lang="es-CL" dirty="0">
                        <a:solidFill>
                          <a:srgbClr val="405177"/>
                        </a:solidFill>
                      </a:endParaRPr>
                    </a:p>
                  </a:txBody>
                  <a:tcPr/>
                </a:tc>
                <a:tc>
                  <a:txBody>
                    <a:bodyPr/>
                    <a:lstStyle/>
                    <a:p>
                      <a:pPr algn="ctr"/>
                      <a:r>
                        <a:rPr lang="es-CL" dirty="0" smtClean="0">
                          <a:solidFill>
                            <a:srgbClr val="405177"/>
                          </a:solidFill>
                        </a:rPr>
                        <a:t>Propuestas</a:t>
                      </a:r>
                      <a:endParaRPr lang="es-CL" dirty="0">
                        <a:solidFill>
                          <a:srgbClr val="405177"/>
                        </a:solidFill>
                      </a:endParaRPr>
                    </a:p>
                  </a:txBody>
                  <a:tcPr/>
                </a:tc>
                <a:extLst>
                  <a:ext uri="{0D108BD9-81ED-4DB2-BD59-A6C34878D82A}">
                    <a16:rowId xmlns:a16="http://schemas.microsoft.com/office/drawing/2014/main" val="1115541264"/>
                  </a:ext>
                </a:extLst>
              </a:tr>
              <a:tr h="370840">
                <a:tc>
                  <a:txBody>
                    <a:bodyPr/>
                    <a:lstStyle/>
                    <a:p>
                      <a:pPr marL="0" indent="0" algn="just">
                        <a:buFont typeface="Arial" panose="020B0604020202020204" pitchFamily="34" charset="0"/>
                        <a:buNone/>
                      </a:pPr>
                      <a:r>
                        <a:rPr lang="es-CL" sz="2800" dirty="0" smtClean="0"/>
                        <a:t>- Mobiliario que compone</a:t>
                      </a:r>
                      <a:r>
                        <a:rPr lang="es-CL" sz="2800" baseline="0" dirty="0" smtClean="0"/>
                        <a:t> la sala de control de salud</a:t>
                      </a:r>
                    </a:p>
                    <a:p>
                      <a:pPr marL="0" indent="0" algn="just">
                        <a:buFont typeface="Arial" panose="020B0604020202020204" pitchFamily="34" charset="0"/>
                        <a:buNone/>
                      </a:pPr>
                      <a:r>
                        <a:rPr lang="es-CL" sz="2800" baseline="0" dirty="0" smtClean="0"/>
                        <a:t>- En la actualidad estacionamiento se resta de la superficie de patio</a:t>
                      </a:r>
                    </a:p>
                    <a:p>
                      <a:pPr marL="0" indent="0" algn="just">
                        <a:buFontTx/>
                        <a:buNone/>
                      </a:pPr>
                      <a:r>
                        <a:rPr lang="es-CL" sz="2800" baseline="0" dirty="0" smtClean="0"/>
                        <a:t>- No se considera una infraestructura acorde a niños y niñas con NEE, no se encuentran reflejadas en el 548. </a:t>
                      </a:r>
                    </a:p>
                    <a:p>
                      <a:pPr marL="342900" indent="-342900" algn="just">
                        <a:buFont typeface="Arial" panose="020B0604020202020204" pitchFamily="34" charset="0"/>
                        <a:buChar char="•"/>
                      </a:pPr>
                      <a:r>
                        <a:rPr lang="es-CL" sz="2800" baseline="0" dirty="0" smtClean="0"/>
                        <a:t>Sala de servicios (falta la observación)</a:t>
                      </a:r>
                    </a:p>
                    <a:p>
                      <a:pPr marL="342900" indent="-342900" algn="just">
                        <a:buFont typeface="Arial" panose="020B0604020202020204" pitchFamily="34" charset="0"/>
                        <a:buChar char="•"/>
                      </a:pPr>
                      <a:r>
                        <a:rPr lang="es-CL" sz="2800" baseline="0" dirty="0" smtClean="0"/>
                        <a:t>Patio; en las fiscalizaciones y en la guía de funcionamiento normativo JUNJI, se interpreta las condiciones del patio. Sugiere definir que espacios físicos constituyen zonas de patio, para el calculo de capacidad. (estacionamiento). Se solicita información complementaria para determinar las superficies que se pueden considerar como patio.</a:t>
                      </a:r>
                    </a:p>
                    <a:p>
                      <a:pPr marL="342900" indent="-342900" algn="just">
                        <a:buFont typeface="Arial" panose="020B0604020202020204" pitchFamily="34" charset="0"/>
                        <a:buChar char="•"/>
                      </a:pPr>
                      <a:endParaRPr lang="es-CL" sz="2800" baseline="0" dirty="0" smtClean="0"/>
                    </a:p>
                    <a:p>
                      <a:pPr algn="just"/>
                      <a:endParaRPr lang="es-CL" sz="2000" dirty="0"/>
                    </a:p>
                  </a:txBody>
                  <a:tcPr/>
                </a:tc>
                <a:tc>
                  <a:txBody>
                    <a:bodyPr/>
                    <a:lstStyle/>
                    <a:p>
                      <a:pPr marL="0" indent="0" algn="just">
                        <a:buFont typeface="Arial" panose="020B0604020202020204" pitchFamily="34" charset="0"/>
                        <a:buNone/>
                      </a:pPr>
                      <a:r>
                        <a:rPr lang="es-CL" sz="2800" dirty="0" smtClean="0"/>
                        <a:t>- Hace  falta sala para trabajo</a:t>
                      </a:r>
                      <a:r>
                        <a:rPr lang="es-CL" sz="2800" baseline="0" dirty="0" smtClean="0"/>
                        <a:t> de equipo y/o reuniones de docentes en el caso de sala cuna</a:t>
                      </a:r>
                      <a:endParaRPr lang="es-CL" sz="2800" dirty="0" smtClean="0"/>
                    </a:p>
                    <a:p>
                      <a:pPr marL="0" indent="0" algn="just">
                        <a:buFont typeface="Arial" panose="020B0604020202020204" pitchFamily="34" charset="0"/>
                        <a:buNone/>
                      </a:pPr>
                      <a:r>
                        <a:rPr lang="es-CL" sz="2800" dirty="0" smtClean="0"/>
                        <a:t>- Solicita fiscalizar unificar en algunas</a:t>
                      </a:r>
                      <a:r>
                        <a:rPr lang="es-CL" sz="2800" baseline="0" dirty="0" smtClean="0"/>
                        <a:t> municipalidad respecto al espacio disponible del estacionamiento OGUC.</a:t>
                      </a:r>
                    </a:p>
                    <a:p>
                      <a:pPr marL="0" indent="0" algn="just">
                        <a:buFont typeface="Arial" panose="020B0604020202020204" pitchFamily="34" charset="0"/>
                        <a:buNone/>
                      </a:pPr>
                      <a:r>
                        <a:rPr lang="es-CL" sz="2800" baseline="0" dirty="0" smtClean="0"/>
                        <a:t>- EN CUANTO FISCALIZACIÓN: si un espacio está definido como estacionamiento según plano (DOM aprobado) en la practica muchas veces el uso que se le da es de patio. Sin embargo, hay fiscalizadores de JUNJI que han excluido de la capacidad de patio el estacionamiento, con lo cual se hace imposible el cumplimiento normativo en cuanto capacidad.</a:t>
                      </a:r>
                    </a:p>
                    <a:p>
                      <a:pPr marL="0" indent="0" algn="just">
                        <a:buFont typeface="Arial" panose="020B0604020202020204" pitchFamily="34" charset="0"/>
                        <a:buNone/>
                      </a:pPr>
                      <a:r>
                        <a:rPr lang="es-CL" sz="2800" baseline="0" dirty="0" smtClean="0"/>
                        <a:t>- Municipios ven desde lo urbano, no desde la educación, que se privilegie el criterio educativo, a través, del MINEDUC. Que los municipios se subordinen a los criterios educativos. </a:t>
                      </a:r>
                    </a:p>
                    <a:p>
                      <a:pPr marL="0" indent="0" algn="just">
                        <a:buFont typeface="Arial" panose="020B0604020202020204" pitchFamily="34" charset="0"/>
                        <a:buNone/>
                      </a:pPr>
                      <a:r>
                        <a:rPr lang="es-CL" sz="2800" baseline="0" dirty="0" smtClean="0"/>
                        <a:t>-Posibilidad de invitar en la próxima mesa de trabajo a otros actores MINVU,  Asociación de Municipios, Ministerio de Salud.</a:t>
                      </a:r>
                    </a:p>
                    <a:p>
                      <a:pPr marL="0" indent="0" algn="just">
                        <a:buFont typeface="Arial" panose="020B0604020202020204" pitchFamily="34" charset="0"/>
                        <a:buNone/>
                      </a:pPr>
                      <a:endParaRPr lang="es-CL" dirty="0" smtClean="0"/>
                    </a:p>
                    <a:p>
                      <a:pPr algn="ctr"/>
                      <a:endParaRPr lang="es-CL" dirty="0" smtClean="0"/>
                    </a:p>
                    <a:p>
                      <a:pPr algn="ctr"/>
                      <a:endParaRPr lang="es-CL" dirty="0" smtClean="0"/>
                    </a:p>
                    <a:p>
                      <a:pPr algn="ctr"/>
                      <a:endParaRPr lang="es-CL" dirty="0"/>
                    </a:p>
                  </a:txBody>
                  <a:tcPr/>
                </a:tc>
                <a:extLst>
                  <a:ext uri="{0D108BD9-81ED-4DB2-BD59-A6C34878D82A}">
                    <a16:rowId xmlns:a16="http://schemas.microsoft.com/office/drawing/2014/main" val="420893143"/>
                  </a:ext>
                </a:extLst>
              </a:tr>
            </a:tbl>
          </a:graphicData>
        </a:graphic>
      </p:graphicFrame>
    </p:spTree>
    <p:extLst>
      <p:ext uri="{BB962C8B-B14F-4D97-AF65-F5344CB8AC3E}">
        <p14:creationId xmlns:p14="http://schemas.microsoft.com/office/powerpoint/2010/main" val="1901611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4"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12</a:t>
            </a:fld>
            <a:endParaRPr lang="en-US" sz="2000" dirty="0">
              <a:solidFill>
                <a:srgbClr val="405177"/>
              </a:solidFill>
            </a:endParaRPr>
          </a:p>
        </p:txBody>
      </p:sp>
      <p:sp>
        <p:nvSpPr>
          <p:cNvPr id="15" name="Rectángulo 14"/>
          <p:cNvSpPr/>
          <p:nvPr/>
        </p:nvSpPr>
        <p:spPr>
          <a:xfrm>
            <a:off x="304721" y="303989"/>
            <a:ext cx="23771304" cy="242095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7" name="Imagen 16"/>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9" name="CuadroTexto 8"/>
          <p:cNvSpPr txBox="1">
            <a:spLocks noChangeArrowheads="1"/>
          </p:cNvSpPr>
          <p:nvPr/>
        </p:nvSpPr>
        <p:spPr bwMode="auto">
          <a:xfrm>
            <a:off x="941388" y="1581944"/>
            <a:ext cx="17711737" cy="923925"/>
          </a:xfrm>
          <a:prstGeom prst="rect">
            <a:avLst/>
          </a:prstGeom>
          <a:noFill/>
          <a:ln w="9525">
            <a:noFill/>
            <a:miter lim="800000"/>
            <a:headEnd/>
            <a:tailEnd/>
          </a:ln>
        </p:spPr>
        <p:txBody>
          <a:bodyPr>
            <a:prstTxWarp prst="textNoShape">
              <a:avLst/>
            </a:prstTxWarp>
            <a:spAutoFit/>
          </a:bodyPr>
          <a:lstStyle/>
          <a:p>
            <a:r>
              <a:rPr lang="es-ES_tradnl" sz="5400" dirty="0" smtClean="0">
                <a:solidFill>
                  <a:schemeClr val="bg1">
                    <a:lumMod val="95000"/>
                  </a:schemeClr>
                </a:solidFill>
                <a:latin typeface="Calibri (Cuerpo)" charset="0"/>
                <a:ea typeface="Calibri (Cuerpo)" charset="0"/>
                <a:cs typeface="Calibri (Cuerpo)" charset="0"/>
              </a:rPr>
              <a:t>Edificio: área docente</a:t>
            </a:r>
            <a:endParaRPr lang="es-ES_tradnl" sz="5400" dirty="0">
              <a:solidFill>
                <a:schemeClr val="bg1">
                  <a:lumMod val="95000"/>
                </a:schemeClr>
              </a:solidFill>
              <a:latin typeface="Calibri (Cuerpo)" charset="0"/>
              <a:ea typeface="Calibri (Cuerpo)" charset="0"/>
              <a:cs typeface="Calibri (Cuerpo)" charset="0"/>
            </a:endParaRPr>
          </a:p>
        </p:txBody>
      </p:sp>
      <p:sp>
        <p:nvSpPr>
          <p:cNvPr id="22" name="Rectángulo 21"/>
          <p:cNvSpPr/>
          <p:nvPr/>
        </p:nvSpPr>
        <p:spPr>
          <a:xfrm>
            <a:off x="304721" y="2724944"/>
            <a:ext cx="23796000" cy="9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graphicFrame>
        <p:nvGraphicFramePr>
          <p:cNvPr id="2" name="Tabla 1"/>
          <p:cNvGraphicFramePr>
            <a:graphicFrameLocks noGrp="1"/>
          </p:cNvGraphicFramePr>
          <p:nvPr>
            <p:extLst>
              <p:ext uri="{D42A27DB-BD31-4B8C-83A1-F6EECF244321}">
                <p14:modId xmlns:p14="http://schemas.microsoft.com/office/powerpoint/2010/main" val="3058256628"/>
              </p:ext>
            </p:extLst>
          </p:nvPr>
        </p:nvGraphicFramePr>
        <p:xfrm>
          <a:off x="1315617" y="3589979"/>
          <a:ext cx="21746416" cy="11758549"/>
        </p:xfrm>
        <a:graphic>
          <a:graphicData uri="http://schemas.openxmlformats.org/drawingml/2006/table">
            <a:tbl>
              <a:tblPr firstRow="1" bandRow="1">
                <a:tableStyleId>{5940675A-B579-460E-94D1-54222C63F5DA}</a:tableStyleId>
              </a:tblPr>
              <a:tblGrid>
                <a:gridCol w="10873208">
                  <a:extLst>
                    <a:ext uri="{9D8B030D-6E8A-4147-A177-3AD203B41FA5}">
                      <a16:colId xmlns:a16="http://schemas.microsoft.com/office/drawing/2014/main" val="744333477"/>
                    </a:ext>
                  </a:extLst>
                </a:gridCol>
                <a:gridCol w="10873208">
                  <a:extLst>
                    <a:ext uri="{9D8B030D-6E8A-4147-A177-3AD203B41FA5}">
                      <a16:colId xmlns:a16="http://schemas.microsoft.com/office/drawing/2014/main" val="530678750"/>
                    </a:ext>
                  </a:extLst>
                </a:gridCol>
              </a:tblGrid>
              <a:tr h="370840">
                <a:tc>
                  <a:txBody>
                    <a:bodyPr/>
                    <a:lstStyle/>
                    <a:p>
                      <a:pPr algn="ctr"/>
                      <a:r>
                        <a:rPr lang="es-CL" dirty="0" smtClean="0">
                          <a:solidFill>
                            <a:srgbClr val="405177"/>
                          </a:solidFill>
                        </a:rPr>
                        <a:t>Observaciones</a:t>
                      </a:r>
                      <a:endParaRPr lang="es-CL" dirty="0">
                        <a:solidFill>
                          <a:srgbClr val="405177"/>
                        </a:solidFill>
                      </a:endParaRPr>
                    </a:p>
                  </a:txBody>
                  <a:tcPr/>
                </a:tc>
                <a:tc>
                  <a:txBody>
                    <a:bodyPr/>
                    <a:lstStyle/>
                    <a:p>
                      <a:pPr algn="ctr"/>
                      <a:r>
                        <a:rPr lang="es-CL" dirty="0" smtClean="0">
                          <a:solidFill>
                            <a:srgbClr val="405177"/>
                          </a:solidFill>
                        </a:rPr>
                        <a:t>Propuestas</a:t>
                      </a:r>
                      <a:endParaRPr lang="es-CL" dirty="0">
                        <a:solidFill>
                          <a:srgbClr val="405177"/>
                        </a:solidFill>
                      </a:endParaRPr>
                    </a:p>
                  </a:txBody>
                  <a:tcPr/>
                </a:tc>
                <a:extLst>
                  <a:ext uri="{0D108BD9-81ED-4DB2-BD59-A6C34878D82A}">
                    <a16:rowId xmlns:a16="http://schemas.microsoft.com/office/drawing/2014/main" val="1115541264"/>
                  </a:ext>
                </a:extLst>
              </a:tr>
              <a:tr h="370840">
                <a:tc>
                  <a:txBody>
                    <a:bodyPr/>
                    <a:lstStyle/>
                    <a:p>
                      <a:pPr>
                        <a:lnSpc>
                          <a:spcPct val="107000"/>
                        </a:lnSpc>
                        <a:spcAft>
                          <a:spcPts val="0"/>
                        </a:spcAft>
                      </a:pPr>
                      <a:r>
                        <a:rPr lang="es-CL" sz="3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-Artículo </a:t>
                      </a:r>
                      <a:r>
                        <a:rPr lang="es-CL"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 Nº 9 C:  Pizarrón de superficie mínima de </a:t>
                      </a:r>
                      <a:r>
                        <a:rPr lang="es-CL" sz="3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3m2</a:t>
                      </a:r>
                    </a:p>
                    <a:p>
                      <a:pPr>
                        <a:lnSpc>
                          <a:spcPct val="107000"/>
                        </a:lnSpc>
                        <a:spcAft>
                          <a:spcPts val="0"/>
                        </a:spcAft>
                      </a:pPr>
                      <a:r>
                        <a:rPr lang="es-CL" sz="32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-En Sala de amamantamiento especificar elementos y situaciones relacionadas con el control de salud (especialista que lo realiza, mobiliario, etc.) para evaluar el uso paralelo del recinto.</a:t>
                      </a:r>
                    </a:p>
                    <a:p>
                      <a:pPr>
                        <a:lnSpc>
                          <a:spcPct val="107000"/>
                        </a:lnSpc>
                        <a:spcAft>
                          <a:spcPts val="0"/>
                        </a:spcAft>
                      </a:pPr>
                      <a:r>
                        <a:rPr lang="es-CL" sz="32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-Rampa (diámetro )</a:t>
                      </a:r>
                    </a:p>
                    <a:p>
                      <a:pPr>
                        <a:lnSpc>
                          <a:spcPct val="107000"/>
                        </a:lnSpc>
                        <a:spcAft>
                          <a:spcPts val="0"/>
                        </a:spcAft>
                      </a:pPr>
                      <a:r>
                        <a:rPr lang="es-CL" sz="32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s-CL" sz="320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Uso de segundo piso, por grupos pequeños de niños cuando el recinto no esté contemplado en el cálculo de capacidad y no se cuenta con rampa solicitada por el DS 548</a:t>
                      </a:r>
                    </a:p>
                    <a:p>
                      <a:pPr marL="0" indent="0">
                        <a:lnSpc>
                          <a:spcPct val="107000"/>
                        </a:lnSpc>
                        <a:spcAft>
                          <a:spcPts val="0"/>
                        </a:spcAft>
                        <a:buFontTx/>
                        <a:buNone/>
                      </a:pPr>
                      <a:r>
                        <a:rPr lang="es-CL" sz="320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Precisar “buen estado”.</a:t>
                      </a:r>
                    </a:p>
                    <a:p>
                      <a:pPr marL="0" indent="0">
                        <a:lnSpc>
                          <a:spcPct val="107000"/>
                        </a:lnSpc>
                        <a:spcAft>
                          <a:spcPts val="0"/>
                        </a:spcAft>
                        <a:buFontTx/>
                        <a:buNone/>
                      </a:pPr>
                      <a:r>
                        <a:rPr lang="es-CL" sz="320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Subterráneo (uso) habilitar, esporádico. Interpretación normativa de ventilación e iluminación para que pueda funcionar como recinto (OGUC). Se solicitó aclarar cómo funcionaría la escalera o rampas para bajar a este nivel, ya que no está normado.</a:t>
                      </a:r>
                    </a:p>
                    <a:p>
                      <a:pPr marL="0" indent="0">
                        <a:lnSpc>
                          <a:spcPct val="107000"/>
                        </a:lnSpc>
                        <a:spcAft>
                          <a:spcPts val="0"/>
                        </a:spcAft>
                        <a:buFontTx/>
                        <a:buNone/>
                      </a:pPr>
                      <a:r>
                        <a:rPr lang="es-CL" sz="320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Papel mural, revisar si se puede incorporar vinílico</a:t>
                      </a:r>
                    </a:p>
                    <a:p>
                      <a:pPr marL="0" indent="0">
                        <a:lnSpc>
                          <a:spcPct val="107000"/>
                        </a:lnSpc>
                        <a:spcAft>
                          <a:spcPts val="0"/>
                        </a:spcAft>
                        <a:buFontTx/>
                        <a:buNone/>
                      </a:pPr>
                      <a:r>
                        <a:rPr lang="es-CL" sz="320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Precisar que se entiende por albañilería simple.</a:t>
                      </a:r>
                    </a:p>
                    <a:p>
                      <a:pPr marL="0" indent="0">
                        <a:lnSpc>
                          <a:spcPct val="107000"/>
                        </a:lnSpc>
                        <a:spcAft>
                          <a:spcPts val="0"/>
                        </a:spcAft>
                        <a:buFontTx/>
                        <a:buNone/>
                      </a:pPr>
                      <a:r>
                        <a:rPr lang="es-CL" sz="320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Emplazamiento de SC en 2do piso, debe contar con sistema de evacuación, especificar tipo de tobogán. Se requiere precisar características de evacuación. Se menciona que los toboganes no cuentan con certificaciones</a:t>
                      </a:r>
                    </a:p>
                    <a:p>
                      <a:pPr marL="457200" indent="-457200">
                        <a:lnSpc>
                          <a:spcPct val="107000"/>
                        </a:lnSpc>
                        <a:spcAft>
                          <a:spcPts val="0"/>
                        </a:spcAft>
                        <a:buFontTx/>
                        <a:buChar char="-"/>
                      </a:pPr>
                      <a:endParaRPr lang="es-CL" sz="32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gn="l"/>
                      <a:r>
                        <a:rPr lang="es-CL" sz="320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 uso del pizarrón debe ser opcional</a:t>
                      </a:r>
                    </a:p>
                    <a:p>
                      <a:pPr algn="l"/>
                      <a:r>
                        <a:rPr lang="es-CL" sz="320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 sala de mudas mantener ventilación forzada</a:t>
                      </a:r>
                      <a:r>
                        <a:rPr lang="es-CL" sz="3200" kern="1200" baseline="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(extractor de aire)</a:t>
                      </a:r>
                    </a:p>
                    <a:p>
                      <a:pPr algn="l"/>
                      <a:r>
                        <a:rPr lang="es-CL" sz="3200" kern="1200" baseline="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-Utilizar la sala de amamantamiento y control de salud, también como sala de primeros auxilios.</a:t>
                      </a:r>
                    </a:p>
                    <a:p>
                      <a:pPr marL="0" indent="0" algn="l">
                        <a:buFontTx/>
                        <a:buNone/>
                      </a:pPr>
                      <a:r>
                        <a:rPr lang="es-CL" sz="3200" kern="1200" baseline="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Justificar a través del PEI, uso de esporádicos de segundo piso, para actividades educativas.</a:t>
                      </a:r>
                    </a:p>
                    <a:p>
                      <a:pPr marL="0" indent="0" algn="l">
                        <a:buFontTx/>
                        <a:buNone/>
                      </a:pPr>
                      <a:r>
                        <a:rPr lang="es-CL" sz="3200" kern="1200" baseline="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 solicita implementación de vinílico </a:t>
                      </a:r>
                    </a:p>
                    <a:p>
                      <a:pPr marL="0" indent="0" algn="l">
                        <a:buFontTx/>
                        <a:buNone/>
                      </a:pPr>
                      <a:r>
                        <a:rPr lang="es-CL" sz="3200" kern="1200" baseline="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Justificar el uso de alfombras movibles para delimitar espacios educativos</a:t>
                      </a: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a:p>
                  </a:txBody>
                  <a:tcPr/>
                </a:tc>
                <a:extLst>
                  <a:ext uri="{0D108BD9-81ED-4DB2-BD59-A6C34878D82A}">
                    <a16:rowId xmlns:a16="http://schemas.microsoft.com/office/drawing/2014/main" val="420893143"/>
                  </a:ext>
                </a:extLst>
              </a:tr>
            </a:tbl>
          </a:graphicData>
        </a:graphic>
      </p:graphicFrame>
    </p:spTree>
    <p:extLst>
      <p:ext uri="{BB962C8B-B14F-4D97-AF65-F5344CB8AC3E}">
        <p14:creationId xmlns:p14="http://schemas.microsoft.com/office/powerpoint/2010/main" val="2384386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4"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13</a:t>
            </a:fld>
            <a:endParaRPr lang="en-US" sz="2000" dirty="0">
              <a:solidFill>
                <a:srgbClr val="405177"/>
              </a:solidFill>
            </a:endParaRPr>
          </a:p>
        </p:txBody>
      </p:sp>
      <p:sp>
        <p:nvSpPr>
          <p:cNvPr id="15" name="Rectángulo 14"/>
          <p:cNvSpPr/>
          <p:nvPr/>
        </p:nvSpPr>
        <p:spPr>
          <a:xfrm>
            <a:off x="304721" y="303989"/>
            <a:ext cx="23771304" cy="242095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7" name="Imagen 16"/>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9" name="CuadroTexto 8"/>
          <p:cNvSpPr txBox="1">
            <a:spLocks noChangeArrowheads="1"/>
          </p:cNvSpPr>
          <p:nvPr/>
        </p:nvSpPr>
        <p:spPr bwMode="auto">
          <a:xfrm>
            <a:off x="941388" y="1581944"/>
            <a:ext cx="17711737" cy="923925"/>
          </a:xfrm>
          <a:prstGeom prst="rect">
            <a:avLst/>
          </a:prstGeom>
          <a:noFill/>
          <a:ln w="9525">
            <a:noFill/>
            <a:miter lim="800000"/>
            <a:headEnd/>
            <a:tailEnd/>
          </a:ln>
        </p:spPr>
        <p:txBody>
          <a:bodyPr>
            <a:prstTxWarp prst="textNoShape">
              <a:avLst/>
            </a:prstTxWarp>
            <a:spAutoFit/>
          </a:bodyPr>
          <a:lstStyle/>
          <a:p>
            <a:r>
              <a:rPr lang="es-ES_tradnl" sz="5400" dirty="0" smtClean="0">
                <a:solidFill>
                  <a:schemeClr val="bg1">
                    <a:lumMod val="95000"/>
                  </a:schemeClr>
                </a:solidFill>
                <a:latin typeface="Calibri (Cuerpo)" charset="0"/>
                <a:ea typeface="Calibri (Cuerpo)" charset="0"/>
                <a:cs typeface="Calibri (Cuerpo)" charset="0"/>
              </a:rPr>
              <a:t>Edificio: área de servicios</a:t>
            </a:r>
            <a:endParaRPr lang="es-ES_tradnl" sz="5400" dirty="0">
              <a:solidFill>
                <a:schemeClr val="bg1">
                  <a:lumMod val="95000"/>
                </a:schemeClr>
              </a:solidFill>
              <a:latin typeface="Calibri (Cuerpo)" charset="0"/>
              <a:ea typeface="Calibri (Cuerpo)" charset="0"/>
              <a:cs typeface="Calibri (Cuerpo)" charset="0"/>
            </a:endParaRPr>
          </a:p>
        </p:txBody>
      </p:sp>
      <p:sp>
        <p:nvSpPr>
          <p:cNvPr id="22" name="Rectángulo 21"/>
          <p:cNvSpPr/>
          <p:nvPr/>
        </p:nvSpPr>
        <p:spPr>
          <a:xfrm>
            <a:off x="304721" y="2724944"/>
            <a:ext cx="23796000" cy="9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graphicFrame>
        <p:nvGraphicFramePr>
          <p:cNvPr id="2" name="Tabla 1"/>
          <p:cNvGraphicFramePr>
            <a:graphicFrameLocks noGrp="1"/>
          </p:cNvGraphicFramePr>
          <p:nvPr>
            <p:extLst>
              <p:ext uri="{D42A27DB-BD31-4B8C-83A1-F6EECF244321}">
                <p14:modId xmlns:p14="http://schemas.microsoft.com/office/powerpoint/2010/main" val="3281114877"/>
              </p:ext>
            </p:extLst>
          </p:nvPr>
        </p:nvGraphicFramePr>
        <p:xfrm>
          <a:off x="1315617" y="3589979"/>
          <a:ext cx="21746416" cy="8961120"/>
        </p:xfrm>
        <a:graphic>
          <a:graphicData uri="http://schemas.openxmlformats.org/drawingml/2006/table">
            <a:tbl>
              <a:tblPr firstRow="1" bandRow="1">
                <a:tableStyleId>{5940675A-B579-460E-94D1-54222C63F5DA}</a:tableStyleId>
              </a:tblPr>
              <a:tblGrid>
                <a:gridCol w="10873208">
                  <a:extLst>
                    <a:ext uri="{9D8B030D-6E8A-4147-A177-3AD203B41FA5}">
                      <a16:colId xmlns:a16="http://schemas.microsoft.com/office/drawing/2014/main" val="744333477"/>
                    </a:ext>
                  </a:extLst>
                </a:gridCol>
                <a:gridCol w="10873208">
                  <a:extLst>
                    <a:ext uri="{9D8B030D-6E8A-4147-A177-3AD203B41FA5}">
                      <a16:colId xmlns:a16="http://schemas.microsoft.com/office/drawing/2014/main" val="530678750"/>
                    </a:ext>
                  </a:extLst>
                </a:gridCol>
              </a:tblGrid>
              <a:tr h="370840">
                <a:tc>
                  <a:txBody>
                    <a:bodyPr/>
                    <a:lstStyle/>
                    <a:p>
                      <a:pPr algn="ctr"/>
                      <a:r>
                        <a:rPr lang="es-CL" dirty="0" smtClean="0">
                          <a:solidFill>
                            <a:srgbClr val="405177"/>
                          </a:solidFill>
                        </a:rPr>
                        <a:t>Observaciones</a:t>
                      </a:r>
                      <a:endParaRPr lang="es-CL" dirty="0">
                        <a:solidFill>
                          <a:srgbClr val="405177"/>
                        </a:solidFill>
                      </a:endParaRPr>
                    </a:p>
                  </a:txBody>
                  <a:tcPr/>
                </a:tc>
                <a:tc>
                  <a:txBody>
                    <a:bodyPr/>
                    <a:lstStyle/>
                    <a:p>
                      <a:pPr algn="ctr"/>
                      <a:r>
                        <a:rPr lang="es-CL" dirty="0" smtClean="0">
                          <a:solidFill>
                            <a:srgbClr val="405177"/>
                          </a:solidFill>
                        </a:rPr>
                        <a:t>Propuestas</a:t>
                      </a:r>
                      <a:endParaRPr lang="es-CL" dirty="0">
                        <a:solidFill>
                          <a:srgbClr val="405177"/>
                        </a:solidFill>
                      </a:endParaRPr>
                    </a:p>
                  </a:txBody>
                  <a:tcPr/>
                </a:tc>
                <a:extLst>
                  <a:ext uri="{0D108BD9-81ED-4DB2-BD59-A6C34878D82A}">
                    <a16:rowId xmlns:a16="http://schemas.microsoft.com/office/drawing/2014/main" val="1115541264"/>
                  </a:ext>
                </a:extLst>
              </a:tr>
              <a:tr h="370840">
                <a:tc>
                  <a:txBody>
                    <a:bodyPr/>
                    <a:lstStyle/>
                    <a:p>
                      <a:pPr marL="0" indent="0" algn="just">
                        <a:buFont typeface="Arial" panose="020B0604020202020204" pitchFamily="34" charset="0"/>
                        <a:buNone/>
                      </a:pPr>
                      <a:r>
                        <a:rPr lang="es-CL" sz="3200" dirty="0" smtClean="0"/>
                        <a:t>-Cómo</a:t>
                      </a:r>
                      <a:r>
                        <a:rPr lang="es-CL" sz="3200" baseline="0" dirty="0" smtClean="0"/>
                        <a:t> asegurar una adecuada relación entre el 548, la guía normativa JUNJI y las exigencias de las diferentes Municipalidades.</a:t>
                      </a:r>
                    </a:p>
                    <a:p>
                      <a:pPr marL="0" indent="0" algn="just">
                        <a:buFont typeface="Arial" panose="020B0604020202020204" pitchFamily="34" charset="0"/>
                        <a:buNone/>
                      </a:pPr>
                      <a:r>
                        <a:rPr lang="es-CL" sz="3200" baseline="0" dirty="0" smtClean="0"/>
                        <a:t>-Sala cuna JUNJI hasta el 2do piso, versus el 4to piso del DS 548.</a:t>
                      </a:r>
                    </a:p>
                    <a:p>
                      <a:pPr marL="0" indent="0" algn="just">
                        <a:buFont typeface="Arial" panose="020B0604020202020204" pitchFamily="34" charset="0"/>
                        <a:buNone/>
                      </a:pPr>
                      <a:r>
                        <a:rPr lang="es-CL" sz="3200" baseline="0" dirty="0" smtClean="0"/>
                        <a:t>-En la ordenanza no queda clara la fórmula de cálculo de la capacidad de un local escolar.</a:t>
                      </a:r>
                    </a:p>
                    <a:p>
                      <a:pPr marL="0" indent="0" algn="just">
                        <a:buFont typeface="Arial" panose="020B0604020202020204" pitchFamily="34" charset="0"/>
                        <a:buNone/>
                      </a:pPr>
                      <a:r>
                        <a:rPr lang="es-CL" sz="3200" baseline="0" dirty="0" smtClean="0"/>
                        <a:t>-No hay claridad sobre las superficies de patio mínimas en el caso de establecimientos de educación parvularia.</a:t>
                      </a:r>
                      <a:endParaRPr lang="es-CL" sz="3200" dirty="0"/>
                    </a:p>
                  </a:txBody>
                  <a:tcPr/>
                </a:tc>
                <a:tc>
                  <a:txBody>
                    <a:bodyPr/>
                    <a:lstStyle/>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smtClean="0"/>
                    </a:p>
                    <a:p>
                      <a:pPr algn="ctr"/>
                      <a:endParaRPr lang="es-CL" dirty="0"/>
                    </a:p>
                  </a:txBody>
                  <a:tcPr/>
                </a:tc>
                <a:extLst>
                  <a:ext uri="{0D108BD9-81ED-4DB2-BD59-A6C34878D82A}">
                    <a16:rowId xmlns:a16="http://schemas.microsoft.com/office/drawing/2014/main" val="420893143"/>
                  </a:ext>
                </a:extLst>
              </a:tr>
            </a:tbl>
          </a:graphicData>
        </a:graphic>
      </p:graphicFrame>
    </p:spTree>
    <p:extLst>
      <p:ext uri="{BB962C8B-B14F-4D97-AF65-F5344CB8AC3E}">
        <p14:creationId xmlns:p14="http://schemas.microsoft.com/office/powerpoint/2010/main" val="3101460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4"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14</a:t>
            </a:fld>
            <a:endParaRPr lang="en-US" sz="2000" dirty="0">
              <a:solidFill>
                <a:srgbClr val="405177"/>
              </a:solidFill>
            </a:endParaRPr>
          </a:p>
        </p:txBody>
      </p:sp>
      <p:sp>
        <p:nvSpPr>
          <p:cNvPr id="15" name="Rectángulo 14"/>
          <p:cNvSpPr/>
          <p:nvPr/>
        </p:nvSpPr>
        <p:spPr>
          <a:xfrm>
            <a:off x="304721" y="303989"/>
            <a:ext cx="23771304" cy="242095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7" name="Imagen 16"/>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9" name="CuadroTexto 8"/>
          <p:cNvSpPr txBox="1">
            <a:spLocks noChangeArrowheads="1"/>
          </p:cNvSpPr>
          <p:nvPr/>
        </p:nvSpPr>
        <p:spPr bwMode="auto">
          <a:xfrm>
            <a:off x="941388" y="1581944"/>
            <a:ext cx="17711737" cy="923925"/>
          </a:xfrm>
          <a:prstGeom prst="rect">
            <a:avLst/>
          </a:prstGeom>
          <a:noFill/>
          <a:ln w="9525">
            <a:noFill/>
            <a:miter lim="800000"/>
            <a:headEnd/>
            <a:tailEnd/>
          </a:ln>
        </p:spPr>
        <p:txBody>
          <a:bodyPr>
            <a:prstTxWarp prst="textNoShape">
              <a:avLst/>
            </a:prstTxWarp>
            <a:spAutoFit/>
          </a:bodyPr>
          <a:lstStyle/>
          <a:p>
            <a:r>
              <a:rPr lang="es-ES_tradnl" sz="5400" dirty="0" smtClean="0">
                <a:solidFill>
                  <a:schemeClr val="bg1">
                    <a:lumMod val="95000"/>
                  </a:schemeClr>
                </a:solidFill>
                <a:latin typeface="Calibri (Cuerpo)" charset="0"/>
                <a:ea typeface="Calibri (Cuerpo)" charset="0"/>
                <a:cs typeface="Calibri (Cuerpo)" charset="0"/>
              </a:rPr>
              <a:t>Comentarios generales</a:t>
            </a:r>
            <a:endParaRPr lang="es-ES_tradnl" sz="5400" dirty="0">
              <a:solidFill>
                <a:schemeClr val="bg1">
                  <a:lumMod val="95000"/>
                </a:schemeClr>
              </a:solidFill>
              <a:latin typeface="Calibri (Cuerpo)" charset="0"/>
              <a:ea typeface="Calibri (Cuerpo)" charset="0"/>
              <a:cs typeface="Calibri (Cuerpo)" charset="0"/>
            </a:endParaRPr>
          </a:p>
        </p:txBody>
      </p:sp>
      <p:sp>
        <p:nvSpPr>
          <p:cNvPr id="22" name="Rectángulo 21"/>
          <p:cNvSpPr/>
          <p:nvPr/>
        </p:nvSpPr>
        <p:spPr>
          <a:xfrm>
            <a:off x="304721" y="2724944"/>
            <a:ext cx="23796000" cy="9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graphicFrame>
        <p:nvGraphicFramePr>
          <p:cNvPr id="2" name="Tabla 1"/>
          <p:cNvGraphicFramePr>
            <a:graphicFrameLocks noGrp="1"/>
          </p:cNvGraphicFramePr>
          <p:nvPr>
            <p:extLst>
              <p:ext uri="{D42A27DB-BD31-4B8C-83A1-F6EECF244321}">
                <p14:modId xmlns:p14="http://schemas.microsoft.com/office/powerpoint/2010/main" val="10213359"/>
              </p:ext>
            </p:extLst>
          </p:nvPr>
        </p:nvGraphicFramePr>
        <p:xfrm>
          <a:off x="1315617" y="3589979"/>
          <a:ext cx="21746416" cy="9936480"/>
        </p:xfrm>
        <a:graphic>
          <a:graphicData uri="http://schemas.openxmlformats.org/drawingml/2006/table">
            <a:tbl>
              <a:tblPr firstRow="1" bandRow="1">
                <a:tableStyleId>{5940675A-B579-460E-94D1-54222C63F5DA}</a:tableStyleId>
              </a:tblPr>
              <a:tblGrid>
                <a:gridCol w="10873208">
                  <a:extLst>
                    <a:ext uri="{9D8B030D-6E8A-4147-A177-3AD203B41FA5}">
                      <a16:colId xmlns:a16="http://schemas.microsoft.com/office/drawing/2014/main" val="744333477"/>
                    </a:ext>
                  </a:extLst>
                </a:gridCol>
                <a:gridCol w="10873208">
                  <a:extLst>
                    <a:ext uri="{9D8B030D-6E8A-4147-A177-3AD203B41FA5}">
                      <a16:colId xmlns:a16="http://schemas.microsoft.com/office/drawing/2014/main" val="530678750"/>
                    </a:ext>
                  </a:extLst>
                </a:gridCol>
              </a:tblGrid>
              <a:tr h="370840">
                <a:tc>
                  <a:txBody>
                    <a:bodyPr/>
                    <a:lstStyle/>
                    <a:p>
                      <a:pPr algn="ctr"/>
                      <a:r>
                        <a:rPr lang="es-CL" dirty="0" smtClean="0">
                          <a:solidFill>
                            <a:srgbClr val="405177"/>
                          </a:solidFill>
                        </a:rPr>
                        <a:t>Observaciones</a:t>
                      </a:r>
                      <a:endParaRPr lang="es-CL" dirty="0">
                        <a:solidFill>
                          <a:srgbClr val="405177"/>
                        </a:solidFill>
                      </a:endParaRPr>
                    </a:p>
                  </a:txBody>
                  <a:tcPr/>
                </a:tc>
                <a:tc>
                  <a:txBody>
                    <a:bodyPr/>
                    <a:lstStyle/>
                    <a:p>
                      <a:pPr algn="ctr"/>
                      <a:r>
                        <a:rPr lang="es-CL" dirty="0" smtClean="0">
                          <a:solidFill>
                            <a:srgbClr val="405177"/>
                          </a:solidFill>
                        </a:rPr>
                        <a:t>Propuestas</a:t>
                      </a:r>
                      <a:endParaRPr lang="es-CL" dirty="0">
                        <a:solidFill>
                          <a:srgbClr val="405177"/>
                        </a:solidFill>
                      </a:endParaRPr>
                    </a:p>
                  </a:txBody>
                  <a:tcPr/>
                </a:tc>
                <a:extLst>
                  <a:ext uri="{0D108BD9-81ED-4DB2-BD59-A6C34878D82A}">
                    <a16:rowId xmlns:a16="http://schemas.microsoft.com/office/drawing/2014/main" val="1115541264"/>
                  </a:ext>
                </a:extLst>
              </a:tr>
              <a:tr h="370840">
                <a:tc>
                  <a:txBody>
                    <a:bodyPr/>
                    <a:lstStyle/>
                    <a:p>
                      <a:r>
                        <a:rPr lang="es-CL" sz="3200" dirty="0" smtClean="0"/>
                        <a:t>-Especificar temperatura mínima y máxima.</a:t>
                      </a:r>
                    </a:p>
                    <a:p>
                      <a:r>
                        <a:rPr lang="es-CL" sz="3200" dirty="0" smtClean="0"/>
                        <a:t>-Se requiere especificar cuál debe ser la flexibilidad para las puertas por ángulo de apertura (cajón). </a:t>
                      </a:r>
                    </a:p>
                    <a:p>
                      <a:r>
                        <a:rPr lang="es-CL" sz="3200" dirty="0" smtClean="0"/>
                        <a:t>-Distancia de los baños, falta definir si se pueden integrar los baños de los diferentes niveles que imparte el jardín. Que se integre la sala de hábitos higiénicos de los niveles SC y jardín.</a:t>
                      </a:r>
                    </a:p>
                    <a:p>
                      <a:r>
                        <a:rPr lang="es-CL" sz="3200" dirty="0" smtClean="0"/>
                        <a:t>-Vías de evacuación señalizadas, pertinencia OGUC.</a:t>
                      </a:r>
                    </a:p>
                    <a:p>
                      <a:pPr marL="0" indent="0">
                        <a:buNone/>
                      </a:pPr>
                      <a:endParaRPr lang="es-CL" sz="4800" dirty="0" smtClean="0"/>
                    </a:p>
                    <a:p>
                      <a:pPr algn="ctr"/>
                      <a:endParaRPr lang="es-CL" dirty="0"/>
                    </a:p>
                  </a:txBody>
                  <a:tcPr/>
                </a:tc>
                <a:tc>
                  <a:txBody>
                    <a:bodyPr/>
                    <a:lstStyle/>
                    <a:p>
                      <a:pPr algn="ctr"/>
                      <a:r>
                        <a:rPr lang="es-CL" sz="3200" kern="1200" dirty="0" smtClean="0">
                          <a:solidFill>
                            <a:schemeClr val="tx1"/>
                          </a:solidFill>
                          <a:latin typeface="+mn-lt"/>
                          <a:ea typeface="+mn-ea"/>
                          <a:cs typeface="+mn-cs"/>
                        </a:rPr>
                        <a:t>-Se releva la propuesta es de que sea opcional el uso de pizarrón</a:t>
                      </a:r>
                    </a:p>
                    <a:p>
                      <a:r>
                        <a:rPr lang="es-CL" sz="3200" kern="1200" dirty="0" smtClean="0">
                          <a:solidFill>
                            <a:schemeClr val="tx1"/>
                          </a:solidFill>
                          <a:latin typeface="+mn-lt"/>
                          <a:ea typeface="+mn-ea"/>
                          <a:cs typeface="+mn-cs"/>
                        </a:rPr>
                        <a:t>-La sala de primeros auxilios debe contar con camilla, gabinete, o casillero. Especificar que contenga lo mínimo (nivel de implementación) y o existencia. Plantean que sea opcional la camilla, que exista sólo el botiquín, no se cuenta con el espacio para habilitarla, se propone eliminarla, ya que, en general los accidentes escolares son atendidos en el mismo lugar del siniestro, si hay que trasladarlo, se contacta con medico móvil en convenio.</a:t>
                      </a:r>
                    </a:p>
                    <a:p>
                      <a:r>
                        <a:rPr lang="es-CL" sz="3200" kern="1200" dirty="0" smtClean="0">
                          <a:solidFill>
                            <a:schemeClr val="tx1"/>
                          </a:solidFill>
                          <a:latin typeface="+mn-lt"/>
                          <a:ea typeface="+mn-ea"/>
                          <a:cs typeface="+mn-cs"/>
                        </a:rPr>
                        <a:t>También se plantea la necesidad de contar con una sala de atención, graduarla en función de la capacidad del establecimiento.</a:t>
                      </a:r>
                    </a:p>
                    <a:p>
                      <a:r>
                        <a:rPr lang="es-CL" sz="3200" kern="1200" dirty="0" smtClean="0">
                          <a:solidFill>
                            <a:schemeClr val="tx1"/>
                          </a:solidFill>
                          <a:latin typeface="+mn-lt"/>
                          <a:ea typeface="+mn-ea"/>
                          <a:cs typeface="+mn-cs"/>
                        </a:rPr>
                        <a:t>Se solicitó que no fuese considerada dentro de la planta mínima, que fuera opcional.</a:t>
                      </a:r>
                    </a:p>
                    <a:p>
                      <a:pPr algn="ctr"/>
                      <a:endParaRPr lang="es-CL" dirty="0" smtClean="0"/>
                    </a:p>
                    <a:p>
                      <a:pPr algn="ctr"/>
                      <a:endParaRPr lang="es-CL" dirty="0" smtClean="0"/>
                    </a:p>
                    <a:p>
                      <a:pPr algn="ctr"/>
                      <a:endParaRPr lang="es-CL" dirty="0"/>
                    </a:p>
                  </a:txBody>
                  <a:tcPr/>
                </a:tc>
                <a:extLst>
                  <a:ext uri="{0D108BD9-81ED-4DB2-BD59-A6C34878D82A}">
                    <a16:rowId xmlns:a16="http://schemas.microsoft.com/office/drawing/2014/main" val="420893143"/>
                  </a:ext>
                </a:extLst>
              </a:tr>
            </a:tbl>
          </a:graphicData>
        </a:graphic>
      </p:graphicFrame>
    </p:spTree>
    <p:extLst>
      <p:ext uri="{BB962C8B-B14F-4D97-AF65-F5344CB8AC3E}">
        <p14:creationId xmlns:p14="http://schemas.microsoft.com/office/powerpoint/2010/main" val="2399436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3" name="Rectángulo 12"/>
          <p:cNvSpPr/>
          <p:nvPr/>
        </p:nvSpPr>
        <p:spPr>
          <a:xfrm>
            <a:off x="304721" y="11906222"/>
            <a:ext cx="23768209" cy="146927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7" name="TextBox 8"/>
          <p:cNvSpPr txBox="1">
            <a:spLocks noChangeArrowheads="1"/>
          </p:cNvSpPr>
          <p:nvPr/>
        </p:nvSpPr>
        <p:spPr bwMode="auto">
          <a:xfrm>
            <a:off x="1368425" y="6512621"/>
            <a:ext cx="14190672" cy="2308324"/>
          </a:xfrm>
          <a:prstGeom prst="rect">
            <a:avLst/>
          </a:prstGeom>
          <a:solidFill>
            <a:schemeClr val="bg1">
              <a:lumMod val="95000"/>
            </a:schemeClr>
          </a:solidFill>
          <a:ln w="9525">
            <a:noFill/>
            <a:miter lim="800000"/>
            <a:headEnd/>
            <a:tailEnd/>
          </a:ln>
        </p:spPr>
        <p:txBody>
          <a:bodyPr wrap="square" lIns="0" anchor="b" anchorCtr="0">
            <a:prstTxWarp prst="textNoShape">
              <a:avLst/>
            </a:prstTxWarp>
            <a:spAutoFit/>
          </a:bodyPr>
          <a:lstStyle/>
          <a:p>
            <a:endParaRPr lang="es-CL" dirty="0">
              <a:solidFill>
                <a:srgbClr val="405177"/>
              </a:solidFill>
            </a:endParaRPr>
          </a:p>
          <a:p>
            <a:r>
              <a:rPr lang="es-CL" b="1" dirty="0" smtClean="0">
                <a:solidFill>
                  <a:srgbClr val="405177"/>
                </a:solidFill>
              </a:rPr>
              <a:t>MESA </a:t>
            </a:r>
            <a:r>
              <a:rPr lang="es-CL" b="1" dirty="0">
                <a:solidFill>
                  <a:srgbClr val="405177"/>
                </a:solidFill>
              </a:rPr>
              <a:t>INFRAESTRUCTURA </a:t>
            </a:r>
            <a:r>
              <a:rPr lang="es-CL" b="1" dirty="0" smtClean="0">
                <a:solidFill>
                  <a:srgbClr val="405177"/>
                </a:solidFill>
              </a:rPr>
              <a:t>PARA AUTORIZACIÓN DE FUNCIONAMIENTO</a:t>
            </a:r>
            <a:endParaRPr lang="en-US" sz="7500" b="1" dirty="0">
              <a:solidFill>
                <a:srgbClr val="405177"/>
              </a:solidFill>
              <a:latin typeface="Calibri"/>
              <a:ea typeface="gobCL" charset="0"/>
              <a:cs typeface="Calibri"/>
            </a:endParaRPr>
          </a:p>
        </p:txBody>
      </p:sp>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918" y="286545"/>
            <a:ext cx="3347892" cy="3039886"/>
          </a:xfrm>
          <a:prstGeom prst="rect">
            <a:avLst/>
          </a:prstGeom>
          <a:solidFill>
            <a:schemeClr val="bg1">
              <a:lumMod val="95000"/>
            </a:schemeClr>
          </a:solidFill>
        </p:spPr>
      </p:pic>
      <p:sp>
        <p:nvSpPr>
          <p:cNvPr id="17" name="CuadroTexto 1"/>
          <p:cNvSpPr txBox="1">
            <a:spLocks noChangeArrowheads="1"/>
          </p:cNvSpPr>
          <p:nvPr/>
        </p:nvSpPr>
        <p:spPr bwMode="auto">
          <a:xfrm>
            <a:off x="1368425" y="12326143"/>
            <a:ext cx="10134600" cy="369332"/>
          </a:xfrm>
          <a:prstGeom prst="rect">
            <a:avLst/>
          </a:prstGeom>
          <a:solidFill>
            <a:schemeClr val="bg1">
              <a:lumMod val="95000"/>
            </a:schemeClr>
          </a:solidFill>
          <a:ln w="9525">
            <a:noFill/>
            <a:miter lim="800000"/>
            <a:headEnd/>
            <a:tailEnd/>
          </a:ln>
        </p:spPr>
        <p:txBody>
          <a:bodyPr wrap="square" lIns="0" tIns="0" bIns="0">
            <a:prstTxWarp prst="textNoShape">
              <a:avLst/>
            </a:prstTxWarp>
            <a:spAutoFit/>
          </a:bodyPr>
          <a:lstStyle/>
          <a:p>
            <a:pPr>
              <a:defRPr/>
            </a:pPr>
            <a:r>
              <a:rPr lang="en-US" sz="2400" dirty="0" smtClean="0">
                <a:solidFill>
                  <a:schemeClr val="bg1">
                    <a:lumMod val="50000"/>
                  </a:schemeClr>
                </a:solidFill>
                <a:latin typeface="Calibri"/>
                <a:cs typeface="Calibri"/>
              </a:rPr>
              <a:t>30 de </a:t>
            </a:r>
            <a:r>
              <a:rPr lang="en-US" sz="2400" dirty="0">
                <a:solidFill>
                  <a:schemeClr val="bg1">
                    <a:lumMod val="50000"/>
                  </a:schemeClr>
                </a:solidFill>
                <a:latin typeface="Calibri"/>
                <a:cs typeface="Calibri"/>
              </a:rPr>
              <a:t>m</a:t>
            </a:r>
            <a:r>
              <a:rPr lang="en-US" sz="2400" dirty="0" smtClean="0">
                <a:solidFill>
                  <a:schemeClr val="bg1">
                    <a:lumMod val="50000"/>
                  </a:schemeClr>
                </a:solidFill>
                <a:latin typeface="Calibri"/>
                <a:cs typeface="Calibri"/>
              </a:rPr>
              <a:t>arzo de 2017</a:t>
            </a:r>
          </a:p>
        </p:txBody>
      </p:sp>
      <p:sp>
        <p:nvSpPr>
          <p:cNvPr id="12"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15</a:t>
            </a:fld>
            <a:endParaRPr lang="en-US" sz="2000" dirty="0">
              <a:solidFill>
                <a:srgbClr val="405177"/>
              </a:solidFill>
            </a:endParaRPr>
          </a:p>
        </p:txBody>
      </p:sp>
    </p:spTree>
    <p:extLst>
      <p:ext uri="{BB962C8B-B14F-4D97-AF65-F5344CB8AC3E}">
        <p14:creationId xmlns:p14="http://schemas.microsoft.com/office/powerpoint/2010/main" val="1756776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3" name="Rectángulo 12"/>
          <p:cNvSpPr/>
          <p:nvPr/>
        </p:nvSpPr>
        <p:spPr>
          <a:xfrm>
            <a:off x="304721" y="11906222"/>
            <a:ext cx="23768209" cy="146927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7" name="TextBox 8"/>
          <p:cNvSpPr txBox="1">
            <a:spLocks noChangeArrowheads="1"/>
          </p:cNvSpPr>
          <p:nvPr/>
        </p:nvSpPr>
        <p:spPr bwMode="auto">
          <a:xfrm>
            <a:off x="1368425" y="6512621"/>
            <a:ext cx="14190672" cy="2308324"/>
          </a:xfrm>
          <a:prstGeom prst="rect">
            <a:avLst/>
          </a:prstGeom>
          <a:solidFill>
            <a:schemeClr val="bg1">
              <a:lumMod val="95000"/>
            </a:schemeClr>
          </a:solidFill>
          <a:ln w="9525">
            <a:noFill/>
            <a:miter lim="800000"/>
            <a:headEnd/>
            <a:tailEnd/>
          </a:ln>
        </p:spPr>
        <p:txBody>
          <a:bodyPr wrap="square" lIns="0" anchor="b" anchorCtr="0">
            <a:prstTxWarp prst="textNoShape">
              <a:avLst/>
            </a:prstTxWarp>
            <a:spAutoFit/>
          </a:bodyPr>
          <a:lstStyle/>
          <a:p>
            <a:endParaRPr lang="es-CL" dirty="0">
              <a:solidFill>
                <a:srgbClr val="405177"/>
              </a:solidFill>
            </a:endParaRPr>
          </a:p>
          <a:p>
            <a:r>
              <a:rPr lang="es-CL" b="1" dirty="0" smtClean="0">
                <a:solidFill>
                  <a:srgbClr val="405177"/>
                </a:solidFill>
              </a:rPr>
              <a:t>MESA DE INFRAESTRUCTURA PARA AUTORIZACIÓN DE FUNCIONAMIENTO</a:t>
            </a:r>
            <a:endParaRPr lang="en-US" sz="7500" b="1" dirty="0">
              <a:solidFill>
                <a:srgbClr val="405177"/>
              </a:solidFill>
              <a:latin typeface="Calibri"/>
              <a:ea typeface="gobCL" charset="0"/>
              <a:cs typeface="Calibri"/>
            </a:endParaRPr>
          </a:p>
        </p:txBody>
      </p:sp>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918" y="286545"/>
            <a:ext cx="3347892" cy="3039886"/>
          </a:xfrm>
          <a:prstGeom prst="rect">
            <a:avLst/>
          </a:prstGeom>
          <a:solidFill>
            <a:schemeClr val="bg1">
              <a:lumMod val="95000"/>
            </a:schemeClr>
          </a:solidFill>
        </p:spPr>
      </p:pic>
      <p:sp>
        <p:nvSpPr>
          <p:cNvPr id="17" name="CuadroTexto 1"/>
          <p:cNvSpPr txBox="1">
            <a:spLocks noChangeArrowheads="1"/>
          </p:cNvSpPr>
          <p:nvPr/>
        </p:nvSpPr>
        <p:spPr bwMode="auto">
          <a:xfrm>
            <a:off x="1368425" y="12326143"/>
            <a:ext cx="10134600" cy="369332"/>
          </a:xfrm>
          <a:prstGeom prst="rect">
            <a:avLst/>
          </a:prstGeom>
          <a:solidFill>
            <a:schemeClr val="bg1">
              <a:lumMod val="95000"/>
            </a:schemeClr>
          </a:solidFill>
          <a:ln w="9525">
            <a:noFill/>
            <a:miter lim="800000"/>
            <a:headEnd/>
            <a:tailEnd/>
          </a:ln>
        </p:spPr>
        <p:txBody>
          <a:bodyPr wrap="square" lIns="0" tIns="0" bIns="0">
            <a:prstTxWarp prst="textNoShape">
              <a:avLst/>
            </a:prstTxWarp>
            <a:spAutoFit/>
          </a:bodyPr>
          <a:lstStyle/>
          <a:p>
            <a:pPr>
              <a:defRPr/>
            </a:pPr>
            <a:r>
              <a:rPr lang="en-US" sz="2400" dirty="0" smtClean="0">
                <a:solidFill>
                  <a:schemeClr val="bg1">
                    <a:lumMod val="50000"/>
                  </a:schemeClr>
                </a:solidFill>
                <a:latin typeface="Calibri"/>
                <a:cs typeface="Calibri"/>
              </a:rPr>
              <a:t>30 de </a:t>
            </a:r>
            <a:r>
              <a:rPr lang="en-US" sz="2400" dirty="0">
                <a:solidFill>
                  <a:schemeClr val="bg1">
                    <a:lumMod val="50000"/>
                  </a:schemeClr>
                </a:solidFill>
                <a:latin typeface="Calibri"/>
                <a:cs typeface="Calibri"/>
              </a:rPr>
              <a:t>m</a:t>
            </a:r>
            <a:r>
              <a:rPr lang="en-US" sz="2400" dirty="0" smtClean="0">
                <a:solidFill>
                  <a:schemeClr val="bg1">
                    <a:lumMod val="50000"/>
                  </a:schemeClr>
                </a:solidFill>
                <a:latin typeface="Calibri"/>
                <a:cs typeface="Calibri"/>
              </a:rPr>
              <a:t>arzo de 2017</a:t>
            </a:r>
          </a:p>
        </p:txBody>
      </p:sp>
      <p:sp>
        <p:nvSpPr>
          <p:cNvPr id="12"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2</a:t>
            </a:fld>
            <a:endParaRPr lang="en-US" sz="2000" dirty="0">
              <a:solidFill>
                <a:srgbClr val="40517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2"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3</a:t>
            </a:fld>
            <a:endParaRPr lang="en-US" sz="2000" dirty="0">
              <a:solidFill>
                <a:srgbClr val="405177"/>
              </a:solidFill>
            </a:endParaRPr>
          </a:p>
        </p:txBody>
      </p:sp>
      <p:sp>
        <p:nvSpPr>
          <p:cNvPr id="15" name="Rectángulo 14"/>
          <p:cNvSpPr/>
          <p:nvPr/>
        </p:nvSpPr>
        <p:spPr>
          <a:xfrm>
            <a:off x="304721" y="286544"/>
            <a:ext cx="3250353" cy="809109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sp>
        <p:nvSpPr>
          <p:cNvPr id="11" name="TextBox 8"/>
          <p:cNvSpPr txBox="1"/>
          <p:nvPr/>
        </p:nvSpPr>
        <p:spPr>
          <a:xfrm>
            <a:off x="758825" y="6236444"/>
            <a:ext cx="2485791" cy="1974900"/>
          </a:xfrm>
          <a:prstGeom prst="rect">
            <a:avLst/>
          </a:prstGeom>
          <a:noFill/>
        </p:spPr>
        <p:txBody>
          <a:bodyPr wrap="square" lIns="0" tIns="0" rIns="0" bIns="0" rtlCol="0" anchor="b" anchorCtr="0">
            <a:spAutoFit/>
          </a:bodyPr>
          <a:lstStyle/>
          <a:p>
            <a:pPr algn="r">
              <a:lnSpc>
                <a:spcPct val="90000"/>
              </a:lnSpc>
            </a:pPr>
            <a:r>
              <a:rPr lang="es-ES" sz="14000" b="1" dirty="0" smtClean="0">
                <a:solidFill>
                  <a:schemeClr val="bg1"/>
                </a:solidFill>
                <a:latin typeface="Calibri"/>
                <a:cs typeface="Calibri"/>
              </a:rPr>
              <a:t>1</a:t>
            </a:r>
            <a:endParaRPr lang="es-ES" sz="14000" b="1" dirty="0">
              <a:solidFill>
                <a:schemeClr val="bg1"/>
              </a:solidFill>
              <a:latin typeface="Calibri"/>
              <a:cs typeface="Calibri"/>
            </a:endParaRPr>
          </a:p>
        </p:txBody>
      </p:sp>
      <p:sp>
        <p:nvSpPr>
          <p:cNvPr id="12" name="TextBox 8"/>
          <p:cNvSpPr txBox="1"/>
          <p:nvPr/>
        </p:nvSpPr>
        <p:spPr>
          <a:xfrm>
            <a:off x="4062942" y="6640696"/>
            <a:ext cx="17267502" cy="1423184"/>
          </a:xfrm>
          <a:prstGeom prst="rect">
            <a:avLst/>
          </a:prstGeom>
          <a:noFill/>
        </p:spPr>
        <p:txBody>
          <a:bodyPr wrap="square" lIns="243560" tIns="121780" rIns="243560" bIns="121780" rtlCol="0">
            <a:spAutoFit/>
          </a:bodyPr>
          <a:lstStyle/>
          <a:p>
            <a:pPr>
              <a:lnSpc>
                <a:spcPct val="90000"/>
              </a:lnSpc>
            </a:pPr>
            <a:r>
              <a:rPr lang="es-ES" sz="8500" dirty="0" smtClean="0">
                <a:solidFill>
                  <a:srgbClr val="405177"/>
                </a:solidFill>
                <a:latin typeface="Calibri"/>
                <a:cs typeface="Calibri"/>
              </a:rPr>
              <a:t>Presentación</a:t>
            </a:r>
          </a:p>
        </p:txBody>
      </p:sp>
      <p:pic>
        <p:nvPicPr>
          <p:cNvPr id="13" name="Imagen 12"/>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Tree>
    <p:extLst>
      <p:ext uri="{BB962C8B-B14F-4D97-AF65-F5344CB8AC3E}">
        <p14:creationId xmlns:p14="http://schemas.microsoft.com/office/powerpoint/2010/main" val="1757939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p:cNvSpPr/>
          <p:nvPr/>
        </p:nvSpPr>
        <p:spPr>
          <a:xfrm>
            <a:off x="316216" y="112835"/>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8" name="Rectángulo 7"/>
          <p:cNvSpPr/>
          <p:nvPr/>
        </p:nvSpPr>
        <p:spPr>
          <a:xfrm>
            <a:off x="301625" y="305744"/>
            <a:ext cx="7042374" cy="13068000"/>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sp>
        <p:nvSpPr>
          <p:cNvPr id="5" name="TextBox 4"/>
          <p:cNvSpPr txBox="1"/>
          <p:nvPr/>
        </p:nvSpPr>
        <p:spPr>
          <a:xfrm>
            <a:off x="812590" y="6164660"/>
            <a:ext cx="5755837" cy="1323156"/>
          </a:xfrm>
          <a:prstGeom prst="rect">
            <a:avLst/>
          </a:prstGeom>
          <a:noFill/>
        </p:spPr>
        <p:txBody>
          <a:bodyPr wrap="square" lIns="243560" tIns="121780" rIns="243560" bIns="121780" rtlCol="0">
            <a:spAutoFit/>
          </a:bodyPr>
          <a:lstStyle/>
          <a:p>
            <a:pPr algn="ctr"/>
            <a:r>
              <a:rPr lang="es-ES" sz="7000" b="1" dirty="0" smtClean="0">
                <a:solidFill>
                  <a:schemeClr val="bg1">
                    <a:lumMod val="85000"/>
                  </a:schemeClr>
                </a:solidFill>
                <a:latin typeface="Calibri"/>
                <a:cs typeface="Calibri"/>
              </a:rPr>
              <a:t>Antecedentes</a:t>
            </a:r>
            <a:endParaRPr lang="es-ES" sz="7000" b="1" dirty="0">
              <a:solidFill>
                <a:schemeClr val="bg1">
                  <a:lumMod val="85000"/>
                </a:schemeClr>
              </a:solidFill>
              <a:latin typeface="Calibri"/>
              <a:cs typeface="Calibri"/>
            </a:endParaRPr>
          </a:p>
        </p:txBody>
      </p:sp>
      <p:sp>
        <p:nvSpPr>
          <p:cNvPr id="10" name="Rectángulo 9"/>
          <p:cNvSpPr/>
          <p:nvPr/>
        </p:nvSpPr>
        <p:spPr>
          <a:xfrm rot="18900000">
            <a:off x="6668999" y="6434426"/>
            <a:ext cx="812588" cy="810636"/>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6" name="Imagen 15"/>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1" name="1 Marcador de número de diapositiva"/>
          <p:cNvSpPr txBox="1">
            <a:spLocks/>
          </p:cNvSpPr>
          <p:nvPr/>
        </p:nvSpPr>
        <p:spPr>
          <a:xfrm>
            <a:off x="301625" y="12630944"/>
            <a:ext cx="762000" cy="728307"/>
          </a:xfrm>
          <a:prstGeom prst="rect">
            <a:avLst/>
          </a:prstGeom>
        </p:spPr>
        <p:txBody>
          <a:bodyPr vert="horz" lIns="0" tIns="0" rIns="0" bIns="0" rtlCol="0" anchor="ctr"/>
          <a:lstStyle/>
          <a:p>
            <a:pPr marL="0" marR="0" lvl="0" indent="0" algn="ctr" defTabSz="2435596" rtl="0" eaLnBrk="1" fontAlgn="auto" latinLnBrk="0" hangingPunct="1">
              <a:lnSpc>
                <a:spcPct val="100000"/>
              </a:lnSpc>
              <a:spcBef>
                <a:spcPts val="0"/>
              </a:spcBef>
              <a:spcAft>
                <a:spcPts val="0"/>
              </a:spcAft>
              <a:buClrTx/>
              <a:buSzTx/>
              <a:buFontTx/>
              <a:buNone/>
              <a:tabLst/>
              <a:defRPr/>
            </a:pPr>
            <a:fld id="{612DD15F-E92A-4C40-9E62-3B4EA8176CA9}" type="slidenum">
              <a:rPr kumimoji="0" lang="en-US" sz="20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ctr" defTabSz="2435596" rtl="0" eaLnBrk="1" fontAlgn="auto" latinLnBrk="0" hangingPunct="1">
                <a:lnSpc>
                  <a:spcPct val="100000"/>
                </a:lnSpc>
                <a:spcBef>
                  <a:spcPts val="0"/>
                </a:spcBef>
                <a:spcAft>
                  <a:spcPts val="0"/>
                </a:spcAft>
                <a:buClrTx/>
                <a:buSzTx/>
                <a:buFontTx/>
                <a:buNone/>
                <a:tabLst/>
                <a:defRPr/>
              </a:pPr>
              <a:t>4</a:t>
            </a:fld>
            <a:endParaRPr kumimoji="0" lang="en-US" sz="20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sp>
        <p:nvSpPr>
          <p:cNvPr id="13" name="Marcador de contenido 1"/>
          <p:cNvSpPr txBox="1">
            <a:spLocks/>
          </p:cNvSpPr>
          <p:nvPr/>
        </p:nvSpPr>
        <p:spPr>
          <a:xfrm>
            <a:off x="8302623" y="1655168"/>
            <a:ext cx="15163801" cy="2350294"/>
          </a:xfrm>
          <a:prstGeom prst="rect">
            <a:avLst/>
          </a:prstGeom>
        </p:spPr>
        <p:txBody>
          <a:bodyPr/>
          <a:lstStyle/>
          <a:p>
            <a:endParaRPr lang="es-CL" sz="3500" dirty="0">
              <a:solidFill>
                <a:srgbClr val="A6A6A6"/>
              </a:solidFill>
              <a:ea typeface="Verdana" panose="020B0604030504040204" pitchFamily="34" charset="0"/>
              <a:cs typeface="Calibri"/>
            </a:endParaRPr>
          </a:p>
          <a:p>
            <a:pPr algn="just"/>
            <a:r>
              <a:rPr lang="es-CL" sz="3500" dirty="0">
                <a:solidFill>
                  <a:srgbClr val="A6A6A6"/>
                </a:solidFill>
                <a:ea typeface="Verdana" panose="020B0604030504040204" pitchFamily="34" charset="0"/>
                <a:cs typeface="Calibri"/>
              </a:rPr>
              <a:t> La </a:t>
            </a:r>
            <a:r>
              <a:rPr lang="es-CL" sz="3500" dirty="0" smtClean="0">
                <a:solidFill>
                  <a:srgbClr val="A6A6A6"/>
                </a:solidFill>
                <a:ea typeface="Verdana" panose="020B0604030504040204" pitchFamily="34" charset="0"/>
                <a:cs typeface="Calibri"/>
              </a:rPr>
              <a:t>Ley </a:t>
            </a:r>
            <a:r>
              <a:rPr lang="es-CL" sz="3500" dirty="0">
                <a:solidFill>
                  <a:srgbClr val="A6A6A6"/>
                </a:solidFill>
                <a:ea typeface="Verdana" panose="020B0604030504040204" pitchFamily="34" charset="0"/>
                <a:cs typeface="Calibri"/>
              </a:rPr>
              <a:t>N° 20.832, que Crea la autorización de funcionamiento de los establecimientos de educación parvularia, el que establece en su artículo 3° número 2): </a:t>
            </a:r>
            <a:endParaRPr lang="es-CL" sz="3500" dirty="0" smtClean="0">
              <a:solidFill>
                <a:srgbClr val="A6A6A6"/>
              </a:solidFill>
              <a:ea typeface="Verdana" panose="020B0604030504040204" pitchFamily="34" charset="0"/>
              <a:cs typeface="Calibri"/>
            </a:endParaRPr>
          </a:p>
          <a:p>
            <a:pPr algn="just"/>
            <a:endParaRPr lang="es-CL" sz="3500" dirty="0">
              <a:solidFill>
                <a:srgbClr val="A6A6A6"/>
              </a:solidFill>
              <a:ea typeface="Verdana" panose="020B0604030504040204" pitchFamily="34" charset="0"/>
              <a:cs typeface="Calibri"/>
            </a:endParaRPr>
          </a:p>
          <a:p>
            <a:pPr algn="just"/>
            <a:r>
              <a:rPr lang="es-CL" sz="3500" dirty="0">
                <a:solidFill>
                  <a:srgbClr val="A6A6A6"/>
                </a:solidFill>
                <a:ea typeface="Verdana" panose="020B0604030504040204" pitchFamily="34" charset="0"/>
                <a:cs typeface="Calibri"/>
              </a:rPr>
              <a:t>“Artículo 3º.- El Ministerio de Educación otorgará, de acuerdo al procedimiento establecido en los artículos 4º y 5º, la autorización de funcionamiento para establecimientos de educación parvularia. </a:t>
            </a:r>
            <a:endParaRPr lang="es-CL" sz="3500" dirty="0" smtClean="0">
              <a:solidFill>
                <a:srgbClr val="A6A6A6"/>
              </a:solidFill>
              <a:ea typeface="Verdana" panose="020B0604030504040204" pitchFamily="34" charset="0"/>
              <a:cs typeface="Calibri"/>
            </a:endParaRPr>
          </a:p>
          <a:p>
            <a:pPr algn="just"/>
            <a:endParaRPr lang="es-CL" sz="3500" dirty="0">
              <a:solidFill>
                <a:srgbClr val="A6A6A6"/>
              </a:solidFill>
              <a:ea typeface="Verdana" panose="020B0604030504040204" pitchFamily="34" charset="0"/>
              <a:cs typeface="Calibri"/>
            </a:endParaRPr>
          </a:p>
          <a:p>
            <a:pPr algn="just"/>
            <a:r>
              <a:rPr lang="es-CL" sz="3500" dirty="0">
                <a:solidFill>
                  <a:srgbClr val="A6A6A6"/>
                </a:solidFill>
                <a:ea typeface="Verdana" panose="020B0604030504040204" pitchFamily="34" charset="0"/>
                <a:cs typeface="Calibri"/>
              </a:rPr>
              <a:t>La autorización señalada en el inciso precedente se otorgará previo cumplimiento de los siguientes requisitos: </a:t>
            </a:r>
            <a:endParaRPr lang="es-CL" sz="3500" dirty="0" smtClean="0">
              <a:solidFill>
                <a:srgbClr val="A6A6A6"/>
              </a:solidFill>
              <a:ea typeface="Verdana" panose="020B0604030504040204" pitchFamily="34" charset="0"/>
              <a:cs typeface="Calibri"/>
            </a:endParaRPr>
          </a:p>
          <a:p>
            <a:pPr algn="just"/>
            <a:endParaRPr lang="es-CL" sz="3500" dirty="0">
              <a:solidFill>
                <a:srgbClr val="A6A6A6"/>
              </a:solidFill>
              <a:ea typeface="Verdana" panose="020B0604030504040204" pitchFamily="34" charset="0"/>
              <a:cs typeface="Calibri"/>
            </a:endParaRPr>
          </a:p>
          <a:p>
            <a:pPr algn="just"/>
            <a:r>
              <a:rPr lang="es-CL" sz="3500" dirty="0">
                <a:solidFill>
                  <a:srgbClr val="A6A6A6"/>
                </a:solidFill>
                <a:ea typeface="Verdana" panose="020B0604030504040204" pitchFamily="34" charset="0"/>
                <a:cs typeface="Calibri"/>
              </a:rPr>
              <a:t>“2) Acreditar que el local en que funciona el establecimiento de educación parvularia cumple con las normas mínimas de planta física, condiciones sanitarias y ambientales de general aplicación. El espacio mínimo de las aulas y baños se regulará de conformidad con lo dispuesto en el párrafo primero de la letra i) del artículo 46 del decreto con fuerza de ley Nº 2, del Ministerio de Educación, promulgado el año 2009 y publicado el año 2010, que fija el texto refundido, coordinado y sistematizado de la ley Nº 20.370, y en su reglamento.” </a:t>
            </a:r>
            <a:endParaRPr lang="es-ES_tradnl" sz="3500" dirty="0">
              <a:solidFill>
                <a:srgbClr val="A6A6A6"/>
              </a:solidFill>
              <a:ea typeface="Verdana" panose="020B0604030504040204" pitchFamily="34" charset="0"/>
              <a:cs typeface="Calibri"/>
            </a:endParaRPr>
          </a:p>
        </p:txBody>
      </p:sp>
    </p:spTree>
    <p:extLst>
      <p:ext uri="{BB962C8B-B14F-4D97-AF65-F5344CB8AC3E}">
        <p14:creationId xmlns:p14="http://schemas.microsoft.com/office/powerpoint/2010/main" val="3836195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p:cNvSpPr/>
          <p:nvPr/>
        </p:nvSpPr>
        <p:spPr>
          <a:xfrm>
            <a:off x="316216" y="112835"/>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8" name="Rectángulo 7"/>
          <p:cNvSpPr/>
          <p:nvPr/>
        </p:nvSpPr>
        <p:spPr>
          <a:xfrm>
            <a:off x="301625" y="305744"/>
            <a:ext cx="7042374" cy="13068000"/>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sp>
        <p:nvSpPr>
          <p:cNvPr id="5" name="TextBox 4"/>
          <p:cNvSpPr txBox="1"/>
          <p:nvPr/>
        </p:nvSpPr>
        <p:spPr>
          <a:xfrm>
            <a:off x="812590" y="6164660"/>
            <a:ext cx="5755837" cy="1323156"/>
          </a:xfrm>
          <a:prstGeom prst="rect">
            <a:avLst/>
          </a:prstGeom>
          <a:noFill/>
        </p:spPr>
        <p:txBody>
          <a:bodyPr wrap="square" lIns="243560" tIns="121780" rIns="243560" bIns="121780" rtlCol="0">
            <a:spAutoFit/>
          </a:bodyPr>
          <a:lstStyle/>
          <a:p>
            <a:pPr algn="ctr"/>
            <a:r>
              <a:rPr lang="es-ES" sz="7000" b="1" dirty="0" smtClean="0">
                <a:solidFill>
                  <a:schemeClr val="bg1">
                    <a:lumMod val="85000"/>
                  </a:schemeClr>
                </a:solidFill>
                <a:latin typeface="Calibri"/>
                <a:cs typeface="Calibri"/>
              </a:rPr>
              <a:t>Objetivo</a:t>
            </a:r>
            <a:endParaRPr lang="es-ES" sz="7000" b="1" dirty="0">
              <a:solidFill>
                <a:schemeClr val="bg1">
                  <a:lumMod val="85000"/>
                </a:schemeClr>
              </a:solidFill>
              <a:latin typeface="Calibri"/>
              <a:cs typeface="Calibri"/>
            </a:endParaRPr>
          </a:p>
        </p:txBody>
      </p:sp>
      <p:sp>
        <p:nvSpPr>
          <p:cNvPr id="10" name="Rectángulo 9"/>
          <p:cNvSpPr/>
          <p:nvPr/>
        </p:nvSpPr>
        <p:spPr>
          <a:xfrm rot="18900000">
            <a:off x="6668999" y="6434426"/>
            <a:ext cx="812588" cy="810636"/>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6" name="Imagen 15"/>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1" name="1 Marcador de número de diapositiva"/>
          <p:cNvSpPr txBox="1">
            <a:spLocks/>
          </p:cNvSpPr>
          <p:nvPr/>
        </p:nvSpPr>
        <p:spPr>
          <a:xfrm>
            <a:off x="301625" y="12630944"/>
            <a:ext cx="762000" cy="728307"/>
          </a:xfrm>
          <a:prstGeom prst="rect">
            <a:avLst/>
          </a:prstGeom>
        </p:spPr>
        <p:txBody>
          <a:bodyPr vert="horz" lIns="0" tIns="0" rIns="0" bIns="0" rtlCol="0" anchor="ctr"/>
          <a:lstStyle/>
          <a:p>
            <a:pPr marL="0" marR="0" lvl="0" indent="0" algn="ctr" defTabSz="2435596" rtl="0" eaLnBrk="1" fontAlgn="auto" latinLnBrk="0" hangingPunct="1">
              <a:lnSpc>
                <a:spcPct val="100000"/>
              </a:lnSpc>
              <a:spcBef>
                <a:spcPts val="0"/>
              </a:spcBef>
              <a:spcAft>
                <a:spcPts val="0"/>
              </a:spcAft>
              <a:buClrTx/>
              <a:buSzTx/>
              <a:buFontTx/>
              <a:buNone/>
              <a:tabLst/>
              <a:defRPr/>
            </a:pPr>
            <a:fld id="{612DD15F-E92A-4C40-9E62-3B4EA8176CA9}" type="slidenum">
              <a:rPr kumimoji="0" lang="en-US" sz="20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ctr" defTabSz="2435596" rtl="0" eaLnBrk="1" fontAlgn="auto" latinLnBrk="0" hangingPunct="1">
                <a:lnSpc>
                  <a:spcPct val="100000"/>
                </a:lnSpc>
                <a:spcBef>
                  <a:spcPts val="0"/>
                </a:spcBef>
                <a:spcAft>
                  <a:spcPts val="0"/>
                </a:spcAft>
                <a:buClrTx/>
                <a:buSzTx/>
                <a:buFontTx/>
                <a:buNone/>
                <a:tabLst/>
                <a:defRPr/>
              </a:pPr>
              <a:t>5</a:t>
            </a:fld>
            <a:endParaRPr kumimoji="0" lang="en-US" sz="20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sp>
        <p:nvSpPr>
          <p:cNvPr id="13" name="Marcador de contenido 1"/>
          <p:cNvSpPr txBox="1">
            <a:spLocks/>
          </p:cNvSpPr>
          <p:nvPr/>
        </p:nvSpPr>
        <p:spPr>
          <a:xfrm>
            <a:off x="8318208" y="5664597"/>
            <a:ext cx="15163801" cy="2350294"/>
          </a:xfrm>
          <a:prstGeom prst="rect">
            <a:avLst/>
          </a:prstGeom>
        </p:spPr>
        <p:txBody>
          <a:bodyPr/>
          <a:lstStyle/>
          <a:p>
            <a:pPr algn="ctr"/>
            <a:r>
              <a:rPr lang="es-CL" sz="4400" dirty="0" smtClean="0">
                <a:solidFill>
                  <a:srgbClr val="A6A6A6"/>
                </a:solidFill>
                <a:ea typeface="Verdana" panose="020B0604030504040204" pitchFamily="34" charset="0"/>
                <a:cs typeface="Calibri"/>
              </a:rPr>
              <a:t> </a:t>
            </a:r>
            <a:r>
              <a:rPr lang="es-CL" sz="4400" dirty="0">
                <a:solidFill>
                  <a:srgbClr val="A6A6A6"/>
                </a:solidFill>
                <a:ea typeface="Verdana" panose="020B0604030504040204" pitchFamily="34" charset="0"/>
                <a:cs typeface="Calibri"/>
              </a:rPr>
              <a:t>Levantar observaciones que en materia de infraestructura presenten los establecimientos de educación parvularia, considerando el Decreto N° 548 como marco de referencia para los requisitos de Autorización de Funcionamiento.</a:t>
            </a:r>
            <a:endParaRPr lang="es-ES_tradnl" sz="4400" dirty="0">
              <a:solidFill>
                <a:srgbClr val="A6A6A6"/>
              </a:solidFill>
              <a:ea typeface="Verdana" panose="020B0604030504040204" pitchFamily="34" charset="0"/>
              <a:cs typeface="Calibri"/>
            </a:endParaRPr>
          </a:p>
        </p:txBody>
      </p:sp>
    </p:spTree>
    <p:extLst>
      <p:ext uri="{BB962C8B-B14F-4D97-AF65-F5344CB8AC3E}">
        <p14:creationId xmlns:p14="http://schemas.microsoft.com/office/powerpoint/2010/main" val="200852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2"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6</a:t>
            </a:fld>
            <a:endParaRPr lang="en-US" sz="2000" dirty="0">
              <a:solidFill>
                <a:srgbClr val="405177"/>
              </a:solidFill>
            </a:endParaRPr>
          </a:p>
        </p:txBody>
      </p:sp>
      <p:sp>
        <p:nvSpPr>
          <p:cNvPr id="15" name="Rectángulo 14"/>
          <p:cNvSpPr/>
          <p:nvPr/>
        </p:nvSpPr>
        <p:spPr>
          <a:xfrm>
            <a:off x="304721" y="286544"/>
            <a:ext cx="3250353" cy="809109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sp>
        <p:nvSpPr>
          <p:cNvPr id="11" name="TextBox 8"/>
          <p:cNvSpPr txBox="1"/>
          <p:nvPr/>
        </p:nvSpPr>
        <p:spPr>
          <a:xfrm>
            <a:off x="758825" y="6236444"/>
            <a:ext cx="2485791" cy="1974900"/>
          </a:xfrm>
          <a:prstGeom prst="rect">
            <a:avLst/>
          </a:prstGeom>
          <a:noFill/>
        </p:spPr>
        <p:txBody>
          <a:bodyPr wrap="square" lIns="0" tIns="0" rIns="0" bIns="0" rtlCol="0" anchor="b" anchorCtr="0">
            <a:spAutoFit/>
          </a:bodyPr>
          <a:lstStyle/>
          <a:p>
            <a:pPr algn="r">
              <a:lnSpc>
                <a:spcPct val="90000"/>
              </a:lnSpc>
            </a:pPr>
            <a:r>
              <a:rPr lang="es-ES" sz="14000" b="1" dirty="0" smtClean="0">
                <a:solidFill>
                  <a:schemeClr val="bg1"/>
                </a:solidFill>
                <a:latin typeface="Calibri"/>
                <a:cs typeface="Calibri"/>
              </a:rPr>
              <a:t>2</a:t>
            </a:r>
            <a:endParaRPr lang="es-ES" sz="14000" b="1" dirty="0">
              <a:solidFill>
                <a:schemeClr val="bg1"/>
              </a:solidFill>
              <a:latin typeface="Calibri"/>
              <a:cs typeface="Calibri"/>
            </a:endParaRPr>
          </a:p>
        </p:txBody>
      </p:sp>
      <p:sp>
        <p:nvSpPr>
          <p:cNvPr id="12" name="TextBox 8"/>
          <p:cNvSpPr txBox="1"/>
          <p:nvPr/>
        </p:nvSpPr>
        <p:spPr>
          <a:xfrm>
            <a:off x="4062942" y="6640696"/>
            <a:ext cx="17267502" cy="1423184"/>
          </a:xfrm>
          <a:prstGeom prst="rect">
            <a:avLst/>
          </a:prstGeom>
          <a:noFill/>
        </p:spPr>
        <p:txBody>
          <a:bodyPr wrap="square" lIns="243560" tIns="121780" rIns="243560" bIns="121780" rtlCol="0">
            <a:spAutoFit/>
          </a:bodyPr>
          <a:lstStyle/>
          <a:p>
            <a:pPr>
              <a:lnSpc>
                <a:spcPct val="90000"/>
              </a:lnSpc>
            </a:pPr>
            <a:r>
              <a:rPr lang="es-ES" sz="8500" dirty="0" smtClean="0">
                <a:solidFill>
                  <a:srgbClr val="405177"/>
                </a:solidFill>
                <a:latin typeface="Calibri"/>
                <a:cs typeface="Calibri"/>
              </a:rPr>
              <a:t>Metodología</a:t>
            </a:r>
          </a:p>
        </p:txBody>
      </p:sp>
      <p:pic>
        <p:nvPicPr>
          <p:cNvPr id="13" name="Imagen 12"/>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Tree>
    <p:extLst>
      <p:ext uri="{BB962C8B-B14F-4D97-AF65-F5344CB8AC3E}">
        <p14:creationId xmlns:p14="http://schemas.microsoft.com/office/powerpoint/2010/main" val="270547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p:cNvSpPr/>
          <p:nvPr/>
        </p:nvSpPr>
        <p:spPr>
          <a:xfrm>
            <a:off x="316216" y="287016"/>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8" name="Rectángulo 7"/>
          <p:cNvSpPr/>
          <p:nvPr/>
        </p:nvSpPr>
        <p:spPr>
          <a:xfrm>
            <a:off x="301625" y="305744"/>
            <a:ext cx="7042374" cy="13068000"/>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sp>
        <p:nvSpPr>
          <p:cNvPr id="5" name="TextBox 4"/>
          <p:cNvSpPr txBox="1"/>
          <p:nvPr/>
        </p:nvSpPr>
        <p:spPr>
          <a:xfrm>
            <a:off x="812590" y="5615608"/>
            <a:ext cx="5755837" cy="2400374"/>
          </a:xfrm>
          <a:prstGeom prst="rect">
            <a:avLst/>
          </a:prstGeom>
          <a:noFill/>
        </p:spPr>
        <p:txBody>
          <a:bodyPr wrap="square" lIns="243560" tIns="121780" rIns="243560" bIns="121780" rtlCol="0">
            <a:spAutoFit/>
          </a:bodyPr>
          <a:lstStyle/>
          <a:p>
            <a:pPr algn="ctr"/>
            <a:r>
              <a:rPr lang="es-ES" sz="7000" b="1" dirty="0" smtClean="0">
                <a:solidFill>
                  <a:schemeClr val="bg1">
                    <a:lumMod val="85000"/>
                  </a:schemeClr>
                </a:solidFill>
                <a:latin typeface="Calibri"/>
                <a:cs typeface="Calibri"/>
              </a:rPr>
              <a:t>Mesa de trabajo</a:t>
            </a:r>
            <a:endParaRPr lang="es-ES" sz="7000" b="1" dirty="0">
              <a:solidFill>
                <a:schemeClr val="bg1">
                  <a:lumMod val="85000"/>
                </a:schemeClr>
              </a:solidFill>
              <a:latin typeface="Calibri"/>
              <a:cs typeface="Calibri"/>
            </a:endParaRPr>
          </a:p>
        </p:txBody>
      </p:sp>
      <p:sp>
        <p:nvSpPr>
          <p:cNvPr id="10" name="Rectángulo 9"/>
          <p:cNvSpPr/>
          <p:nvPr/>
        </p:nvSpPr>
        <p:spPr>
          <a:xfrm rot="18900000">
            <a:off x="6668999" y="6434426"/>
            <a:ext cx="812588" cy="810636"/>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6" name="Imagen 15"/>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1" name="1 Marcador de número de diapositiva"/>
          <p:cNvSpPr txBox="1">
            <a:spLocks/>
          </p:cNvSpPr>
          <p:nvPr/>
        </p:nvSpPr>
        <p:spPr>
          <a:xfrm>
            <a:off x="301625" y="12630944"/>
            <a:ext cx="762000" cy="728307"/>
          </a:xfrm>
          <a:prstGeom prst="rect">
            <a:avLst/>
          </a:prstGeom>
        </p:spPr>
        <p:txBody>
          <a:bodyPr vert="horz" lIns="0" tIns="0" rIns="0" bIns="0" rtlCol="0" anchor="ctr"/>
          <a:lstStyle/>
          <a:p>
            <a:pPr marL="0" marR="0" lvl="0" indent="0" algn="ctr" defTabSz="2435596" rtl="0" eaLnBrk="1" fontAlgn="auto" latinLnBrk="0" hangingPunct="1">
              <a:lnSpc>
                <a:spcPct val="100000"/>
              </a:lnSpc>
              <a:spcBef>
                <a:spcPts val="0"/>
              </a:spcBef>
              <a:spcAft>
                <a:spcPts val="0"/>
              </a:spcAft>
              <a:buClrTx/>
              <a:buSzTx/>
              <a:buFontTx/>
              <a:buNone/>
              <a:tabLst/>
              <a:defRPr/>
            </a:pPr>
            <a:fld id="{612DD15F-E92A-4C40-9E62-3B4EA8176CA9}" type="slidenum">
              <a:rPr kumimoji="0" lang="en-US" sz="20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ctr" defTabSz="2435596" rtl="0" eaLnBrk="1" fontAlgn="auto" latinLnBrk="0" hangingPunct="1">
                <a:lnSpc>
                  <a:spcPct val="100000"/>
                </a:lnSpc>
                <a:spcBef>
                  <a:spcPts val="0"/>
                </a:spcBef>
                <a:spcAft>
                  <a:spcPts val="0"/>
                </a:spcAft>
                <a:buClrTx/>
                <a:buSzTx/>
                <a:buFontTx/>
                <a:buNone/>
                <a:tabLst/>
                <a:defRPr/>
              </a:pPr>
              <a:t>7</a:t>
            </a:fld>
            <a:endParaRPr kumimoji="0" lang="en-US" sz="20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sp>
        <p:nvSpPr>
          <p:cNvPr id="13" name="Marcador de contenido 1"/>
          <p:cNvSpPr txBox="1">
            <a:spLocks/>
          </p:cNvSpPr>
          <p:nvPr/>
        </p:nvSpPr>
        <p:spPr>
          <a:xfrm>
            <a:off x="8318208" y="5399584"/>
            <a:ext cx="15163801" cy="2350294"/>
          </a:xfrm>
          <a:prstGeom prst="rect">
            <a:avLst/>
          </a:prstGeom>
        </p:spPr>
        <p:txBody>
          <a:bodyPr/>
          <a:lstStyle/>
          <a:p>
            <a:pPr algn="ctr"/>
            <a:r>
              <a:rPr lang="es-ES_tradnl" sz="4400" dirty="0" smtClean="0">
                <a:solidFill>
                  <a:srgbClr val="A6A6A6"/>
                </a:solidFill>
                <a:ea typeface="Verdana" panose="020B0604030504040204" pitchFamily="34" charset="0"/>
                <a:cs typeface="Calibri"/>
              </a:rPr>
              <a:t>La mesa se reunirá durante dos sesiones, en las que se propone reflexionar en forma conjunta observaciones y propuestas respecto al Decreto N°548 como marco regulatorio de referencia para las exigencias de planta física para autorización de funcionamiento a establecimientos de educación parvularia que lo requieran.</a:t>
            </a:r>
            <a:endParaRPr lang="es-ES_tradnl" sz="4400" dirty="0">
              <a:solidFill>
                <a:srgbClr val="A6A6A6"/>
              </a:solidFill>
              <a:ea typeface="Verdana" panose="020B0604030504040204" pitchFamily="34" charset="0"/>
              <a:cs typeface="Calibri"/>
            </a:endParaRPr>
          </a:p>
        </p:txBody>
      </p:sp>
    </p:spTree>
    <p:extLst>
      <p:ext uri="{BB962C8B-B14F-4D97-AF65-F5344CB8AC3E}">
        <p14:creationId xmlns:p14="http://schemas.microsoft.com/office/powerpoint/2010/main" val="1292773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2"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8</a:t>
            </a:fld>
            <a:endParaRPr lang="en-US" sz="2000" dirty="0">
              <a:solidFill>
                <a:srgbClr val="405177"/>
              </a:solidFill>
            </a:endParaRPr>
          </a:p>
        </p:txBody>
      </p:sp>
      <p:sp>
        <p:nvSpPr>
          <p:cNvPr id="15" name="Rectángulo 14"/>
          <p:cNvSpPr/>
          <p:nvPr/>
        </p:nvSpPr>
        <p:spPr>
          <a:xfrm>
            <a:off x="304721" y="286544"/>
            <a:ext cx="3250353" cy="809109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sp>
        <p:nvSpPr>
          <p:cNvPr id="11" name="TextBox 8"/>
          <p:cNvSpPr txBox="1"/>
          <p:nvPr/>
        </p:nvSpPr>
        <p:spPr>
          <a:xfrm>
            <a:off x="758825" y="6236444"/>
            <a:ext cx="2485791" cy="1974900"/>
          </a:xfrm>
          <a:prstGeom prst="rect">
            <a:avLst/>
          </a:prstGeom>
          <a:noFill/>
        </p:spPr>
        <p:txBody>
          <a:bodyPr wrap="square" lIns="0" tIns="0" rIns="0" bIns="0" rtlCol="0" anchor="b" anchorCtr="0">
            <a:spAutoFit/>
          </a:bodyPr>
          <a:lstStyle/>
          <a:p>
            <a:pPr algn="r">
              <a:lnSpc>
                <a:spcPct val="90000"/>
              </a:lnSpc>
            </a:pPr>
            <a:r>
              <a:rPr lang="es-ES" sz="14000" b="1" dirty="0" smtClean="0">
                <a:solidFill>
                  <a:schemeClr val="bg1"/>
                </a:solidFill>
                <a:latin typeface="Calibri"/>
                <a:cs typeface="Calibri"/>
              </a:rPr>
              <a:t>2</a:t>
            </a:r>
            <a:endParaRPr lang="es-ES" sz="14000" b="1" dirty="0">
              <a:solidFill>
                <a:schemeClr val="bg1"/>
              </a:solidFill>
              <a:latin typeface="Calibri"/>
              <a:cs typeface="Calibri"/>
            </a:endParaRPr>
          </a:p>
        </p:txBody>
      </p:sp>
      <p:sp>
        <p:nvSpPr>
          <p:cNvPr id="12" name="TextBox 8"/>
          <p:cNvSpPr txBox="1"/>
          <p:nvPr/>
        </p:nvSpPr>
        <p:spPr>
          <a:xfrm>
            <a:off x="4062942" y="6640696"/>
            <a:ext cx="17267502" cy="1423184"/>
          </a:xfrm>
          <a:prstGeom prst="rect">
            <a:avLst/>
          </a:prstGeom>
          <a:noFill/>
        </p:spPr>
        <p:txBody>
          <a:bodyPr wrap="square" lIns="243560" tIns="121780" rIns="243560" bIns="121780" rtlCol="0">
            <a:spAutoFit/>
          </a:bodyPr>
          <a:lstStyle/>
          <a:p>
            <a:pPr>
              <a:lnSpc>
                <a:spcPct val="90000"/>
              </a:lnSpc>
            </a:pPr>
            <a:r>
              <a:rPr lang="es-ES" sz="8500" dirty="0" smtClean="0">
                <a:solidFill>
                  <a:srgbClr val="405177"/>
                </a:solidFill>
                <a:latin typeface="Calibri"/>
                <a:cs typeface="Calibri"/>
              </a:rPr>
              <a:t>Observaciones y propuestas</a:t>
            </a:r>
          </a:p>
        </p:txBody>
      </p:sp>
      <p:pic>
        <p:nvPicPr>
          <p:cNvPr id="13" name="Imagen 12"/>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Tree>
    <p:extLst>
      <p:ext uri="{BB962C8B-B14F-4D97-AF65-F5344CB8AC3E}">
        <p14:creationId xmlns:p14="http://schemas.microsoft.com/office/powerpoint/2010/main" val="736145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p:nvPr/>
        </p:nvSpPr>
        <p:spPr>
          <a:xfrm>
            <a:off x="304721" y="303989"/>
            <a:ext cx="23768209" cy="130715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dirty="0"/>
              <a:t>         </a:t>
            </a:r>
          </a:p>
        </p:txBody>
      </p:sp>
      <p:sp>
        <p:nvSpPr>
          <p:cNvPr id="14" name="1 Marcador de número de diapositiva"/>
          <p:cNvSpPr>
            <a:spLocks noGrp="1"/>
          </p:cNvSpPr>
          <p:nvPr>
            <p:ph type="sldNum" sz="quarter" idx="12"/>
          </p:nvPr>
        </p:nvSpPr>
        <p:spPr>
          <a:xfrm>
            <a:off x="301625" y="12630944"/>
            <a:ext cx="762000" cy="728307"/>
          </a:xfrm>
        </p:spPr>
        <p:txBody>
          <a:bodyPr lIns="0" tIns="0" rIns="0" bIns="0"/>
          <a:lstStyle/>
          <a:p>
            <a:pPr algn="ctr"/>
            <a:fld id="{612DD15F-E92A-4C40-9E62-3B4EA8176CA9}" type="slidenum">
              <a:rPr lang="en-US" sz="2000" smtClean="0">
                <a:solidFill>
                  <a:srgbClr val="405177"/>
                </a:solidFill>
              </a:rPr>
              <a:pPr algn="ctr"/>
              <a:t>9</a:t>
            </a:fld>
            <a:endParaRPr lang="en-US" sz="2000" dirty="0">
              <a:solidFill>
                <a:srgbClr val="405177"/>
              </a:solidFill>
            </a:endParaRPr>
          </a:p>
        </p:txBody>
      </p:sp>
      <p:sp>
        <p:nvSpPr>
          <p:cNvPr id="15" name="Rectángulo 14"/>
          <p:cNvSpPr/>
          <p:nvPr/>
        </p:nvSpPr>
        <p:spPr>
          <a:xfrm>
            <a:off x="304721" y="303989"/>
            <a:ext cx="23771304" cy="2420955"/>
          </a:xfrm>
          <a:prstGeom prst="rect">
            <a:avLst/>
          </a:prstGeom>
          <a:solidFill>
            <a:srgbClr val="252D48"/>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pic>
        <p:nvPicPr>
          <p:cNvPr id="17" name="Imagen 16"/>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9438137" y="303990"/>
            <a:ext cx="4126925" cy="396358"/>
          </a:xfrm>
          <a:prstGeom prst="rect">
            <a:avLst/>
          </a:prstGeom>
        </p:spPr>
      </p:pic>
      <p:sp>
        <p:nvSpPr>
          <p:cNvPr id="19" name="CuadroTexto 8"/>
          <p:cNvSpPr txBox="1">
            <a:spLocks noChangeArrowheads="1"/>
          </p:cNvSpPr>
          <p:nvPr/>
        </p:nvSpPr>
        <p:spPr bwMode="auto">
          <a:xfrm>
            <a:off x="941388" y="1581944"/>
            <a:ext cx="17711737" cy="923925"/>
          </a:xfrm>
          <a:prstGeom prst="rect">
            <a:avLst/>
          </a:prstGeom>
          <a:noFill/>
          <a:ln w="9525">
            <a:noFill/>
            <a:miter lim="800000"/>
            <a:headEnd/>
            <a:tailEnd/>
          </a:ln>
        </p:spPr>
        <p:txBody>
          <a:bodyPr>
            <a:prstTxWarp prst="textNoShape">
              <a:avLst/>
            </a:prstTxWarp>
            <a:spAutoFit/>
          </a:bodyPr>
          <a:lstStyle/>
          <a:p>
            <a:r>
              <a:rPr lang="es-ES_tradnl" sz="5400" dirty="0" smtClean="0">
                <a:solidFill>
                  <a:schemeClr val="bg1">
                    <a:lumMod val="95000"/>
                  </a:schemeClr>
                </a:solidFill>
                <a:latin typeface="Calibri (Cuerpo)" charset="0"/>
                <a:ea typeface="Calibri (Cuerpo)" charset="0"/>
                <a:cs typeface="Calibri (Cuerpo)" charset="0"/>
              </a:rPr>
              <a:t>Emplazamiento (entorno inmediato)</a:t>
            </a:r>
            <a:endParaRPr lang="es-ES_tradnl" sz="5400" dirty="0">
              <a:solidFill>
                <a:schemeClr val="bg1">
                  <a:lumMod val="95000"/>
                </a:schemeClr>
              </a:solidFill>
              <a:latin typeface="Calibri (Cuerpo)" charset="0"/>
              <a:ea typeface="Calibri (Cuerpo)" charset="0"/>
              <a:cs typeface="Calibri (Cuerpo)" charset="0"/>
            </a:endParaRPr>
          </a:p>
        </p:txBody>
      </p:sp>
      <p:sp>
        <p:nvSpPr>
          <p:cNvPr id="22" name="Rectángulo 21"/>
          <p:cNvSpPr/>
          <p:nvPr/>
        </p:nvSpPr>
        <p:spPr>
          <a:xfrm>
            <a:off x="304721" y="2724944"/>
            <a:ext cx="23796000" cy="9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243560" tIns="121780" rIns="243560" bIns="121780" rtlCol="0" anchor="ctr"/>
          <a:lstStyle/>
          <a:p>
            <a:pPr algn="ctr"/>
            <a:endParaRPr lang="es-ES_tradnl"/>
          </a:p>
        </p:txBody>
      </p:sp>
      <p:graphicFrame>
        <p:nvGraphicFramePr>
          <p:cNvPr id="2" name="Tabla 1"/>
          <p:cNvGraphicFramePr>
            <a:graphicFrameLocks noGrp="1"/>
          </p:cNvGraphicFramePr>
          <p:nvPr>
            <p:extLst>
              <p:ext uri="{D42A27DB-BD31-4B8C-83A1-F6EECF244321}">
                <p14:modId xmlns:p14="http://schemas.microsoft.com/office/powerpoint/2010/main" val="470695033"/>
              </p:ext>
            </p:extLst>
          </p:nvPr>
        </p:nvGraphicFramePr>
        <p:xfrm>
          <a:off x="1315617" y="3589979"/>
          <a:ext cx="21746416" cy="8717280"/>
        </p:xfrm>
        <a:graphic>
          <a:graphicData uri="http://schemas.openxmlformats.org/drawingml/2006/table">
            <a:tbl>
              <a:tblPr firstRow="1" bandRow="1">
                <a:tableStyleId>{5940675A-B579-460E-94D1-54222C63F5DA}</a:tableStyleId>
              </a:tblPr>
              <a:tblGrid>
                <a:gridCol w="10873208">
                  <a:extLst>
                    <a:ext uri="{9D8B030D-6E8A-4147-A177-3AD203B41FA5}">
                      <a16:colId xmlns:a16="http://schemas.microsoft.com/office/drawing/2014/main" val="744333477"/>
                    </a:ext>
                  </a:extLst>
                </a:gridCol>
                <a:gridCol w="10873208">
                  <a:extLst>
                    <a:ext uri="{9D8B030D-6E8A-4147-A177-3AD203B41FA5}">
                      <a16:colId xmlns:a16="http://schemas.microsoft.com/office/drawing/2014/main" val="530678750"/>
                    </a:ext>
                  </a:extLst>
                </a:gridCol>
              </a:tblGrid>
              <a:tr h="370840">
                <a:tc>
                  <a:txBody>
                    <a:bodyPr/>
                    <a:lstStyle/>
                    <a:p>
                      <a:pPr algn="ctr"/>
                      <a:r>
                        <a:rPr lang="es-CL" dirty="0" smtClean="0">
                          <a:solidFill>
                            <a:srgbClr val="405177"/>
                          </a:solidFill>
                        </a:rPr>
                        <a:t>Observaciones</a:t>
                      </a:r>
                      <a:endParaRPr lang="es-CL" dirty="0">
                        <a:solidFill>
                          <a:srgbClr val="405177"/>
                        </a:solidFill>
                      </a:endParaRPr>
                    </a:p>
                  </a:txBody>
                  <a:tcPr/>
                </a:tc>
                <a:tc>
                  <a:txBody>
                    <a:bodyPr/>
                    <a:lstStyle/>
                    <a:p>
                      <a:pPr algn="ctr"/>
                      <a:r>
                        <a:rPr lang="es-CL" dirty="0" smtClean="0">
                          <a:solidFill>
                            <a:srgbClr val="405177"/>
                          </a:solidFill>
                        </a:rPr>
                        <a:t>Propuestas</a:t>
                      </a:r>
                      <a:endParaRPr lang="es-CL" dirty="0">
                        <a:solidFill>
                          <a:srgbClr val="405177"/>
                        </a:solidFill>
                      </a:endParaRPr>
                    </a:p>
                  </a:txBody>
                  <a:tcPr/>
                </a:tc>
                <a:extLst>
                  <a:ext uri="{0D108BD9-81ED-4DB2-BD59-A6C34878D82A}">
                    <a16:rowId xmlns:a16="http://schemas.microsoft.com/office/drawing/2014/main" val="1115541264"/>
                  </a:ext>
                </a:extLst>
              </a:tr>
              <a:tr h="370840">
                <a:tc>
                  <a:txBody>
                    <a:bodyPr/>
                    <a:lstStyle/>
                    <a:p>
                      <a:pPr algn="just"/>
                      <a:r>
                        <a:rPr lang="es-CL" sz="3200" dirty="0" smtClean="0"/>
                        <a:t>-Dificultades con casas adaptadas</a:t>
                      </a:r>
                      <a:r>
                        <a:rPr lang="es-CL" sz="3200" baseline="0" dirty="0" smtClean="0"/>
                        <a:t> y casas patrimoniales (Valparaíso).</a:t>
                      </a:r>
                    </a:p>
                    <a:p>
                      <a:pPr algn="just"/>
                      <a:r>
                        <a:rPr lang="es-CL" sz="3200" baseline="0" dirty="0" smtClean="0"/>
                        <a:t>-Dificultades con Jardines infantiles de administración publica, especialmente jardines infantiles para los trabajadores del ministerio de salud que se encuentran en Hospitales.</a:t>
                      </a:r>
                    </a:p>
                    <a:p>
                      <a:pPr algn="just"/>
                      <a:r>
                        <a:rPr lang="es-CL" sz="3200" baseline="0" dirty="0" smtClean="0"/>
                        <a:t>-Aclarar qué se entiende por  “Locales que atenten contra la moral y las buenas costumbres. Tal vez se podría regular la distancia.</a:t>
                      </a:r>
                    </a:p>
                    <a:p>
                      <a:pPr algn="just"/>
                      <a:r>
                        <a:rPr lang="es-CL" sz="3200" baseline="0" dirty="0" smtClean="0"/>
                        <a:t>-Aclarar qué sucede en el caso de que existan cambios que pueden haber en el entorno: antena, botillería, etc..</a:t>
                      </a:r>
                    </a:p>
                    <a:p>
                      <a:pPr algn="just"/>
                      <a:r>
                        <a:rPr lang="es-CL" sz="3200" baseline="0" dirty="0" smtClean="0"/>
                        <a:t>-Aclarar qué sucede con los jardines infantiles emplazados en sectores rurales.</a:t>
                      </a:r>
                    </a:p>
                    <a:p>
                      <a:pPr algn="l"/>
                      <a:endParaRPr lang="es-CL" sz="3200" dirty="0"/>
                    </a:p>
                  </a:txBody>
                  <a:tcPr/>
                </a:tc>
                <a:tc>
                  <a:txBody>
                    <a:bodyPr/>
                    <a:lstStyle/>
                    <a:p>
                      <a:pPr algn="just"/>
                      <a:r>
                        <a:rPr lang="es-CL" sz="3200" dirty="0" smtClean="0">
                          <a:latin typeface="+mj-lt"/>
                        </a:rPr>
                        <a:t>-Incorporar las demarcaciones peatonales en  los cruces aledaños a los recintos.</a:t>
                      </a:r>
                    </a:p>
                    <a:p>
                      <a:pPr algn="just"/>
                      <a:r>
                        <a:rPr lang="es-CL" sz="3200" dirty="0" smtClean="0"/>
                        <a:t>-Normativamente</a:t>
                      </a:r>
                      <a:r>
                        <a:rPr lang="es-CL" sz="3200" baseline="0" dirty="0" smtClean="0"/>
                        <a:t> el artículo, da alternativas de solución o apelación seremi.</a:t>
                      </a:r>
                      <a:endParaRPr lang="es-CL" sz="3200" dirty="0" smtClean="0"/>
                    </a:p>
                    <a:p>
                      <a:pPr algn="just"/>
                      <a:r>
                        <a:rPr lang="es-CL" sz="3200" dirty="0" smtClean="0"/>
                        <a:t>-Delimitar perímetro de</a:t>
                      </a:r>
                      <a:r>
                        <a:rPr lang="es-CL" sz="3200" baseline="0" dirty="0" smtClean="0"/>
                        <a:t> emplazamiento cuando se requiere establecer distancia de canales abiertos, vías férreas, vías de alta velocidad.</a:t>
                      </a:r>
                    </a:p>
                    <a:p>
                      <a:pPr algn="just"/>
                      <a:endParaRPr lang="es-CL" sz="3200" dirty="0" smtClean="0"/>
                    </a:p>
                    <a:p>
                      <a:pPr algn="just"/>
                      <a:endParaRPr lang="es-CL" sz="3200" dirty="0" smtClean="0"/>
                    </a:p>
                    <a:p>
                      <a:pPr algn="ctr"/>
                      <a:endParaRPr lang="es-CL" sz="3200" dirty="0" smtClean="0"/>
                    </a:p>
                    <a:p>
                      <a:pPr algn="ctr"/>
                      <a:endParaRPr lang="es-CL" sz="3200" dirty="0" smtClean="0"/>
                    </a:p>
                    <a:p>
                      <a:pPr algn="ctr"/>
                      <a:endParaRPr lang="es-CL" sz="3200" dirty="0" smtClean="0"/>
                    </a:p>
                    <a:p>
                      <a:pPr algn="ctr"/>
                      <a:endParaRPr lang="es-CL" sz="3200" dirty="0" smtClean="0"/>
                    </a:p>
                    <a:p>
                      <a:pPr algn="ctr"/>
                      <a:endParaRPr lang="es-CL" sz="3200" dirty="0" smtClean="0"/>
                    </a:p>
                    <a:p>
                      <a:pPr algn="ctr"/>
                      <a:endParaRPr lang="es-CL" sz="3200" dirty="0" smtClean="0"/>
                    </a:p>
                    <a:p>
                      <a:pPr algn="ctr"/>
                      <a:endParaRPr lang="es-CL" sz="3200" dirty="0"/>
                    </a:p>
                  </a:txBody>
                  <a:tcPr/>
                </a:tc>
                <a:extLst>
                  <a:ext uri="{0D108BD9-81ED-4DB2-BD59-A6C34878D82A}">
                    <a16:rowId xmlns:a16="http://schemas.microsoft.com/office/drawing/2014/main" val="420893143"/>
                  </a:ext>
                </a:extLst>
              </a:tr>
            </a:tbl>
          </a:graphicData>
        </a:graphic>
      </p:graphicFrame>
    </p:spTree>
    <p:extLst>
      <p:ext uri="{BB962C8B-B14F-4D97-AF65-F5344CB8AC3E}">
        <p14:creationId xmlns:p14="http://schemas.microsoft.com/office/powerpoint/2010/main" val="753301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Negro .thmx</Template>
  <TotalTime>10441</TotalTime>
  <Words>1328</Words>
  <Application>Microsoft Office PowerPoint</Application>
  <PresentationFormat>Personalizado</PresentationFormat>
  <Paragraphs>151</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Calibri (Cuerpo)</vt:lpstr>
      <vt:lpstr>gobCL</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Catalina Amenabar Gonzalez</dc:creator>
  <cp:lastModifiedBy>usuario</cp:lastModifiedBy>
  <cp:revision>149</cp:revision>
  <cp:lastPrinted>2014-06-26T16:03:27Z</cp:lastPrinted>
  <dcterms:created xsi:type="dcterms:W3CDTF">2016-06-03T21:20:03Z</dcterms:created>
  <dcterms:modified xsi:type="dcterms:W3CDTF">2017-04-04T09:42:50Z</dcterms:modified>
</cp:coreProperties>
</file>