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0"/>
  </p:notesMasterIdLst>
  <p:handoutMasterIdLst>
    <p:handoutMasterId r:id="rId21"/>
  </p:handoutMasterIdLst>
  <p:sldIdLst>
    <p:sldId id="340" r:id="rId3"/>
    <p:sldId id="268" r:id="rId4"/>
    <p:sldId id="347" r:id="rId5"/>
    <p:sldId id="348" r:id="rId6"/>
    <p:sldId id="353" r:id="rId7"/>
    <p:sldId id="349" r:id="rId8"/>
    <p:sldId id="346" r:id="rId9"/>
    <p:sldId id="345" r:id="rId10"/>
    <p:sldId id="344" r:id="rId11"/>
    <p:sldId id="343" r:id="rId12"/>
    <p:sldId id="312" r:id="rId13"/>
    <p:sldId id="313" r:id="rId14"/>
    <p:sldId id="352" r:id="rId15"/>
    <p:sldId id="314" r:id="rId16"/>
    <p:sldId id="332" r:id="rId17"/>
    <p:sldId id="341" r:id="rId18"/>
    <p:sldId id="342" r:id="rId19"/>
  </p:sldIdLst>
  <p:sldSz cx="9144000" cy="6858000" type="screen4x3"/>
  <p:notesSz cx="7010400" cy="92964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E5A0E"/>
    <a:srgbClr val="323E1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7" autoAdjust="0"/>
    <p:restoredTop sz="94665"/>
  </p:normalViewPr>
  <p:slideViewPr>
    <p:cSldViewPr snapToGrid="0" snapToObjects="1">
      <p:cViewPr varScale="1">
        <p:scale>
          <a:sx n="50" d="100"/>
          <a:sy n="50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A844029-8CFC-4E4B-9DBA-39EA7A6E0619}" type="datetimeFigureOut">
              <a:rPr lang="es-ES" smtClean="0"/>
              <a:pPr/>
              <a:t>29/06/2017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2B7918-8EF3-46CB-932D-379B0B9E6D86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20864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12DD7-A2F3-46B7-B02B-220C11C7FFA5}" type="datetimeFigureOut">
              <a:rPr lang="es-CL" smtClean="0"/>
              <a:pPr/>
              <a:t>29-06-2017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1A1B8-5E1A-418B-8AED-6F6CE8E22FD4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3685108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Imagen 2" descr="PPT-SdEP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4629-5CF8-9445-810A-28891330A3E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29-06-2017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4783667" y="3322638"/>
            <a:ext cx="3316111" cy="1813806"/>
          </a:xfrm>
        </p:spPr>
        <p:txBody>
          <a:bodyPr>
            <a:normAutofit/>
          </a:bodyPr>
          <a:lstStyle>
            <a:lvl1pPr algn="l">
              <a:defRPr sz="36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2"/>
          </p:nvPr>
        </p:nvSpPr>
        <p:spPr>
          <a:xfrm>
            <a:off x="183444" y="127000"/>
            <a:ext cx="4445000" cy="194733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91440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37160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82880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3" name="Rectángulo 2"/>
          <p:cNvSpPr/>
          <p:nvPr userDrawn="1"/>
        </p:nvSpPr>
        <p:spPr>
          <a:xfrm>
            <a:off x="4416778" y="3407305"/>
            <a:ext cx="134055" cy="1644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0800" y="3393292"/>
            <a:ext cx="1565338" cy="170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814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983"/>
            <a:ext cx="9144000" cy="6858000"/>
          </a:xfrm>
          <a:prstGeom prst="rect">
            <a:avLst/>
          </a:prstGeom>
        </p:spPr>
      </p:pic>
      <p:sp>
        <p:nvSpPr>
          <p:cNvPr id="15" name="Rectángulo 14"/>
          <p:cNvSpPr/>
          <p:nvPr userDrawn="1"/>
        </p:nvSpPr>
        <p:spPr>
          <a:xfrm>
            <a:off x="0" y="0"/>
            <a:ext cx="9144000" cy="105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14867" y="148167"/>
            <a:ext cx="7600244" cy="69144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14338" y="1425575"/>
            <a:ext cx="8229600" cy="4586288"/>
          </a:xfr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8" name="Rectángulo 7"/>
          <p:cNvSpPr/>
          <p:nvPr userDrawn="1"/>
        </p:nvSpPr>
        <p:spPr>
          <a:xfrm>
            <a:off x="0" y="-35983"/>
            <a:ext cx="211667" cy="1093427"/>
          </a:xfrm>
          <a:prstGeom prst="rect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0" name="Rectángulo 9"/>
          <p:cNvSpPr/>
          <p:nvPr userDrawn="1"/>
        </p:nvSpPr>
        <p:spPr>
          <a:xfrm>
            <a:off x="0" y="6725120"/>
            <a:ext cx="9144000" cy="144070"/>
          </a:xfrm>
          <a:prstGeom prst="rect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Paralelogramo 11"/>
          <p:cNvSpPr/>
          <p:nvPr userDrawn="1"/>
        </p:nvSpPr>
        <p:spPr>
          <a:xfrm>
            <a:off x="8372322" y="6463048"/>
            <a:ext cx="771677" cy="406141"/>
          </a:xfrm>
          <a:prstGeom prst="parallelogram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Rectángulo 12"/>
          <p:cNvSpPr/>
          <p:nvPr userDrawn="1"/>
        </p:nvSpPr>
        <p:spPr>
          <a:xfrm>
            <a:off x="8582422" y="6463050"/>
            <a:ext cx="561578" cy="406140"/>
          </a:xfrm>
          <a:prstGeom prst="rect">
            <a:avLst/>
          </a:prstGeom>
          <a:solidFill>
            <a:srgbClr val="4F6C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6"/>
          </p:nvPr>
        </p:nvSpPr>
        <p:spPr>
          <a:xfrm>
            <a:off x="8202260" y="6456892"/>
            <a:ext cx="770467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‹#›</a:t>
            </a:fld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2169" y="117581"/>
            <a:ext cx="763238" cy="83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95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Marcador de texto 7"/>
          <p:cNvSpPr>
            <a:spLocks noGrp="1"/>
          </p:cNvSpPr>
          <p:nvPr>
            <p:ph type="body" sz="quarter" idx="13"/>
          </p:nvPr>
        </p:nvSpPr>
        <p:spPr>
          <a:xfrm>
            <a:off x="2060753" y="4516086"/>
            <a:ext cx="5037137" cy="1423987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2pPr>
            <a:lvl3pPr marL="91440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3pPr>
            <a:lvl4pPr marL="137160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4pPr>
            <a:lvl5pPr marL="182880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_tradnl" dirty="0" smtClean="0"/>
              <a:t>Haga clic para modificar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52143" y="2751432"/>
            <a:ext cx="1425044" cy="1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305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  <p:pic>
        <p:nvPicPr>
          <p:cNvPr id="7" name="Imagen 2" descr="PPT-SdEP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7764CD-9784-0C44-8A31-954E257D1516}" type="datetimeFigureOut">
              <a:rPr lang="es-ES_tradnl" smtClean="0"/>
              <a:pPr/>
              <a:t>29/06/2017</a:t>
            </a:fld>
            <a:endParaRPr lang="es-ES_tradn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7F63AE-42BF-924F-B501-E0EED4802075}" type="slidenum">
              <a:rPr lang="es-ES_tradnl" smtClean="0"/>
              <a:pPr/>
              <a:t>‹#›</a:t>
            </a:fld>
            <a:endParaRPr lang="es-ES_tradnl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A001-0A87-CC45-9443-08D275C986E8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29-06-2017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4EA8-5178-ED4A-9812-0C6A6D246B0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277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" y="1439247"/>
            <a:ext cx="6892119" cy="181380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n>
                  <a:solidFill>
                    <a:srgbClr val="00B050"/>
                  </a:solidFill>
                </a:ln>
                <a:solidFill>
                  <a:srgbClr val="323E1A"/>
                </a:solidFill>
              </a:rPr>
              <a:t>UNA REFORMA DESDE LA SALA </a:t>
            </a:r>
            <a:r>
              <a:rPr lang="es-ES" dirty="0" smtClean="0">
                <a:ln>
                  <a:solidFill>
                    <a:srgbClr val="00B050"/>
                  </a:solidFill>
                </a:ln>
                <a:solidFill>
                  <a:srgbClr val="323E1A"/>
                </a:solidFill>
              </a:rPr>
              <a:t>CUNA</a:t>
            </a:r>
            <a:br>
              <a:rPr lang="es-ES" dirty="0" smtClean="0">
                <a:ln>
                  <a:solidFill>
                    <a:srgbClr val="00B050"/>
                  </a:solidFill>
                </a:ln>
                <a:solidFill>
                  <a:srgbClr val="323E1A"/>
                </a:solidFill>
              </a:rPr>
            </a:br>
            <a:r>
              <a:rPr lang="es-ES" dirty="0" smtClean="0">
                <a:ln>
                  <a:solidFill>
                    <a:srgbClr val="00B050"/>
                  </a:solidFill>
                </a:ln>
                <a:solidFill>
                  <a:srgbClr val="323E1A"/>
                </a:solidFill>
              </a:rPr>
              <a:t>PARTE II</a:t>
            </a:r>
            <a:endParaRPr lang="es-ES" dirty="0">
              <a:ln>
                <a:solidFill>
                  <a:srgbClr val="00B050"/>
                </a:solidFill>
              </a:ln>
              <a:solidFill>
                <a:srgbClr val="323E1A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/>
          </p:nvPr>
        </p:nvSpPr>
        <p:spPr>
          <a:xfrm>
            <a:off x="183444" y="127001"/>
            <a:ext cx="5330252" cy="609600"/>
          </a:xfrm>
        </p:spPr>
        <p:txBody>
          <a:bodyPr/>
          <a:lstStyle/>
          <a:p>
            <a:r>
              <a:rPr lang="es-ES" dirty="0" smtClean="0">
                <a:solidFill>
                  <a:srgbClr val="0E5A0E"/>
                </a:solidFill>
              </a:rPr>
              <a:t>JARDINES INFANTILES DE CARABINEROS</a:t>
            </a:r>
            <a:endParaRPr lang="es-ES" dirty="0">
              <a:solidFill>
                <a:srgbClr val="0E5A0E"/>
              </a:solidFill>
            </a:endParaRPr>
          </a:p>
        </p:txBody>
      </p:sp>
      <p:pic>
        <p:nvPicPr>
          <p:cNvPr id="4" name="Imagen 2" descr="DSCF8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3429000"/>
            <a:ext cx="45719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404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accent3">
                    <a:lumMod val="50000"/>
                  </a:schemeClr>
                </a:solidFill>
              </a:rPr>
              <a:t>Ingreso de Educadoras/es de Párvulos a Carrera Docente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10</a:t>
            </a:fld>
            <a:endParaRPr lang="es-ES" dirty="0">
              <a:solidFill>
                <a:prstClr val="white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14867" y="1397000"/>
          <a:ext cx="8229072" cy="48721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0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0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0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Dependencia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Año de ingreso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 ingreso anual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Establecimientos Municipales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Encasillamiento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desde 2016.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Vigente desde el 31 de julio de 2017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100% por encasillamiento en tramo de acuerdo a resultados evaluación docente.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Establecimientos  Particulares Subvencionadas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Desde el 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año 2018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 razón de 1/7 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anual. Primera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etapa voluntaria: desde 2017 a 2025; segunda etapa obligatoria: a contar del año 2026.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Establecimientos pertenecientes a </a:t>
                      </a:r>
                      <a:r>
                        <a:rPr lang="es-ES" sz="1200" kern="1200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Junji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2020 al 2024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20% de establecimientos anualmente según calendario fijado por 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CPEIP. Año 2019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 inicia inscripción, evaluación 2020. 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Establecimientos pertenecientes a Fundación Integra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2020 al 2024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20% de establecimientos anualmente según calendario fijado por 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CPEIP. Año 2019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 inicia inscripción, evaluación 2020.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VTF DEPENDENCIA MUNICIPAL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2020 al 2024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20% de establecimientos anualmente según calendario fijado por 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CPEIP. Año 2019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 inicia inscripción, evaluación 2020.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VTF DEPENDENCIA PARTICULAR (Corporaciones y fundaciones privadas sin fines de lucro)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2020 al 2024</a:t>
                      </a:r>
                    </a:p>
                  </a:txBody>
                  <a:tcPr marL="25724" marR="257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20% de establecimientos anualmente según calendario fijado por </a:t>
                      </a:r>
                      <a:r>
                        <a:rPr lang="es-ES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CPEIP. Año 2019 </a:t>
                      </a:r>
                      <a:r>
                        <a:rPr lang="es-ES" sz="12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se inicia inscripción, evaluación 2020.</a:t>
                      </a:r>
                    </a:p>
                  </a:txBody>
                  <a:tcPr marL="25724" marR="2572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E5A0E"/>
                </a:solidFill>
              </a:rPr>
              <a:t>Marcos Regulatorios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s-ES_tradnl" sz="20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Ley 20.529: </a:t>
            </a: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 partir del año 2019, a todos los establecimientos que reciben financiamiento estatal, se les exigirá contar con el </a:t>
            </a:r>
            <a:r>
              <a:rPr lang="es-ES_tradnl" sz="20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Reconocimiento Oficial </a:t>
            </a: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del Estado.</a:t>
            </a:r>
          </a:p>
          <a:p>
            <a:pPr marL="0" indent="0">
              <a:buNone/>
            </a:pPr>
            <a:endParaRPr lang="es-ES_tradnl" sz="20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20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Ley 20.832:  </a:t>
            </a: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Establece la obligación de contar con la </a:t>
            </a:r>
            <a:r>
              <a:rPr lang="es-ES_tradnl" sz="20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Autorización</a:t>
            </a: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de MINEDUC para funcionar como establecimiento de educación parvularia: </a:t>
            </a:r>
            <a:endParaRPr lang="es-ES" sz="20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Condiciona la autorización al cumplimiento de requisitos de base, que buscan garantizar un adecuado funcionamiento de este tipo de establecimientos, así como educación y bienestar de los niños y niñas.   </a:t>
            </a:r>
            <a:endParaRPr lang="es-ES" sz="20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Consagra la fiscalización y sanciones por parte de la Superintendencia de Educación</a:t>
            </a:r>
            <a:endParaRPr lang="es-ES" sz="20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ES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Modifica el Código del Trabajo a fin de armonizar las normas de sala cuna con la autorización de funcionamientos y sus requisitos</a:t>
            </a:r>
          </a:p>
          <a:p>
            <a:pPr marL="0" indent="0">
              <a:buNone/>
            </a:pPr>
            <a:endParaRPr lang="es-CL" sz="20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201003"/>
            <a:ext cx="8229600" cy="224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57200" y="1"/>
            <a:ext cx="8229600" cy="23552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4540029"/>
              </p:ext>
            </p:extLst>
          </p:nvPr>
        </p:nvGraphicFramePr>
        <p:xfrm>
          <a:off x="0" y="-1"/>
          <a:ext cx="9074727" cy="6948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65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581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6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LEY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GENERAL DE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EDUCACIÓN RECONOCIMIENTO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OFICIAL Art. 46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AUTORIZACIÓN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FUNCIONAMIENTO </a:t>
                      </a:r>
                      <a:endParaRPr lang="es-ES" sz="1600" spc="-15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59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Sostenedor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persona jurídica; derecho público o privado; giro único,  formación académica (8 semestres) e inhabilidades. Intransferible e intransmisible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Sostenedor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persona natural o jurídica;  derecho público o privado; giro único, formación académica (8 semestres) e  inhabilidades. Intransferible e intransmisible </a:t>
                      </a: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*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Excepciones: Empleador-sostenedor de  Salas cuna del Código del Trabajo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Proyecto educativo: ceñido a las bases curriculares de Mineduc.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Proyecto 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educativo: visión, misión, valores y ceñidos a los “objetivos” del nivel parvulario establecidos en la LGE</a:t>
                      </a: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.(Ley General de Educación)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0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Ceñirse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en los programas de estudio a las bases curriculares.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se exige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47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Reglamento sobre evaluación y promoción de los alumnos.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se exige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Comprometerse a cumplir estándares de aprendizaje.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aplica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829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Reglamento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Interno y normas de convivencia:</a:t>
                      </a:r>
                      <a:r>
                        <a:rPr lang="es-ES_tradnl" sz="1600" u="sng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justo</a:t>
                      </a:r>
                      <a:r>
                        <a:rPr lang="es-ES_tradnl" sz="1600" u="sng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procedimiento, formativo, sanciones.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Reglamento 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Interno y normas de convivencia</a:t>
                      </a:r>
                      <a:r>
                        <a:rPr lang="es-ES_tradnl" sz="1600" u="sng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protocolos prevención e intervención maltrato, abuso sexual infantil, seguridad e higiene.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9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Personal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profesional y técnico  idóneo y 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suficiente,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atendido el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nivel,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modalidad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y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cantidad de alumnos. Título profesional.- Inhabilidades generales (delitos).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Personal : ídem a reconocimiento oficial. 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1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Acreditar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un capital mínimo pagado, en proporción a la matrícula proyectada.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 se exige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65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Acreditar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que el local cumple con las normas de general aplicación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más Decreto </a:t>
                      </a: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548, </a:t>
                      </a:r>
                      <a:r>
                        <a:rPr lang="es-ES_tradnl" sz="1600" spc="-15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educación. </a:t>
                      </a:r>
                      <a:endParaRPr lang="es-ES" sz="1600" spc="-15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Dominio o contrato del inmueble 5 años</a:t>
                      </a:r>
                      <a:endParaRPr lang="es-ES" sz="1600" spc="-15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u="none" strike="noStrike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600" spc="-15" baseline="300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Local 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cumple normas mínimas de planta física, condiciones sanitarias y ambientales de general aplicación. </a:t>
                      </a:r>
                      <a:r>
                        <a:rPr lang="es-ES_tradnl" sz="1600" spc="-15" baseline="300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Planta </a:t>
                      </a: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física de aulas y baños: ídem Reconocimiento Oficial. 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Dominio o contrato del inmueble 3 años (Excepción: Empleador-sostenedor sala cuna Código del Trabajo)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32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600" spc="-15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Mobiliario, equipamiento, elementos de enseñanza y material didáctico mínimo, adecuados al nivel y modalidad de educación que pretendan impartir.</a:t>
                      </a:r>
                      <a:endParaRPr lang="es-ES" sz="1600" spc="-15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spc="-15" baseline="30000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Mobiliario, equipamiento, elementos de enseñanza y material didáctico adecuados al o los niveles de educación parvularia que imparte.</a:t>
                      </a:r>
                      <a:endParaRPr lang="es-ES" sz="1600" spc="-15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0754" marR="4075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2579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E5A0E"/>
                </a:solidFill>
              </a:rPr>
              <a:t>DESAFIOS</a:t>
            </a:r>
            <a:endParaRPr lang="es-CL" b="1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36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Eje Calidad</a:t>
            </a:r>
          </a:p>
          <a:p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Elaboración de Propuesta de </a:t>
            </a:r>
            <a:r>
              <a:rPr lang="es-C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Mejora Gradual de Coeficientes Técnicos</a:t>
            </a:r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s-C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Nueva Educación Pública: </a:t>
            </a:r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considera traspaso de 1400 JI VTF a SLE, con foco en Trayectoria Educativa.</a:t>
            </a:r>
            <a:endParaRPr lang="es-CL" b="1" dirty="0" smtClean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Elaboración de </a:t>
            </a:r>
            <a:r>
              <a:rPr lang="es-C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orientaciones técnico-pedagógicas, </a:t>
            </a:r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escuelas y colegios, y envío de </a:t>
            </a:r>
            <a:r>
              <a:rPr lang="es-C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textos para los niveles de Transición.</a:t>
            </a:r>
          </a:p>
          <a:p>
            <a:r>
              <a:rPr lang="es-C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Actualización de la Resolución Exenta 11.636 de 2004</a:t>
            </a:r>
            <a:r>
              <a:rPr lang="es-CL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establece criterios técnicos de articulación curricular entre la enseñanza parvularia y la enseñanza básica</a:t>
            </a:r>
            <a:endParaRPr lang="es-CL" dirty="0" smtClean="0"/>
          </a:p>
          <a:p>
            <a:endParaRPr lang="es-C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E5A0E"/>
                </a:solidFill>
              </a:rPr>
              <a:t>DESAFIOS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indent="0">
              <a:buFont typeface="Arial" pitchFamily="34" charset="0"/>
              <a:buChar char="•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Elaboración de un </a:t>
            </a: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reglamento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que regule los requisitos para la obtención y mantenimiento de la autorización de funcionamiento</a:t>
            </a:r>
            <a:r>
              <a:rPr lang="es-ES_tradnl" sz="20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garantice </a:t>
            </a:r>
            <a:r>
              <a:rPr lang="es-ES_tradnl" sz="20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condiciones básicas </a:t>
            </a: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institucionales, técnico pedagógicas y de espacios físicos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, que permitan el desarrollo de </a:t>
            </a: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diversos proyectos educativos de calidad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, en un sistema de </a:t>
            </a: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provisión mixta. 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Plazo: Julio 2017</a:t>
            </a:r>
          </a:p>
          <a:p>
            <a:pPr marL="0" indent="0">
              <a:buNone/>
            </a:pPr>
            <a:endParaRPr lang="es-ES_tradnl" sz="2000" dirty="0" smtClean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Proceso participativo: organizaciones públicas y privadas/equidad sistema (Octubre 2016 - Mayo 2017).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Instancias de orientación, asesoría e información a sostenedores y familias.</a:t>
            </a:r>
          </a:p>
          <a:p>
            <a:pPr>
              <a:buFont typeface="Wingdings" pitchFamily="2" charset="2"/>
              <a:buChar char="Ø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Materiales con Orientaciones: PEI – Buen Trato – Reglamento Funcionamiento – Material didáctico- Infraestructura</a:t>
            </a:r>
            <a:r>
              <a:rPr lang="es-ES_tradnl" sz="2000" dirty="0" smtClean="0">
                <a:solidFill>
                  <a:srgbClr val="0E5A0E"/>
                </a:solidFill>
                <a:latin typeface="Calibri Light" panose="020F0302020204030204" pitchFamily="34" charset="0"/>
              </a:rPr>
              <a:t>.</a:t>
            </a:r>
            <a:endParaRPr lang="es-CL" sz="2000" dirty="0">
              <a:solidFill>
                <a:srgbClr val="0E5A0E"/>
              </a:solidFill>
              <a:latin typeface="Calibri Light" panose="020F0302020204030204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1282890"/>
            <a:ext cx="8229600" cy="1426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2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E5A0E"/>
                </a:solidFill>
              </a:rPr>
              <a:t>Marcos Regulatorios</a:t>
            </a:r>
            <a:br>
              <a:rPr lang="es-CL" b="1" dirty="0">
                <a:solidFill>
                  <a:srgbClr val="0E5A0E"/>
                </a:solidFill>
              </a:rPr>
            </a:br>
            <a:r>
              <a:rPr lang="es-ES_tradnl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Autorización de Funcionamiento. </a:t>
            </a:r>
            <a:endParaRPr lang="es-CL" b="1" dirty="0">
              <a:solidFill>
                <a:srgbClr val="0E5A0E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type="body" sz="quarter" idx="13"/>
          </p:nvPr>
        </p:nvSpPr>
        <p:spPr>
          <a:xfrm>
            <a:off x="414338" y="1255594"/>
            <a:ext cx="8229600" cy="53738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0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Implementación: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Inicio funciones </a:t>
            </a:r>
            <a:r>
              <a:rPr lang="es-ES_tradnl" sz="2000" dirty="0" err="1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SdEP</a:t>
            </a: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: Noviembre de 2015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Inicio funciones Intendencia: Julio de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Inicio vigencia Ley 20.832: Enero 2017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_tradnl" sz="20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Plazo dictación reglamento: Julio 2017</a:t>
            </a:r>
          </a:p>
          <a:p>
            <a:pPr marL="0" indent="0">
              <a:buNone/>
            </a:pPr>
            <a:endParaRPr lang="es-ES" sz="14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s-ES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Artículo cuarto transitorio: </a:t>
            </a:r>
            <a:r>
              <a:rPr lang="es-ES" sz="1800" i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“A </a:t>
            </a:r>
            <a:r>
              <a:rPr lang="es-ES" sz="1800" i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contar de la fecha de la publicación de esta ley, la Junta Nacional de Jardines Infantiles continuará ejerciendo sus labores de </a:t>
            </a:r>
            <a:r>
              <a:rPr lang="es-ES" sz="1800" i="1" dirty="0" err="1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supervigilancia</a:t>
            </a:r>
            <a:r>
              <a:rPr lang="es-ES" sz="1800" i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establecidas en la ley Nº 17.301, hasta la fecha en que la Superintendencia de Educación comience a ejercer las facultades de fiscalización que se le otorgan en la presente ley respecto de los establecimientos que imparten educación </a:t>
            </a:r>
            <a:r>
              <a:rPr lang="es-ES" sz="1800" i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parvularia (…). </a:t>
            </a:r>
            <a:r>
              <a:rPr lang="es-ES" sz="1800" i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Asimismo, continuará ejerciendo las labores de empadronamiento o autorización que le confiere la citada ley Nº 17.301, hasta la entrada en vigencia del reglamento a que se refiere el artículo segundo transitorio de la ley N°20.832, que crea la Autorización de Funcionamiento de Establecimientos de Educación Parvularia.”</a:t>
            </a:r>
            <a:endParaRPr lang="es-ES_tradnl" sz="1800" i="1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8" y="1160059"/>
            <a:ext cx="8229600" cy="191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E5A0E"/>
                </a:solidFill>
              </a:rPr>
              <a:t>LEYES APROBADAS DE LA REFORMA EDUCATIVA</a:t>
            </a:r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14338" y="1152526"/>
            <a:ext cx="8229600" cy="53043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CL" sz="2000" b="1" dirty="0" smtClean="0">
                <a:solidFill>
                  <a:srgbClr val="0E5A0E"/>
                </a:solidFill>
              </a:rPr>
              <a:t>LEY N° 20.529 </a:t>
            </a:r>
            <a:r>
              <a:rPr lang="es-CL" sz="2000" dirty="0" smtClean="0">
                <a:solidFill>
                  <a:srgbClr val="0E5A0E"/>
                </a:solidFill>
              </a:rPr>
              <a:t>CREA  SISTEMA DE ASEGURAMIENTO DE LA CALIDAD EDUCACIONAL DE LA ENSEÑANZA PARVULARIA ,BASICA Y MEDIA. COMISION NACIONAL  DE ACREDITACION DE LA CALIDAD(OCTUBRE 2006)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E5A0E"/>
                </a:solidFill>
              </a:rPr>
              <a:t>LEY N°20.832 </a:t>
            </a:r>
            <a:r>
              <a:rPr lang="es-CL" sz="2000" dirty="0" smtClean="0">
                <a:solidFill>
                  <a:srgbClr val="0E5A0E"/>
                </a:solidFill>
              </a:rPr>
              <a:t>CREA AUTORIZACION DE FUNCIONAMIENTO DE ESTABLECIMIENTOS DE EDUCACION PARVULARIA (MAYO 2015)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E5A0E"/>
                </a:solidFill>
              </a:rPr>
              <a:t>LEY N° 20.835 </a:t>
            </a:r>
            <a:r>
              <a:rPr lang="es-CL" sz="2000" dirty="0" smtClean="0">
                <a:solidFill>
                  <a:srgbClr val="0E5A0E"/>
                </a:solidFill>
              </a:rPr>
              <a:t>CREA LA SUBSECRETARIA DE EDUCACION PARVULARIA E INTENDEMNCIA DE EDUCACION PARVULARIA Y MODIFICA DIVERSOS CUERPOS LEGALES( MAYO 2015)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E5A0E"/>
                </a:solidFill>
              </a:rPr>
              <a:t>LEY N° 20.903 </a:t>
            </a:r>
            <a:r>
              <a:rPr lang="es-CL" sz="2000" dirty="0" smtClean="0">
                <a:solidFill>
                  <a:srgbClr val="0E5A0E"/>
                </a:solidFill>
              </a:rPr>
              <a:t>CREA SISTEMA DE DESARROLLO PROFESIONAL DOCENTE (ABRIL 2016)</a:t>
            </a:r>
          </a:p>
          <a:p>
            <a:pPr>
              <a:buNone/>
            </a:pPr>
            <a:r>
              <a:rPr lang="es-CL" sz="2000" b="1" dirty="0" smtClean="0">
                <a:solidFill>
                  <a:srgbClr val="0E5A0E"/>
                </a:solidFill>
              </a:rPr>
              <a:t>LEY N° 20.911 </a:t>
            </a:r>
            <a:r>
              <a:rPr lang="es-CL" sz="2000" dirty="0" smtClean="0">
                <a:solidFill>
                  <a:srgbClr val="0E5A0E"/>
                </a:solidFill>
              </a:rPr>
              <a:t>CREA PLAN DE FORMACION CIUDADANA PARA LOS ESTABLECIMIENTOS EDUCACIONALES RECONOCIDOS POR EL ESTADO (ABRIL 2016)</a:t>
            </a:r>
          </a:p>
          <a:p>
            <a:pPr>
              <a:buNone/>
            </a:pPr>
            <a:endParaRPr lang="es-CL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16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sz="4000" dirty="0" smtClean="0">
                <a:solidFill>
                  <a:srgbClr val="0E5A0E"/>
                </a:solidFill>
              </a:rPr>
              <a:t>GRACIAS</a:t>
            </a:r>
            <a:endParaRPr lang="es-CL" sz="4000" dirty="0">
              <a:solidFill>
                <a:srgbClr val="0E5A0E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>
                <a:solidFill>
                  <a:srgbClr val="0E5A0E"/>
                </a:solidFill>
              </a:rPr>
              <a:t>Plan de Reforma</a:t>
            </a: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type="body" sz="quarter" idx="13"/>
          </p:nvPr>
        </p:nvSpPr>
        <p:spPr>
          <a:xfrm>
            <a:off x="291508" y="1442518"/>
            <a:ext cx="8229600" cy="4586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Eje Calidad</a:t>
            </a:r>
          </a:p>
          <a:p>
            <a:pPr marL="0" lvl="1" indent="0">
              <a:buFontTx/>
              <a:buChar char="-"/>
            </a:pP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Sistema </a:t>
            </a:r>
            <a:r>
              <a:rPr lang="es-CL" sz="18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de Aseguramiento de la </a:t>
            </a: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Calidad: </a:t>
            </a:r>
            <a:r>
              <a:rPr lang="es-CL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Elaborar </a:t>
            </a:r>
            <a:r>
              <a:rPr lang="es-CL" sz="1800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Plan de Aseguramiento de la Calidad para Educación </a:t>
            </a:r>
            <a:r>
              <a:rPr lang="es-CL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Parvularia.</a:t>
            </a:r>
          </a:p>
          <a:p>
            <a:pPr marL="0" lvl="1" indent="0">
              <a:buFontTx/>
              <a:buChar char="-"/>
            </a:pPr>
            <a:endParaRPr lang="es-CL" sz="1800" dirty="0" smtClean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buFontTx/>
              <a:buChar char="-"/>
            </a:pP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Elaboración Marco para la Buena Enseñanza: </a:t>
            </a:r>
            <a:r>
              <a:rPr lang="es-CL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Diseño de instrumentos pedagógicos en consideración de las particularidades del nivel en los cuatro ámbitos.</a:t>
            </a:r>
          </a:p>
          <a:p>
            <a:pPr marL="0" lvl="1" indent="0">
              <a:buFontTx/>
              <a:buChar char="-"/>
            </a:pPr>
            <a:endParaRPr lang="es-CL" sz="1800" dirty="0" smtClean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Tx/>
              <a:buChar char="-"/>
            </a:pP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Actualización </a:t>
            </a:r>
            <a:r>
              <a:rPr lang="es-CL" sz="18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de las Bases </a:t>
            </a: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Curriculares: </a:t>
            </a:r>
            <a:r>
              <a:rPr lang="es-CL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diseñar Bases Curriculares de Educación Parvularia acorde a los tiempos actuales.</a:t>
            </a:r>
          </a:p>
          <a:p>
            <a:pPr marL="0" indent="0">
              <a:buFontTx/>
              <a:buChar char="-"/>
            </a:pPr>
            <a:endParaRPr lang="es-CL" sz="1800" b="1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Char char="-"/>
            </a:pPr>
            <a:endParaRPr lang="es-CL" sz="1800" dirty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- Sistema </a:t>
            </a:r>
            <a:r>
              <a:rPr lang="es-CL" sz="1800" b="1" dirty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de Desarrollo Profesional </a:t>
            </a:r>
            <a:r>
              <a:rPr lang="es-CL" sz="1800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Docente: </a:t>
            </a:r>
            <a:r>
              <a:rPr lang="es-CL" sz="1800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60% de las educadoras ingresan junto a sus establecimientos (NT1 y NT2). A través de un proceso de formación continua y acompañamiento, las educadoras de salas cuna y jardines infantiles ingresarán de forma progresiva entre 2020 y 2025.</a:t>
            </a:r>
          </a:p>
          <a:p>
            <a:endParaRPr lang="es-CL" sz="1600" b="1" dirty="0" smtClean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 flipV="1">
            <a:off x="457200" y="1255594"/>
            <a:ext cx="8229601" cy="45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600" dirty="0">
              <a:solidFill>
                <a:schemeClr val="tx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97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867" y="0"/>
            <a:ext cx="7600244" cy="962025"/>
          </a:xfrm>
        </p:spPr>
        <p:txBody>
          <a:bodyPr>
            <a:normAutofit/>
          </a:bodyPr>
          <a:lstStyle/>
          <a:p>
            <a:r>
              <a:rPr lang="es-CL" sz="2000" dirty="0" smtClean="0"/>
              <a:t>.- </a:t>
            </a:r>
            <a:r>
              <a:rPr lang="es-CL" sz="2000" b="1" dirty="0" smtClean="0">
                <a:solidFill>
                  <a:srgbClr val="0E5A0E"/>
                </a:solidFill>
              </a:rPr>
              <a:t>ASEGURAMIENTO DE LA CALIDAD LEY N° 20.529</a:t>
            </a:r>
            <a:r>
              <a:rPr lang="es-CL" sz="2000" dirty="0" smtClean="0"/>
              <a:t/>
            </a:r>
            <a:br>
              <a:rPr lang="es-CL" sz="2000" dirty="0" smtClean="0"/>
            </a:br>
            <a:endParaRPr lang="es-CL" sz="2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>
          <a:xfrm>
            <a:off x="414338" y="1266826"/>
            <a:ext cx="8229600" cy="4943474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>
                <a:solidFill>
                  <a:srgbClr val="0E5A0E"/>
                </a:solidFill>
              </a:rPr>
              <a:t> Artículo 10.- El objeto de la Agencia será evaluar y orientar el sistema educativo para que éste propenda al mejoramiento de la calidad y equidad de las oportunidades educativas, considerando las particularidades de los distintos niveles y modalidades educativas.</a:t>
            </a:r>
          </a:p>
          <a:p>
            <a:endParaRPr lang="es-CL" dirty="0" smtClean="0">
              <a:solidFill>
                <a:srgbClr val="0E5A0E"/>
              </a:solidFill>
            </a:endParaRPr>
          </a:p>
          <a:p>
            <a:r>
              <a:rPr lang="es-CL" dirty="0" smtClean="0">
                <a:solidFill>
                  <a:srgbClr val="0E5A0E"/>
                </a:solidFill>
              </a:rPr>
              <a:t>Artículo 6º.- Los estándares indicativos de desempeño para los </a:t>
            </a:r>
            <a:r>
              <a:rPr lang="es-CL" u="sng" dirty="0" smtClean="0">
                <a:solidFill>
                  <a:srgbClr val="0E5A0E"/>
                </a:solidFill>
              </a:rPr>
              <a:t>establecimientos y sus sostenedores </a:t>
            </a:r>
            <a:r>
              <a:rPr lang="es-CL" dirty="0" smtClean="0">
                <a:solidFill>
                  <a:srgbClr val="0E5A0E"/>
                </a:solidFill>
              </a:rPr>
              <a:t>considerarán: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/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     1. Gestión pedagógica.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     2. Indicadores de calidad de los procesos relevantes de</a:t>
            </a:r>
          </a:p>
          <a:p>
            <a:pPr>
              <a:buNone/>
            </a:pPr>
            <a:r>
              <a:rPr lang="es-CL" dirty="0" smtClean="0">
                <a:solidFill>
                  <a:srgbClr val="0E5A0E"/>
                </a:solidFill>
              </a:rPr>
              <a:t>              los establecimientos educacionales.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     3. Estándares de gestión de los recursos humanos y </a:t>
            </a:r>
          </a:p>
          <a:p>
            <a:pPr>
              <a:buNone/>
            </a:pPr>
            <a:r>
              <a:rPr lang="es-CL" dirty="0" smtClean="0">
                <a:solidFill>
                  <a:srgbClr val="0E5A0E"/>
                </a:solidFill>
              </a:rPr>
              <a:t>              pedagógicos.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    </a:t>
            </a:r>
            <a:endParaRPr lang="es-CL" dirty="0">
              <a:solidFill>
                <a:srgbClr val="0E5A0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3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E5A0E"/>
                </a:solidFill>
              </a:rPr>
              <a:t>Aseguramiento de la Calidad LEY N° 20.529</a:t>
            </a:r>
            <a:endParaRPr lang="es-CL" b="1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s-CL" dirty="0" smtClean="0">
                <a:solidFill>
                  <a:srgbClr val="0E5A0E"/>
                </a:solidFill>
              </a:rPr>
              <a:t>4. Los resultados de las evaluaciones de desempeño </a:t>
            </a:r>
          </a:p>
          <a:p>
            <a:pPr>
              <a:buNone/>
            </a:pPr>
            <a:r>
              <a:rPr lang="es-CL" dirty="0" smtClean="0">
                <a:solidFill>
                  <a:srgbClr val="0E5A0E"/>
                </a:solidFill>
              </a:rPr>
              <a:t>       docente y directivo.</a:t>
            </a:r>
          </a:p>
          <a:p>
            <a:pPr>
              <a:buNone/>
            </a:pPr>
            <a:endParaRPr lang="es-CL" dirty="0" smtClean="0">
              <a:solidFill>
                <a:srgbClr val="0E5A0E"/>
              </a:solidFill>
            </a:endParaRPr>
          </a:p>
          <a:p>
            <a:r>
              <a:rPr lang="es-CL" dirty="0" smtClean="0">
                <a:solidFill>
                  <a:srgbClr val="0E5A0E"/>
                </a:solidFill>
              </a:rPr>
              <a:t>5. Liderazgo técnico pedagógico del equipo directivo</a:t>
            </a:r>
          </a:p>
          <a:p>
            <a:pPr>
              <a:buNone/>
            </a:pPr>
            <a:endParaRPr lang="es-CL" dirty="0" smtClean="0">
              <a:solidFill>
                <a:srgbClr val="0E5A0E"/>
              </a:solidFill>
            </a:endParaRPr>
          </a:p>
          <a:p>
            <a:r>
              <a:rPr lang="es-CL" dirty="0" smtClean="0">
                <a:solidFill>
                  <a:srgbClr val="0E5A0E"/>
                </a:solidFill>
              </a:rPr>
              <a:t>6.Convivencia escolar</a:t>
            </a:r>
          </a:p>
          <a:p>
            <a:pPr>
              <a:buNone/>
            </a:pPr>
            <a:endParaRPr lang="es-CL" dirty="0" smtClean="0">
              <a:solidFill>
                <a:srgbClr val="0E5A0E"/>
              </a:solidFill>
            </a:endParaRPr>
          </a:p>
          <a:p>
            <a:r>
              <a:rPr lang="es-CL" dirty="0" smtClean="0">
                <a:solidFill>
                  <a:srgbClr val="0E5A0E"/>
                </a:solidFill>
              </a:rPr>
              <a:t>7. Concordancia de la formación de los alumnos con el proyecto educativo institucional del establecimiento y las bases curriculares nacionales.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/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     Los estándares señalados precedentemente constituirán orientaciones para el trabajo de evaluación contemplado en esta ley y su incumplimiento dará origen a sanciones</a:t>
            </a:r>
            <a:endParaRPr lang="es-CL" dirty="0">
              <a:solidFill>
                <a:srgbClr val="0E5A0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4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rgbClr val="0E5A0E"/>
                </a:solidFill>
              </a:rPr>
              <a:t>Modelo de Gestión de Calidad para Centros</a:t>
            </a:r>
            <a:br>
              <a:rPr lang="es-CL" dirty="0" smtClean="0">
                <a:solidFill>
                  <a:srgbClr val="0E5A0E"/>
                </a:solidFill>
              </a:rPr>
            </a:br>
            <a:r>
              <a:rPr lang="es-CL" dirty="0" smtClean="0">
                <a:solidFill>
                  <a:srgbClr val="0E5A0E"/>
                </a:solidFill>
              </a:rPr>
              <a:t>de Educación Inicial Existente</a:t>
            </a:r>
            <a:endParaRPr lang="es-CL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CL" b="1" dirty="0" smtClean="0">
                <a:solidFill>
                  <a:srgbClr val="0E5A0E"/>
                </a:solidFill>
              </a:rPr>
              <a:t>Área 1</a:t>
            </a:r>
            <a:r>
              <a:rPr lang="es-CL" dirty="0" smtClean="0">
                <a:solidFill>
                  <a:srgbClr val="0E5A0E"/>
                </a:solidFill>
              </a:rPr>
              <a:t>: Orientación y Liderazgo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2: </a:t>
            </a:r>
            <a:r>
              <a:rPr lang="es-CL" dirty="0" smtClean="0">
                <a:solidFill>
                  <a:srgbClr val="0E5A0E"/>
                </a:solidFill>
              </a:rPr>
              <a:t>Relación Familia y Comunidad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3: </a:t>
            </a:r>
            <a:r>
              <a:rPr lang="es-CL" dirty="0" smtClean="0">
                <a:solidFill>
                  <a:srgbClr val="0E5A0E"/>
                </a:solidFill>
              </a:rPr>
              <a:t>Competencias del Personal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4: </a:t>
            </a:r>
            <a:r>
              <a:rPr lang="es-CL" dirty="0" smtClean="0">
                <a:solidFill>
                  <a:srgbClr val="0E5A0E"/>
                </a:solidFill>
              </a:rPr>
              <a:t>Proyecto y proceso educativo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5: </a:t>
            </a:r>
            <a:r>
              <a:rPr lang="es-CL" dirty="0" smtClean="0">
                <a:solidFill>
                  <a:srgbClr val="0E5A0E"/>
                </a:solidFill>
              </a:rPr>
              <a:t>Cuidado y Bienestar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6: </a:t>
            </a:r>
            <a:r>
              <a:rPr lang="es-CL" dirty="0" smtClean="0">
                <a:solidFill>
                  <a:srgbClr val="0E5A0E"/>
                </a:solidFill>
              </a:rPr>
              <a:t>Administración de los recursos</a:t>
            </a:r>
          </a:p>
          <a:p>
            <a:r>
              <a:rPr lang="es-CL" b="1" dirty="0" smtClean="0">
                <a:solidFill>
                  <a:srgbClr val="0E5A0E"/>
                </a:solidFill>
              </a:rPr>
              <a:t>Área 7: </a:t>
            </a:r>
            <a:r>
              <a:rPr lang="es-CL" dirty="0" smtClean="0">
                <a:solidFill>
                  <a:srgbClr val="0E5A0E"/>
                </a:solidFill>
              </a:rPr>
              <a:t>Resultados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5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E5A0E"/>
                </a:solidFill>
              </a:rPr>
              <a:t>ELABORACIÓN MARCO PARA LA BUENA ENSEÑANZA</a:t>
            </a:r>
            <a:endParaRPr lang="es-CL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 smtClean="0">
                <a:solidFill>
                  <a:srgbClr val="0E5A0E"/>
                </a:solidFill>
              </a:rPr>
              <a:t>Artículo 19 .- Los estándares de desempeño docente serán elaborados por el Ministerio de Educación, y aprobados por el Consejo Nacional de Educac</a:t>
            </a:r>
            <a:r>
              <a:rPr lang="es-CL" dirty="0" smtClean="0"/>
              <a:t>ión</a:t>
            </a:r>
          </a:p>
          <a:p>
            <a:r>
              <a:rPr lang="es-CL" dirty="0" smtClean="0">
                <a:solidFill>
                  <a:srgbClr val="0E5A0E"/>
                </a:solidFill>
              </a:rPr>
              <a:t>Los estándares de desempeño profesional serán desarrollados reglamentariamente, en base a los siguientes dominios contenidos en el Marco para la Buena Enseñanza:</a:t>
            </a:r>
          </a:p>
          <a:p>
            <a:r>
              <a:rPr lang="es-CL" dirty="0" smtClean="0">
                <a:solidFill>
                  <a:srgbClr val="0E5A0E"/>
                </a:solidFill>
              </a:rPr>
              <a:t>a) La preparación de la enseñanza.</a:t>
            </a:r>
          </a:p>
          <a:p>
            <a:r>
              <a:rPr lang="es-CL" dirty="0" smtClean="0">
                <a:solidFill>
                  <a:srgbClr val="0E5A0E"/>
                </a:solidFill>
              </a:rPr>
              <a:t>b) La creación de un ambiente propicio para el aprendizaje de los estudiantes.</a:t>
            </a:r>
          </a:p>
          <a:p>
            <a:r>
              <a:rPr lang="es-CL" dirty="0" smtClean="0">
                <a:solidFill>
                  <a:srgbClr val="0E5A0E"/>
                </a:solidFill>
              </a:rPr>
              <a:t>c) La enseñanza para el aprendizaje de todos los estudiantes.</a:t>
            </a:r>
          </a:p>
          <a:p>
            <a:r>
              <a:rPr lang="es-CL" dirty="0" smtClean="0">
                <a:solidFill>
                  <a:srgbClr val="0E5A0E"/>
                </a:solidFill>
              </a:rPr>
              <a:t>d) Las responsabilidades profesionales propias de la labor docente, incluyendo aquellas ejercidas fuera del aula, como el trabajo técnico-pedagógico colaborativo.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6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rgbClr val="0E5A0E"/>
                </a:solidFill>
              </a:rPr>
              <a:t>BASES CURRICULARES</a:t>
            </a:r>
            <a:endParaRPr lang="es-CL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CL" dirty="0" smtClean="0">
                <a:solidFill>
                  <a:srgbClr val="0E5A0E"/>
                </a:solidFill>
              </a:rPr>
              <a:t>La Subsecretaría ha desarrollado un proceso de </a:t>
            </a:r>
            <a:r>
              <a:rPr lang="es-CL" b="1" dirty="0" smtClean="0">
                <a:solidFill>
                  <a:srgbClr val="0E5A0E"/>
                </a:solidFill>
              </a:rPr>
              <a:t>actualización del currículo </a:t>
            </a:r>
            <a:r>
              <a:rPr lang="es-CL" dirty="0" smtClean="0">
                <a:solidFill>
                  <a:srgbClr val="0E5A0E"/>
                </a:solidFill>
              </a:rPr>
              <a:t>de la Educación Parvulario, que será presentado al Consejo Nacional  de Educación</a:t>
            </a:r>
          </a:p>
          <a:p>
            <a:pPr lvl="0"/>
            <a:r>
              <a:rPr lang="es-CL" dirty="0" smtClean="0">
                <a:solidFill>
                  <a:srgbClr val="0E5A0E"/>
                </a:solidFill>
              </a:rPr>
              <a:t>Mantiene el tramo de </a:t>
            </a:r>
            <a:r>
              <a:rPr lang="es-CL" b="1" dirty="0" smtClean="0">
                <a:solidFill>
                  <a:srgbClr val="0E5A0E"/>
                </a:solidFill>
              </a:rPr>
              <a:t>0-6 años </a:t>
            </a:r>
            <a:r>
              <a:rPr lang="es-CL" dirty="0" smtClean="0">
                <a:solidFill>
                  <a:srgbClr val="0E5A0E"/>
                </a:solidFill>
              </a:rPr>
              <a:t>y releva la concepción de un </a:t>
            </a:r>
            <a:r>
              <a:rPr lang="es-CL" b="1" dirty="0" smtClean="0">
                <a:solidFill>
                  <a:srgbClr val="0E5A0E"/>
                </a:solidFill>
              </a:rPr>
              <a:t>niño ciudadano </a:t>
            </a:r>
            <a:r>
              <a:rPr lang="es-CL" dirty="0" smtClean="0">
                <a:solidFill>
                  <a:srgbClr val="0E5A0E"/>
                </a:solidFill>
              </a:rPr>
              <a:t>desde un enfoque de derechos, con </a:t>
            </a:r>
            <a:r>
              <a:rPr lang="es-CL" b="1" dirty="0" smtClean="0">
                <a:solidFill>
                  <a:srgbClr val="0E5A0E"/>
                </a:solidFill>
              </a:rPr>
              <a:t>énfasis en el juego, el desarrollo del movimiento y la corporalidad, el pensamiento creativo, la afectividad y la iniciación a las ciencias.</a:t>
            </a:r>
            <a:endParaRPr lang="es-CL" dirty="0" smtClean="0">
              <a:solidFill>
                <a:srgbClr val="0E5A0E"/>
              </a:solidFill>
            </a:endParaRPr>
          </a:p>
          <a:p>
            <a:pPr lvl="0"/>
            <a:r>
              <a:rPr lang="es-CL" dirty="0" smtClean="0">
                <a:solidFill>
                  <a:srgbClr val="0E5A0E"/>
                </a:solidFill>
              </a:rPr>
              <a:t>Sobre las Bases Curriculares se podrán construir programas y orientaciones pedagógicos, dado que permiten una </a:t>
            </a:r>
            <a:r>
              <a:rPr lang="es-CL" b="1" dirty="0" smtClean="0">
                <a:solidFill>
                  <a:srgbClr val="0E5A0E"/>
                </a:solidFill>
              </a:rPr>
              <a:t>implementación amplia y flexible de acuerdo a los contextos de aprendizaje.</a:t>
            </a:r>
            <a:endParaRPr lang="es-CL" dirty="0" smtClean="0">
              <a:solidFill>
                <a:srgbClr val="0E5A0E"/>
              </a:solidFill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7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 smtClean="0">
                <a:solidFill>
                  <a:srgbClr val="0E5A0E"/>
                </a:solidFill>
              </a:rPr>
              <a:t>Sistema de Desarrollo Profesional Docente</a:t>
            </a:r>
            <a:br>
              <a:rPr lang="es-CL" b="1" dirty="0" smtClean="0">
                <a:solidFill>
                  <a:srgbClr val="0E5A0E"/>
                </a:solidFill>
              </a:rPr>
            </a:br>
            <a:r>
              <a:rPr lang="es-CL" b="1" dirty="0" smtClean="0">
                <a:solidFill>
                  <a:srgbClr val="0E5A0E"/>
                </a:solidFill>
              </a:rPr>
              <a:t> </a:t>
            </a:r>
            <a:r>
              <a:rPr lang="es-CL" sz="2200" b="1" dirty="0" smtClean="0">
                <a:solidFill>
                  <a:srgbClr val="0E5A0E"/>
                </a:solidFill>
              </a:rPr>
              <a:t>LEY Nº 20.903</a:t>
            </a:r>
            <a:endParaRPr lang="es-CL" b="1" dirty="0">
              <a:solidFill>
                <a:srgbClr val="0E5A0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Aborda el ingreso a los estudios de pedagogía y el </a:t>
            </a:r>
            <a:r>
              <a:rPr lang="es-ES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desarrollo de una carrera </a:t>
            </a: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profesional.</a:t>
            </a:r>
          </a:p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Mejora sustantivamente las condiciones para el ejercicio docente, a través de una nueva escala de remuneraciones acorde a distintos niveles de desarrollo profesional y del aumento de horas no lectivas.</a:t>
            </a:r>
          </a:p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 Crea nuevos derechos para los docentes: al acompañamiento en los primeros años de ejercicio y a la formación continua.</a:t>
            </a:r>
          </a:p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Beneficiará a todas las educadoras y profesores que realicen clases en jardines infantiles, salas cunas, escuelas y liceos que reciben financiamiento del Estado.</a:t>
            </a:r>
          </a:p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El ingreso de los establecimientos se realizará de modo gradual según dependencia.</a:t>
            </a:r>
          </a:p>
          <a:p>
            <a:pPr marL="257236" indent="-257236" algn="just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Garantiza formación en servicio gratuita y pertinente para todos los docentes que se encuentran en el Sistema de Desarrollo Profesional Docente.</a:t>
            </a:r>
            <a:endParaRPr lang="es-CL" dirty="0" smtClean="0">
              <a:solidFill>
                <a:srgbClr val="0E5A0E"/>
              </a:solidFill>
              <a:latin typeface="Arial" pitchFamily="34" charset="0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8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>
                <a:solidFill>
                  <a:schemeClr val="accent3">
                    <a:lumMod val="50000"/>
                  </a:schemeClr>
                </a:solidFill>
              </a:rPr>
              <a:t>Nueva  Carrera   Profesional  Docente</a:t>
            </a:r>
            <a:br>
              <a:rPr lang="es-CL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s-CL" dirty="0" smtClean="0"/>
              <a:t> </a:t>
            </a:r>
            <a:r>
              <a:rPr lang="es-CL" sz="2200" dirty="0" smtClean="0">
                <a:solidFill>
                  <a:srgbClr val="0E5A0E"/>
                </a:solidFill>
              </a:rPr>
              <a:t>LEY Nº 20.903</a:t>
            </a:r>
            <a:endParaRPr lang="es-C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57236" indent="-257236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En su trayectoria, los docentes podrán avanzar en 5 Tramos de Desarrollo demostrando las competencias alcanzadas y la experiencia pedagógica, a través del Sistema de Reconocimiento del Desarrollo Profesional Docente.</a:t>
            </a:r>
          </a:p>
          <a:p>
            <a:pPr marL="257236" indent="-257236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Tramo transitorio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Acceso al Sistema</a:t>
            </a:r>
          </a:p>
          <a:p>
            <a:pPr marL="257236" indent="-257236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Tramos obligatorios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Inicial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Temprano (4 o más años de experiencia)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Avanzado (4 o más años de experiencia)</a:t>
            </a:r>
          </a:p>
          <a:p>
            <a:pPr marL="257236" indent="-257236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Tramos voluntarios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Experto I (8 o más años de experiencia)</a:t>
            </a:r>
          </a:p>
          <a:p>
            <a:pPr marL="714020" lvl="1" indent="-257236">
              <a:buFont typeface="Wingdings" panose="05000000000000000000" pitchFamily="2" charset="2"/>
              <a:buChar char="v"/>
            </a:pPr>
            <a:r>
              <a:rPr lang="es-ES" dirty="0" smtClean="0">
                <a:solidFill>
                  <a:srgbClr val="0E5A0E"/>
                </a:solidFill>
                <a:latin typeface="Arial" pitchFamily="34" charset="0"/>
                <a:cs typeface="Arial" pitchFamily="34" charset="0"/>
              </a:rPr>
              <a:t>Experto II (12 o más años de experiencia)</a:t>
            </a:r>
            <a:endParaRPr lang="es-CL" dirty="0" smtClean="0">
              <a:solidFill>
                <a:srgbClr val="0E5A0E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F44EA8-5178-ED4A-9812-0C6A6D246B02}" type="slidenum">
              <a:rPr lang="es-ES" smtClean="0">
                <a:solidFill>
                  <a:prstClr val="white"/>
                </a:solidFill>
              </a:rPr>
              <a:pPr/>
              <a:t>9</a:t>
            </a:fld>
            <a:endParaRPr lang="es-E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5092</TotalTime>
  <Words>1718</Words>
  <Application>Microsoft Office PowerPoint</Application>
  <PresentationFormat>On-screen Show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Flujo</vt:lpstr>
      <vt:lpstr>Tema de Office</vt:lpstr>
      <vt:lpstr>UNA REFORMA DESDE LA SALA CUNA PARTE II</vt:lpstr>
      <vt:lpstr>Plan de Reforma </vt:lpstr>
      <vt:lpstr>.- ASEGURAMIENTO DE LA CALIDAD LEY N° 20.529 </vt:lpstr>
      <vt:lpstr>Aseguramiento de la Calidad LEY N° 20.529</vt:lpstr>
      <vt:lpstr>Modelo de Gestión de Calidad para Centros de Educación Inicial Existente</vt:lpstr>
      <vt:lpstr>ELABORACIÓN MARCO PARA LA BUENA ENSEÑANZA</vt:lpstr>
      <vt:lpstr>BASES CURRICULARES</vt:lpstr>
      <vt:lpstr>Sistema de Desarrollo Profesional Docente  LEY Nº 20.903</vt:lpstr>
      <vt:lpstr>Nueva  Carrera   Profesional  Docente  LEY Nº 20.903</vt:lpstr>
      <vt:lpstr>Ingreso de Educadoras/es de Párvulos a Carrera Docente</vt:lpstr>
      <vt:lpstr>Marcos Regulatorios </vt:lpstr>
      <vt:lpstr>Slide 12</vt:lpstr>
      <vt:lpstr>DESAFIOS</vt:lpstr>
      <vt:lpstr>DESAFIOS </vt:lpstr>
      <vt:lpstr>Marcos Regulatorios  Autorización de Funcionamiento. </vt:lpstr>
      <vt:lpstr>LEYES APROBADAS DE LA REFORMA EDUCATIVA</vt:lpstr>
      <vt:lpstr>Slide 17</vt:lpstr>
    </vt:vector>
  </TitlesOfParts>
  <Company>Mineduc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Mineduc</dc:creator>
  <cp:lastModifiedBy>Paulina</cp:lastModifiedBy>
  <cp:revision>185</cp:revision>
  <cp:lastPrinted>2016-10-14T14:47:55Z</cp:lastPrinted>
  <dcterms:created xsi:type="dcterms:W3CDTF">2016-05-17T14:50:19Z</dcterms:created>
  <dcterms:modified xsi:type="dcterms:W3CDTF">2017-06-29T15:13:00Z</dcterms:modified>
</cp:coreProperties>
</file>