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504" r:id="rId2"/>
    <p:sldId id="355" r:id="rId3"/>
    <p:sldId id="447" r:id="rId4"/>
    <p:sldId id="638" r:id="rId5"/>
    <p:sldId id="639" r:id="rId6"/>
    <p:sldId id="460" r:id="rId7"/>
    <p:sldId id="497" r:id="rId8"/>
    <p:sldId id="443" r:id="rId9"/>
    <p:sldId id="646" r:id="rId10"/>
    <p:sldId id="493" r:id="rId11"/>
    <p:sldId id="410" r:id="rId12"/>
    <p:sldId id="408" r:id="rId13"/>
    <p:sldId id="364" r:id="rId14"/>
    <p:sldId id="366" r:id="rId15"/>
    <p:sldId id="429" r:id="rId16"/>
    <p:sldId id="431" r:id="rId17"/>
    <p:sldId id="309" r:id="rId18"/>
    <p:sldId id="311" r:id="rId19"/>
    <p:sldId id="363" r:id="rId20"/>
    <p:sldId id="365" r:id="rId21"/>
    <p:sldId id="362" r:id="rId22"/>
    <p:sldId id="438" r:id="rId23"/>
    <p:sldId id="368" r:id="rId24"/>
    <p:sldId id="425" r:id="rId25"/>
    <p:sldId id="422" r:id="rId26"/>
    <p:sldId id="481" r:id="rId27"/>
    <p:sldId id="412" r:id="rId28"/>
    <p:sldId id="483" r:id="rId29"/>
    <p:sldId id="369" r:id="rId30"/>
    <p:sldId id="485" r:id="rId31"/>
    <p:sldId id="401" r:id="rId32"/>
    <p:sldId id="487" r:id="rId33"/>
    <p:sldId id="417" r:id="rId34"/>
    <p:sldId id="489" r:id="rId35"/>
    <p:sldId id="440" r:id="rId36"/>
    <p:sldId id="500" r:id="rId37"/>
    <p:sldId id="506" r:id="rId38"/>
    <p:sldId id="491" r:id="rId39"/>
    <p:sldId id="647" r:id="rId40"/>
    <p:sldId id="257" r:id="rId41"/>
    <p:sldId id="509" r:id="rId42"/>
    <p:sldId id="507" r:id="rId43"/>
    <p:sldId id="276" r:id="rId44"/>
    <p:sldId id="441" r:id="rId45"/>
    <p:sldId id="419" r:id="rId46"/>
    <p:sldId id="445" r:id="rId47"/>
    <p:sldId id="503" r:id="rId48"/>
    <p:sldId id="433" r:id="rId49"/>
    <p:sldId id="435" r:id="rId50"/>
    <p:sldId id="437" r:id="rId51"/>
    <p:sldId id="462" r:id="rId52"/>
    <p:sldId id="464" r:id="rId53"/>
    <p:sldId id="384" r:id="rId54"/>
    <p:sldId id="388" r:id="rId55"/>
    <p:sldId id="479" r:id="rId56"/>
    <p:sldId id="457" r:id="rId57"/>
    <p:sldId id="652" r:id="rId58"/>
    <p:sldId id="653" r:id="rId59"/>
    <p:sldId id="654" r:id="rId60"/>
    <p:sldId id="655" r:id="rId61"/>
    <p:sldId id="495" r:id="rId62"/>
    <p:sldId id="458" r:id="rId63"/>
    <p:sldId id="287" r:id="rId64"/>
  </p:sldIdLst>
  <p:sldSz cx="12192000" cy="6858000"/>
  <p:notesSz cx="6985000" cy="9271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Teresa Da Costa Mejias" initials="MTDC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9" autoAdjust="0"/>
    <p:restoredTop sz="95012" autoAdjust="0"/>
  </p:normalViewPr>
  <p:slideViewPr>
    <p:cSldViewPr snapToGrid="0">
      <p:cViewPr varScale="1">
        <p:scale>
          <a:sx n="61" d="100"/>
          <a:sy n="61" d="100"/>
        </p:scale>
        <p:origin x="-8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13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98512B7-7E52-436A-A748-60502DA753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8ED84D7-2B66-4FA5-83AE-173A7A9BFD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298C3E0C-0E37-4B35-8D39-0371D002C573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31C61EE-E70A-42AE-98D4-C567769FC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2C0F738-4A55-4D3E-A8DB-614A165967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B037CA69-8632-4486-A9BD-2442F3CC0C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63821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1C7183B3-F66A-45F5-AE52-F129621E9525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625DD58E-3BAA-482E-898F-E96F28E84E4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493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D58E-3BAA-482E-898F-E96F28E84E4C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8076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xmlns="" id="{1B6838BA-BBAB-48CF-BC99-26A588B52A3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-2147483648"/>
            <a:ext cx="1588" cy="0"/>
          </a:xfrm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xmlns="" id="{B2CECF3B-F481-4C35-8EC7-C5EC590D70F9}"/>
              </a:ext>
            </a:extLst>
          </p:cNvPr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CL" altLang="zh-CN"/>
              <a:t>Las Bases Curriculares de la Educación Parvularia, establecen ocho principios pedagógicos, estos orientan la práctica educativa, ellos en su conjunto, integradamente aportan a una educación humanista y potenciadora de los niños y niñas, para que aprendan con confianza y sentimiento de que son capaces de hacerlo.</a:t>
            </a:r>
          </a:p>
          <a:p>
            <a:pPr>
              <a:spcBef>
                <a:spcPct val="0"/>
              </a:spcBef>
            </a:pPr>
            <a:endParaRPr lang="es-CL" altLang="zh-CN"/>
          </a:p>
          <a:p>
            <a:pPr>
              <a:spcBef>
                <a:spcPct val="0"/>
              </a:spcBef>
            </a:pPr>
            <a:r>
              <a:rPr lang="es-CL" altLang="zh-CN"/>
              <a:t>Veamos a qué se refieren los Principios Pedagógicos:</a:t>
            </a:r>
          </a:p>
          <a:p>
            <a:pPr>
              <a:spcBef>
                <a:spcPct val="0"/>
              </a:spcBef>
            </a:pPr>
            <a:endParaRPr lang="es-CL" altLang="zh-CN"/>
          </a:p>
          <a:p>
            <a:pPr>
              <a:spcBef>
                <a:spcPct val="0"/>
              </a:spcBef>
            </a:pPr>
            <a:r>
              <a:rPr lang="es-CL" altLang="zh-CN"/>
              <a:t>1. Principio de Bienestar, se refiere a que las situaciones educativas deben proporcionar al niño/a sentimientos de aceptación, confortabilidad, seguridad y plenitud, asimismo, la posibilidad de disfrutar de sus aprendizajes.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2. Principio de Actividad, los niños y niñas son protagonistas de sus aprendizajes, lo que realizan al apropiarse, construir y comunicar lo que aprenden, y lo hacen actuando, sintiendo y pensando.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3. Principio de Singularidad, cada niño y niña es un ser único, el que debe ser respetado y considerado en cuanto a su singularidad, es decir, a sus características, necesidades, intereses y fortalezas.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4. Principio de Potenciación, los niños y niñas deben sentirse confiados en sus capacidades para enfrentar nuevos y mayores desafíos.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5. Principio de Relación, establece que la enseñanza debe favorecer en el aprendizaje las relaciones interpersonales y situaciones sociales que favorezcan interacciones positivas entre niño/a-adulto y entre pares.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6. Principio de Unidad, el niño/a como persona es un ser indivisible, enfrenta las situaciones de aprendizaje desde su integralidad física, social y emocional, por lo que es necesario que las experiencias educativas que ofrezca el adulto, referidas a un “ámbito específico”, se contextualicen y se vinculen con otros ámbitos de aprendizaje.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7. Principio de Significado, es decir, de relación con experiencias y conocimientos previos, así también, con los intereses y gustos de los niño/as, con el fin de que el aprendizaje tenga sentido.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8. Principio del Juego, el sentido fundamental de la vida de un niño/a es el juego, las situaciones de aprendizaje deben basarse en lo lúdico, donde se posibilite la imaginación, el gozo, la creatividad y la libertad.</a:t>
            </a:r>
          </a:p>
          <a:p>
            <a:pPr>
              <a:spcBef>
                <a:spcPct val="0"/>
              </a:spcBef>
            </a:pPr>
            <a:r>
              <a:rPr lang="es-CL" altLang="zh-CN"/>
              <a:t> </a:t>
            </a:r>
          </a:p>
          <a:p>
            <a:pPr>
              <a:spcBef>
                <a:spcPct val="0"/>
              </a:spcBef>
            </a:pPr>
            <a:r>
              <a:rPr lang="es-CL" altLang="zh-CN"/>
              <a:t>El juego es tan relevante como los demás principios y forma parte activa del proceso de enseñanza aprendizaje. Todos los principios han de realizarse en la práctica pedagógica de modo integral, es decir, cada uno contribuye a una mejor pedagogía, puesto que por separado no tienen el mismo sentido que en su conjunto.</a:t>
            </a:r>
          </a:p>
        </p:txBody>
      </p:sp>
    </p:spTree>
    <p:extLst>
      <p:ext uri="{BB962C8B-B14F-4D97-AF65-F5344CB8AC3E}">
        <p14:creationId xmlns:p14="http://schemas.microsoft.com/office/powerpoint/2010/main" xmlns="" val="417601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547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06380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9378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6F20307-6E86-4364-8636-D00770435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615E-B561-4185-90A6-EA45602F0021}" type="datetime1">
              <a:rPr lang="es-CL" altLang="en-US"/>
              <a:pPr>
                <a:defRPr/>
              </a:pPr>
              <a:t>16-05-2018</a:t>
            </a:fld>
            <a:endParaRPr lang="en-US" altLang="es-CL" sz="18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2700CA8-269E-4F28-BAC2-55A662E4D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6B13EA4-F6C1-4FA8-AFE4-B93D1F217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39DC-7A9E-46BC-A74F-E30728CBD3CF}" type="slidenum">
              <a:rPr lang="es-CL" altLang="en-US"/>
              <a:pPr>
                <a:defRPr/>
              </a:pPr>
              <a:t>‹Nº›</a:t>
            </a:fld>
            <a:endParaRPr lang="en-US" altLang="es-CL" sz="18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99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4639735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68" y="0"/>
            <a:ext cx="2709333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55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757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6814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6889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6161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9365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4386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4738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52865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2BDA-547F-4149-8164-3B0C6AA8441C}" type="datetimeFigureOut">
              <a:rPr lang="es-CL" smtClean="0"/>
              <a:pPr/>
              <a:t>16-05-2018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AE07-E5FB-445F-A682-8CC3BF2FAFE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454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48B5AA0-E72C-4E6E-875B-D4228D76DF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5600" y="380239"/>
            <a:ext cx="3148200" cy="12953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12C08-B8A7-49E9-9692-27E2502A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5" y="365125"/>
            <a:ext cx="6152866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0070C0"/>
                </a:solidFill>
                <a:latin typeface="+mn-lt"/>
              </a:rPr>
              <a:t>JORNADA REGIONAL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64113CAA-A4BD-4C6E-BD93-942624F5D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2199" y="1885986"/>
            <a:ext cx="4614975" cy="40914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D8B5F33-7642-406D-9087-2DF4568C0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037" y="2034072"/>
            <a:ext cx="3536302" cy="4091467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BDD21F81-CBB1-4E2C-BD9B-D23B0F7AC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1" y="365125"/>
            <a:ext cx="1563619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03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58262" y="160272"/>
            <a:ext cx="11815241" cy="6573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82904" y="1714053"/>
            <a:ext cx="2629585" cy="338445"/>
          </a:xfrm>
          <a:prstGeom prst="rect">
            <a:avLst/>
          </a:prstGeom>
        </p:spPr>
        <p:txBody>
          <a:bodyPr wrap="square" lIns="121812" tIns="60906" rIns="121812" bIns="60906">
            <a:spAutoFit/>
          </a:bodyPr>
          <a:lstStyle/>
          <a:p>
            <a:pPr>
              <a:defRPr/>
            </a:pPr>
            <a:endParaRPr lang="es-ES_tradnl" altLang="es-CL" sz="1400" b="1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Marcador de contenido 5"/>
          <p:cNvSpPr txBox="1">
            <a:spLocks/>
          </p:cNvSpPr>
          <p:nvPr/>
        </p:nvSpPr>
        <p:spPr>
          <a:xfrm>
            <a:off x="470817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Marcador de contenido 1"/>
          <p:cNvSpPr txBox="1">
            <a:spLocks/>
          </p:cNvSpPr>
          <p:nvPr/>
        </p:nvSpPr>
        <p:spPr>
          <a:xfrm>
            <a:off x="470816" y="2329767"/>
            <a:ext cx="4100787" cy="3119059"/>
          </a:xfrm>
          <a:prstGeom prst="rect">
            <a:avLst/>
          </a:prstGeom>
        </p:spPr>
        <p:txBody>
          <a:bodyPr/>
          <a:lstStyle/>
          <a:p>
            <a:pPr indent="-142904" defTabSz="228646">
              <a:spcBef>
                <a:spcPct val="20000"/>
              </a:spcBef>
              <a:defRPr/>
            </a:pPr>
            <a:endParaRPr lang="es-ES_tradnl" sz="1750" dirty="0">
              <a:solidFill>
                <a:srgbClr val="A6A6A6"/>
              </a:solidFill>
              <a:ea typeface="Verdana" panose="020B0604030504040204" pitchFamily="34" charset="0"/>
              <a:cs typeface="Calibri"/>
            </a:endParaRPr>
          </a:p>
        </p:txBody>
      </p:sp>
      <p:sp>
        <p:nvSpPr>
          <p:cNvPr id="25" name="Marcador de contenido 5"/>
          <p:cNvSpPr txBox="1">
            <a:spLocks/>
          </p:cNvSpPr>
          <p:nvPr/>
        </p:nvSpPr>
        <p:spPr>
          <a:xfrm>
            <a:off x="4990812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1" y="265291"/>
            <a:ext cx="1563619" cy="16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FB5675-4AD0-4C85-A3C8-81E02B8EF907}"/>
              </a:ext>
            </a:extLst>
          </p:cNvPr>
          <p:cNvSpPr txBox="1">
            <a:spLocks noChangeArrowheads="1"/>
          </p:cNvSpPr>
          <p:nvPr/>
        </p:nvSpPr>
        <p:spPr>
          <a:xfrm>
            <a:off x="2913447" y="2329767"/>
            <a:ext cx="70929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altLang="es-CL" sz="3200" b="1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55057C-66BA-49BA-9BC5-F2FDBE4F7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72" y="2052498"/>
            <a:ext cx="3685537" cy="419901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680DC9F-33D4-49E6-86AA-2AC0646F3D43}"/>
              </a:ext>
            </a:extLst>
          </p:cNvPr>
          <p:cNvSpPr/>
          <p:nvPr/>
        </p:nvSpPr>
        <p:spPr>
          <a:xfrm>
            <a:off x="5276383" y="2052498"/>
            <a:ext cx="6312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70C0"/>
                </a:solidFill>
              </a:rPr>
              <a:t>Decreto </a:t>
            </a:r>
            <a:r>
              <a:rPr lang="es-CL" sz="2400" dirty="0" err="1">
                <a:solidFill>
                  <a:srgbClr val="0070C0"/>
                </a:solidFill>
              </a:rPr>
              <a:t>N°</a:t>
            </a:r>
            <a:r>
              <a:rPr lang="es-CL" sz="2400" dirty="0">
                <a:solidFill>
                  <a:srgbClr val="0070C0"/>
                </a:solidFill>
              </a:rPr>
              <a:t> 481</a:t>
            </a:r>
          </a:p>
          <a:p>
            <a:endParaRPr lang="es-CL" sz="2400" dirty="0">
              <a:solidFill>
                <a:srgbClr val="0070C0"/>
              </a:solidFill>
            </a:endParaRPr>
          </a:p>
          <a:p>
            <a:r>
              <a:rPr lang="es-CL" sz="2400" dirty="0">
                <a:solidFill>
                  <a:srgbClr val="0070C0"/>
                </a:solidFill>
              </a:rPr>
              <a:t>Fecha Publicación :10-02-2018</a:t>
            </a:r>
          </a:p>
          <a:p>
            <a:endParaRPr lang="es-CL" sz="2400" dirty="0">
              <a:solidFill>
                <a:srgbClr val="0070C0"/>
              </a:solidFill>
            </a:endParaRPr>
          </a:p>
          <a:p>
            <a:r>
              <a:rPr lang="es-CL" sz="2400" dirty="0">
                <a:solidFill>
                  <a:srgbClr val="0070C0"/>
                </a:solidFill>
              </a:rPr>
              <a:t>MINISTERIO DE EDUCACIÓN</a:t>
            </a:r>
          </a:p>
          <a:p>
            <a:endParaRPr lang="es-CL" sz="2400" dirty="0">
              <a:solidFill>
                <a:srgbClr val="0070C0"/>
              </a:solidFill>
            </a:endParaRPr>
          </a:p>
          <a:p>
            <a:r>
              <a:rPr lang="es-CL" sz="2400" dirty="0">
                <a:solidFill>
                  <a:srgbClr val="0070C0"/>
                </a:solidFill>
              </a:rPr>
              <a:t>Aprueba Bases Curriculares de la Educación Parvularia y deja sin efecto Decreto </a:t>
            </a:r>
            <a:r>
              <a:rPr lang="es-CL" sz="2400" dirty="0" err="1">
                <a:solidFill>
                  <a:srgbClr val="0070C0"/>
                </a:solidFill>
              </a:rPr>
              <a:t>N°</a:t>
            </a:r>
            <a:r>
              <a:rPr lang="es-CL" sz="2400" dirty="0">
                <a:solidFill>
                  <a:srgbClr val="0070C0"/>
                </a:solidFill>
              </a:rPr>
              <a:t> 289, de 2001, del Ministerio de Educación.</a:t>
            </a:r>
          </a:p>
          <a:p>
            <a:endParaRPr lang="es-C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0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Antecedentes Generales 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120317" y="1063353"/>
            <a:ext cx="1124799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/>
            <a:r>
              <a:rPr lang="es-CL" dirty="0"/>
              <a:t>           </a:t>
            </a:r>
            <a:r>
              <a:rPr lang="es-CL" sz="2800" dirty="0"/>
              <a:t>Las Bases Curriculares de la Educación Parvularia (BCEP), corresponden a una </a:t>
            </a:r>
            <a:r>
              <a:rPr lang="es-CL" sz="2800" dirty="0">
                <a:solidFill>
                  <a:srgbClr val="FF0000"/>
                </a:solidFill>
              </a:rPr>
              <a:t>modificación y actualización </a:t>
            </a:r>
            <a:r>
              <a:rPr lang="es-CL" sz="2800" dirty="0"/>
              <a:t>de las que fueron elaboradas el año 2001. </a:t>
            </a:r>
          </a:p>
          <a:p>
            <a:pPr marL="542925" indent="-542925" algn="just"/>
            <a:endParaRPr lang="es-CL" sz="2800" dirty="0"/>
          </a:p>
          <a:p>
            <a:pPr marL="542925" indent="-542925" algn="just"/>
            <a:r>
              <a:rPr lang="es-CL" sz="2800" dirty="0"/>
              <a:t>       Esta nueva versión </a:t>
            </a:r>
            <a:r>
              <a:rPr lang="es-CL" sz="2800" dirty="0">
                <a:solidFill>
                  <a:srgbClr val="FF0000"/>
                </a:solidFill>
              </a:rPr>
              <a:t>conserva parte de las definiciones, conceptos curriculares y principios estructurales que orientaron el primer currículum nacional para el nivel de Educación </a:t>
            </a:r>
            <a:r>
              <a:rPr lang="es-CL" sz="2800" dirty="0" err="1">
                <a:solidFill>
                  <a:srgbClr val="FF0000"/>
                </a:solidFill>
              </a:rPr>
              <a:t>Parvularia</a:t>
            </a:r>
            <a:r>
              <a:rPr lang="es-CL" sz="2800" dirty="0">
                <a:solidFill>
                  <a:srgbClr val="FF0000"/>
                </a:solidFill>
              </a:rPr>
              <a:t> (2001).</a:t>
            </a:r>
          </a:p>
          <a:p>
            <a:pPr marL="542925" indent="-542925" algn="just"/>
            <a:endParaRPr lang="es-CL" sz="2800" dirty="0">
              <a:solidFill>
                <a:srgbClr val="FF0000"/>
              </a:solidFill>
            </a:endParaRPr>
          </a:p>
          <a:p>
            <a:pPr marL="542925" indent="-542925" algn="just"/>
            <a:r>
              <a:rPr lang="es-CL" sz="2800" dirty="0"/>
              <a:t>       Son un </a:t>
            </a:r>
            <a:r>
              <a:rPr lang="es-CL" sz="2800" dirty="0">
                <a:solidFill>
                  <a:srgbClr val="FF0000"/>
                </a:solidFill>
              </a:rPr>
              <a:t>referente fundamental para orientar los procesos de aprendizaje integral de niños y niñas</a:t>
            </a:r>
            <a:r>
              <a:rPr lang="es-CL" sz="2800" dirty="0"/>
              <a:t>, desde los primeros meses de vida hasta el ingreso a la Educación Básica.          </a:t>
            </a:r>
          </a:p>
          <a:p>
            <a:pPr marL="542925" indent="-542925" algn="just"/>
            <a:endParaRPr lang="es-CL" sz="2800" dirty="0"/>
          </a:p>
          <a:p>
            <a:pPr marL="542925" indent="-542925" algn="just"/>
            <a:r>
              <a:rPr lang="es-CL" sz="2800" dirty="0"/>
              <a:t>       </a:t>
            </a:r>
            <a:endParaRPr lang="es-C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5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Antecedentes Generales 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272717" y="1519297"/>
            <a:ext cx="110955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/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>
              <a:buAutoNum type="alphaLcParenR" startAt="3"/>
            </a:pPr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>
              <a:buAutoNum type="alphaLcParenR" startAt="3"/>
            </a:pPr>
            <a:endParaRPr lang="es-CL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D314824-DFC7-4588-801D-D6780B3C83F4}"/>
              </a:ext>
            </a:extLst>
          </p:cNvPr>
          <p:cNvSpPr/>
          <p:nvPr/>
        </p:nvSpPr>
        <p:spPr>
          <a:xfrm>
            <a:off x="272717" y="1447060"/>
            <a:ext cx="114102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/>
              <a:t>La actualización, consideró la consulta a expertos nacionales e internacionales, así como un proceso participativo a nivel nacional, a través de </a:t>
            </a:r>
            <a:r>
              <a:rPr lang="es-CL" sz="2800" dirty="0">
                <a:solidFill>
                  <a:srgbClr val="FF0000"/>
                </a:solidFill>
              </a:rPr>
              <a:t>51 diálogos y 530 mesas de discusión en las que se involucraron más de cinco mil personas vinculadas a la Educación </a:t>
            </a:r>
            <a:r>
              <a:rPr lang="es-CL" sz="2800" dirty="0" err="1">
                <a:solidFill>
                  <a:srgbClr val="FF0000"/>
                </a:solidFill>
              </a:rPr>
              <a:t>Parvularia</a:t>
            </a:r>
            <a:r>
              <a:rPr lang="es-CL" sz="2800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CL" sz="2800" dirty="0"/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Este nuevo referente establece una </a:t>
            </a:r>
            <a:r>
              <a:rPr lang="es-CL" sz="2800" dirty="0">
                <a:solidFill>
                  <a:srgbClr val="FF0000"/>
                </a:solidFill>
              </a:rPr>
              <a:t>base curricular común a nivel nacional, que admite diversas y desafiantes modalidades de implementación</a:t>
            </a:r>
            <a:r>
              <a:rPr lang="es-CL" sz="2800" dirty="0"/>
              <a:t>, buscando resguardar integralmente la trayectoria formativa de las niñas y de los niños. </a:t>
            </a:r>
          </a:p>
        </p:txBody>
      </p:sp>
    </p:spTree>
    <p:extLst>
      <p:ext uri="{BB962C8B-B14F-4D97-AF65-F5344CB8AC3E}">
        <p14:creationId xmlns:p14="http://schemas.microsoft.com/office/powerpoint/2010/main" xmlns="" val="28480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Antecedentes Generales 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158358" y="1052393"/>
            <a:ext cx="112099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Este nuevo currículo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.- Actualiza los </a:t>
            </a:r>
            <a:r>
              <a:rPr lang="es-CL" sz="2800" dirty="0">
                <a:solidFill>
                  <a:srgbClr val="FF0000"/>
                </a:solidFill>
              </a:rPr>
              <a:t>fundamentos, objetivos y orientaciones para el trabajo pedagógico</a:t>
            </a:r>
            <a:r>
              <a:rPr lang="es-CL" sz="2800" dirty="0"/>
              <a:t>.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.- Hace énfasis en la </a:t>
            </a:r>
            <a:r>
              <a:rPr lang="es-CL" sz="2800" dirty="0">
                <a:solidFill>
                  <a:srgbClr val="FF0000"/>
                </a:solidFill>
              </a:rPr>
              <a:t>formación integral y el protagonismo de los niños y niñas en las experiencias educativas.  </a:t>
            </a:r>
          </a:p>
          <a:p>
            <a:pPr algn="just"/>
            <a:endParaRPr lang="es-CL" sz="2800" dirty="0"/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.- </a:t>
            </a:r>
            <a:r>
              <a:rPr lang="es-CL" sz="2800" dirty="0">
                <a:solidFill>
                  <a:srgbClr val="FF0000"/>
                </a:solidFill>
              </a:rPr>
              <a:t>Promueve aún más el aprendizaje a través de juegos</a:t>
            </a:r>
            <a:r>
              <a:rPr lang="es-CL" sz="2800" dirty="0"/>
              <a:t>, alejándonos de la </a:t>
            </a:r>
            <a:r>
              <a:rPr lang="es-CL" sz="2800" dirty="0">
                <a:solidFill>
                  <a:srgbClr val="FF0000"/>
                </a:solidFill>
              </a:rPr>
              <a:t>hiperescolarización</a:t>
            </a:r>
            <a:r>
              <a:rPr lang="es-CL" sz="2800" dirty="0"/>
              <a:t> que se observa en algunas prácticas pedagógicas en establecimientos educacionales.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41180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Antecedentes Generales 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164A6B7-87C4-4FB4-96BD-21DE4290930F}"/>
              </a:ext>
            </a:extLst>
          </p:cNvPr>
          <p:cNvSpPr/>
          <p:nvPr/>
        </p:nvSpPr>
        <p:spPr>
          <a:xfrm>
            <a:off x="301841" y="1148198"/>
            <a:ext cx="114604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Las nuevas Bases Curriculares: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.- </a:t>
            </a:r>
            <a:r>
              <a:rPr lang="es-CL" sz="2400" dirty="0">
                <a:solidFill>
                  <a:srgbClr val="FF0000"/>
                </a:solidFill>
              </a:rPr>
              <a:t>renuevan los avances </a:t>
            </a:r>
            <a:r>
              <a:rPr lang="es-CL" sz="2400" dirty="0"/>
              <a:t>en el conocimiento sobre el aprendizaje y el desarrollo durante la infancia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.- </a:t>
            </a:r>
            <a:r>
              <a:rPr lang="es-CL" sz="2400" dirty="0">
                <a:solidFill>
                  <a:srgbClr val="FF0000"/>
                </a:solidFill>
              </a:rPr>
              <a:t>integran los aportes </a:t>
            </a:r>
            <a:r>
              <a:rPr lang="es-CL" sz="2400" dirty="0"/>
              <a:t>de los últimos años en el campo de la pedagogía del primer nivel educativo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.- </a:t>
            </a:r>
            <a:r>
              <a:rPr lang="es-CL" sz="2400" dirty="0">
                <a:solidFill>
                  <a:srgbClr val="FF0000"/>
                </a:solidFill>
              </a:rPr>
              <a:t>renuevan los desafíos y oportunidades </a:t>
            </a:r>
            <a:r>
              <a:rPr lang="es-CL" sz="2400" dirty="0"/>
              <a:t>que generan el fortalecimiento de las instituciones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.- </a:t>
            </a:r>
            <a:r>
              <a:rPr lang="es-CL" sz="2400" dirty="0">
                <a:solidFill>
                  <a:srgbClr val="FF0000"/>
                </a:solidFill>
              </a:rPr>
              <a:t>integran el entorno normativo </a:t>
            </a:r>
            <a:r>
              <a:rPr lang="es-CL" sz="2400" dirty="0"/>
              <a:t>relacionado a la primera infancia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.-</a:t>
            </a:r>
            <a:r>
              <a:rPr lang="es-CL" sz="2400" dirty="0">
                <a:solidFill>
                  <a:srgbClr val="FF0000"/>
                </a:solidFill>
              </a:rPr>
              <a:t>renuevan la concepción, los nuevos requerimientos y énfasis de formación durante la educación </a:t>
            </a:r>
            <a:r>
              <a:rPr lang="es-CL" sz="2400" dirty="0" err="1">
                <a:solidFill>
                  <a:srgbClr val="FF0000"/>
                </a:solidFill>
              </a:rPr>
              <a:t>parvularia</a:t>
            </a:r>
            <a:r>
              <a:rPr lang="es-CL" sz="2400" dirty="0">
                <a:solidFill>
                  <a:srgbClr val="FF0000"/>
                </a:solidFill>
              </a:rPr>
              <a:t>: niños y niñas como sujetos de derecho</a:t>
            </a:r>
          </a:p>
        </p:txBody>
      </p:sp>
    </p:spTree>
    <p:extLst>
      <p:ext uri="{BB962C8B-B14F-4D97-AF65-F5344CB8AC3E}">
        <p14:creationId xmlns:p14="http://schemas.microsoft.com/office/powerpoint/2010/main" xmlns="" val="20695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22888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Fuentes 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  <a:p>
            <a:endParaRPr lang="es-CL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2800" dirty="0"/>
              <a:t>Definición de nuevos marcos normativos relevantes para la Educación Parvularia</a:t>
            </a:r>
          </a:p>
          <a:p>
            <a:pPr algn="just"/>
            <a:endParaRPr lang="es-CL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2800" dirty="0"/>
              <a:t>Aportes derivados de diversos ámbitos que comprenden cambios socioculturales, hallazgos y avances teóricos de distintas disciplinas y ciencias.</a:t>
            </a:r>
          </a:p>
          <a:p>
            <a:pPr algn="just"/>
            <a:endParaRPr lang="es-CL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2800" dirty="0"/>
              <a:t>Investigaciones y requerimientos que provienen del campo de las neurociencias aplicadas a la educación</a:t>
            </a:r>
          </a:p>
          <a:p>
            <a:endParaRPr lang="es-CL" sz="2000" dirty="0"/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233265" y="304802"/>
            <a:ext cx="1168192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Otras Fuentes 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  <a:p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Estudio de documentos curriculares y discusión de diversas temáticas de la Educación Parvularia, análisis de los currículos internacionales, revisión bibliográfica de producciones curriculares y didácticas instituciones educativas nacionales públicas y privadas.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Análisis de los principales debates y avances de la investigación en el ámbito del desarrollo curricular, a nivel nacional e internacional.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Revisión de los Mapas de Progreso del Aprendizaje para el tramo de 0 a 6 años y análisis de los Programas Pedagógicos para los niveles de Transición.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Revisión detallada de las Bases Curriculares de Educación Básica definidas los años 2012 y 2013.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4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Contexto normativo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272717" y="1519297"/>
            <a:ext cx="1109559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just">
              <a:buAutoNum type="alphaLcParenR"/>
            </a:pPr>
            <a:r>
              <a:rPr lang="es-CL" sz="2400" dirty="0"/>
              <a:t>Ley </a:t>
            </a:r>
            <a:r>
              <a:rPr lang="es-CL" sz="2400" dirty="0" err="1"/>
              <a:t>N°</a:t>
            </a:r>
            <a:r>
              <a:rPr lang="es-CL" sz="2400" dirty="0"/>
              <a:t> 20.379 que Crea el Sistema Intersectorial de Protección Social e institucionaliza el subsistema de protección integral a la infancia "Chile Crece contigo”, 2009. </a:t>
            </a:r>
          </a:p>
          <a:p>
            <a:pPr marL="514350" indent="-514350" algn="just">
              <a:buAutoNum type="alphaLcParenR"/>
            </a:pPr>
            <a:endParaRPr lang="es-CL" sz="1200" dirty="0"/>
          </a:p>
          <a:p>
            <a:pPr algn="just"/>
            <a:endParaRPr lang="es-CL" sz="900" dirty="0"/>
          </a:p>
          <a:p>
            <a:pPr marL="514350" indent="-514350" algn="just">
              <a:buAutoNum type="alphaLcParenR" startAt="2"/>
            </a:pPr>
            <a:r>
              <a:rPr lang="es-CL" sz="2400" dirty="0"/>
              <a:t>Ley </a:t>
            </a:r>
            <a:r>
              <a:rPr lang="es-CL" sz="2400" dirty="0" err="1"/>
              <a:t>N°</a:t>
            </a:r>
            <a:r>
              <a:rPr lang="es-CL" sz="2400" dirty="0"/>
              <a:t> 20.370 General de Educación, 2009 (</a:t>
            </a:r>
            <a:r>
              <a:rPr lang="es-CL" sz="2400" dirty="0">
                <a:ea typeface="ヒラギノ角ゴ Pro W3"/>
                <a:cs typeface="Arial" panose="020B0604020202020204" pitchFamily="34" charset="0"/>
              </a:rPr>
              <a:t>artículo 28, letra k-</a:t>
            </a:r>
            <a:r>
              <a:rPr lang="es-CL" sz="2400" b="1" dirty="0"/>
              <a:t> </a:t>
            </a:r>
            <a:r>
              <a:rPr lang="es-CL" sz="2400" dirty="0"/>
              <a:t>objetivos de la Educación Parvularia)</a:t>
            </a:r>
          </a:p>
          <a:p>
            <a:pPr algn="just"/>
            <a:endParaRPr lang="es-CL" sz="2400" dirty="0"/>
          </a:p>
          <a:p>
            <a:pPr marL="542925" indent="-542925" algn="just">
              <a:buAutoNum type="alphaLcParenR" startAt="3"/>
            </a:pPr>
            <a:r>
              <a:rPr lang="es-CL" sz="2400" dirty="0"/>
              <a:t>Ley N° 20.529 que crea el Sistema Nacional de Aseguramiento de la Calidad de la Educación </a:t>
            </a:r>
            <a:r>
              <a:rPr lang="es-CL" sz="2400" dirty="0" err="1"/>
              <a:t>Parvularia</a:t>
            </a:r>
            <a:r>
              <a:rPr lang="es-CL" sz="2400" dirty="0"/>
              <a:t>, Básica y Media, 2011. </a:t>
            </a:r>
          </a:p>
          <a:p>
            <a:pPr marL="542925" indent="-542925" algn="just">
              <a:buAutoNum type="alphaLcParenR" startAt="3"/>
            </a:pPr>
            <a:endParaRPr lang="es-CL" sz="2400" dirty="0"/>
          </a:p>
          <a:p>
            <a:pPr marL="542925" indent="-542925" algn="just"/>
            <a:r>
              <a:rPr lang="es-CL" sz="2400" dirty="0"/>
              <a:t>d)  Ley </a:t>
            </a:r>
            <a:r>
              <a:rPr lang="es-CL" sz="2400" dirty="0" err="1"/>
              <a:t>N°</a:t>
            </a:r>
            <a:r>
              <a:rPr lang="es-CL" sz="2400" dirty="0"/>
              <a:t> 20.710 de Reforma Constitucional que Establece la Obligatoriedad del Segundo Nivel de Transición y Crea un sistema de Financiamiento Gratuito desde el Nivel Medio Menor, 2013.</a:t>
            </a:r>
          </a:p>
          <a:p>
            <a:pPr marL="542925" indent="-542925" algn="just"/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>
              <a:buAutoNum type="alphaLcParenR" startAt="3"/>
            </a:pPr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>
              <a:buAutoNum type="alphaLcParenR" startAt="3"/>
            </a:pPr>
            <a:endParaRPr lang="es-CL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7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1" y="301386"/>
            <a:ext cx="11913324" cy="6448593"/>
          </a:xfrm>
          <a:prstGeom prst="rect">
            <a:avLst/>
          </a:prstGeom>
        </p:spPr>
      </p:pic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9E2B4E-9D81-4769-9AF6-CF9E61271AE1}"/>
              </a:ext>
            </a:extLst>
          </p:cNvPr>
          <p:cNvSpPr/>
          <p:nvPr/>
        </p:nvSpPr>
        <p:spPr>
          <a:xfrm>
            <a:off x="452844" y="1549757"/>
            <a:ext cx="1076976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/>
            <a:r>
              <a:rPr lang="es-CL" sz="2400" dirty="0"/>
              <a:t>e)  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CL" sz="2400" dirty="0"/>
              <a:t>Ley </a:t>
            </a:r>
            <a:r>
              <a:rPr lang="es-CL" sz="2400" dirty="0" err="1"/>
              <a:t>N°</a:t>
            </a:r>
            <a:r>
              <a:rPr lang="es-CL" sz="2400" dirty="0"/>
              <a:t> 20.835 que Crea la Subsecretaría de Educación Parvularia, la Intendencia de Educación Parvularia y Modifica Diversos Cuerpos Legales, 2015.  </a:t>
            </a:r>
          </a:p>
          <a:p>
            <a:pPr marL="542925" indent="-542925" algn="just"/>
            <a:endParaRPr lang="es-CL" sz="1600" dirty="0"/>
          </a:p>
          <a:p>
            <a:pPr marL="542925" indent="-542925" algn="just"/>
            <a:r>
              <a:rPr lang="es-CL" sz="2400" dirty="0"/>
              <a:t>f)    Ley </a:t>
            </a:r>
            <a:r>
              <a:rPr lang="es-CL" sz="2400" dirty="0" err="1"/>
              <a:t>N°</a:t>
            </a:r>
            <a:r>
              <a:rPr lang="es-CL" sz="2400" dirty="0"/>
              <a:t> 20.832 que Crea la autorización de funcionamiento de establecimientos de Educación Parvularia, 2015. </a:t>
            </a:r>
          </a:p>
          <a:p>
            <a:pPr marL="542925" indent="-542925" algn="just"/>
            <a:endParaRPr lang="es-CL" sz="1600" dirty="0"/>
          </a:p>
          <a:p>
            <a:pPr marL="542925" indent="-542925" algn="just"/>
            <a:r>
              <a:rPr lang="es-CL" sz="2400" dirty="0"/>
              <a:t>g)	Política Nacional de Niñez y Adolescencia, 2015-2025. </a:t>
            </a:r>
            <a:endParaRPr lang="es-CL" dirty="0"/>
          </a:p>
          <a:p>
            <a:pPr marL="542925" indent="-542925" algn="just"/>
            <a:endParaRPr lang="es-CL" sz="1600" dirty="0"/>
          </a:p>
          <a:p>
            <a:pPr marL="542925" indent="-542925" algn="just"/>
            <a:r>
              <a:rPr lang="es-CL" sz="2400" dirty="0"/>
              <a:t>h) 	Ley </a:t>
            </a:r>
            <a:r>
              <a:rPr lang="es-CL" sz="2400" dirty="0" err="1"/>
              <a:t>N°</a:t>
            </a:r>
            <a:r>
              <a:rPr lang="es-CL" sz="2400" dirty="0"/>
              <a:t> 20.845, de Inclusión Escolar, 2015. </a:t>
            </a:r>
            <a:endParaRPr lang="es-ES" sz="900" dirty="0"/>
          </a:p>
          <a:p>
            <a:pPr marL="542925" indent="-542925" algn="just"/>
            <a:endParaRPr lang="es-ES" sz="1600" dirty="0"/>
          </a:p>
          <a:p>
            <a:pPr marL="542925" indent="-542925" algn="just">
              <a:buAutoNum type="romanLcParenR"/>
            </a:pPr>
            <a:r>
              <a:rPr lang="es-CL" sz="2400" dirty="0">
                <a:ea typeface="Calibri" panose="020F0502020204030204" pitchFamily="34" charset="0"/>
              </a:rPr>
              <a:t>Ley </a:t>
            </a:r>
            <a:r>
              <a:rPr lang="es-E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20.903 </a:t>
            </a:r>
            <a:r>
              <a:rPr lang="es-CL" sz="2400" dirty="0">
                <a:ea typeface="Calibri" panose="020F0502020204030204" pitchFamily="34" charset="0"/>
              </a:rPr>
              <a:t>que Crea el Sistema de Desarrollo Profesional Docente, 2016</a:t>
            </a:r>
            <a:r>
              <a:rPr lang="es-CL" sz="1600" dirty="0">
                <a:ea typeface="Calibri" panose="020F0502020204030204" pitchFamily="34" charset="0"/>
              </a:rPr>
              <a:t>. </a:t>
            </a:r>
            <a:endParaRPr lang="es-CL" sz="900" dirty="0">
              <a:ea typeface="Calibri" panose="020F0502020204030204" pitchFamily="34" charset="0"/>
            </a:endParaRPr>
          </a:p>
          <a:p>
            <a:pPr marL="542925" indent="-542925" algn="just">
              <a:buAutoNum type="romanLcParenR"/>
            </a:pPr>
            <a:endParaRPr lang="es-CL" sz="1600" dirty="0"/>
          </a:p>
          <a:p>
            <a:pPr marL="542925" indent="-542925" algn="just"/>
            <a:r>
              <a:rPr lang="es-CL" sz="2400" dirty="0"/>
              <a:t>j) 	Ley </a:t>
            </a:r>
            <a:r>
              <a:rPr lang="es-CL" sz="2400" dirty="0" err="1"/>
              <a:t>N°</a:t>
            </a:r>
            <a:r>
              <a:rPr lang="es-CL" sz="2400" dirty="0"/>
              <a:t> 20.911 que crea Plan de Formación Ciudadana en los Establecimientos Educacionales, 2016. </a:t>
            </a:r>
            <a:endParaRPr lang="es-CL" sz="9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1A6B0211-67F1-4579-8308-6989DAF5255E}"/>
              </a:ext>
            </a:extLst>
          </p:cNvPr>
          <p:cNvSpPr/>
          <p:nvPr/>
        </p:nvSpPr>
        <p:spPr>
          <a:xfrm>
            <a:off x="130630" y="108021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  Contexto normativo</a:t>
            </a:r>
          </a:p>
        </p:txBody>
      </p:sp>
    </p:spTree>
    <p:extLst>
      <p:ext uri="{BB962C8B-B14F-4D97-AF65-F5344CB8AC3E}">
        <p14:creationId xmlns:p14="http://schemas.microsoft.com/office/powerpoint/2010/main" xmlns="" val="15090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1" y="301386"/>
            <a:ext cx="11913324" cy="6448593"/>
          </a:xfrm>
          <a:prstGeom prst="rect">
            <a:avLst/>
          </a:prstGeom>
        </p:spPr>
      </p:pic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9E2B4E-9D81-4769-9AF6-CF9E61271AE1}"/>
              </a:ext>
            </a:extLst>
          </p:cNvPr>
          <p:cNvSpPr/>
          <p:nvPr/>
        </p:nvSpPr>
        <p:spPr>
          <a:xfrm>
            <a:off x="391886" y="1293405"/>
            <a:ext cx="1137036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/>
            <a:r>
              <a:rPr lang="es-CL" sz="2000" dirty="0">
                <a:solidFill>
                  <a:srgbClr val="FF0000"/>
                </a:solidFill>
              </a:rPr>
              <a:t>Art.28, letra K: </a:t>
            </a:r>
            <a:r>
              <a:rPr lang="es-CL" sz="2000" dirty="0">
                <a:solidFill>
                  <a:srgbClr val="0070C0"/>
                </a:solidFill>
              </a:rPr>
              <a:t>Sin que se constituya un antecedente obligatorio para la educación básica, la  educación</a:t>
            </a:r>
          </a:p>
          <a:p>
            <a:pPr marL="542925" indent="-542925"/>
            <a:r>
              <a:rPr lang="es-CL" sz="2000" dirty="0">
                <a:solidFill>
                  <a:srgbClr val="0070C0"/>
                </a:solidFill>
              </a:rPr>
              <a:t> </a:t>
            </a:r>
            <a:r>
              <a:rPr lang="es-CL" sz="2000" dirty="0" err="1">
                <a:solidFill>
                  <a:srgbClr val="0070C0"/>
                </a:solidFill>
              </a:rPr>
              <a:t>parvularia</a:t>
            </a:r>
            <a:r>
              <a:rPr lang="es-CL" sz="2000" dirty="0">
                <a:solidFill>
                  <a:srgbClr val="0070C0"/>
                </a:solidFill>
              </a:rPr>
              <a:t>  fomentará el desarrollo integral de los niños y niñas y promoverá los aprendizajes,</a:t>
            </a:r>
          </a:p>
          <a:p>
            <a:pPr marL="542925" indent="-542925"/>
            <a:r>
              <a:rPr lang="es-CL" sz="2000" dirty="0">
                <a:solidFill>
                  <a:srgbClr val="0070C0"/>
                </a:solidFill>
              </a:rPr>
              <a:t> conocimientos,  habilidades y actitudes que les permitan: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a)Valerse por si mismo en el ámbito escolar y familiar, asumiendo conductas de  autocuidado y de cuidado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de los otros y del entorno.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b)Apreciar sus capacidades y características personales. c)Desarrollar su capacidad motora y valorar 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cuidado del propio cuerpo.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d)Relacionarse con niños y adultos cercanos en forma armoniosa, estableciendo vínculos de confianza, 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afecto, colaboración y pertinencia.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e)Desarrollar actitudes de respeto y aceptación de la diversidad social, ética, cultural, religiosa y física.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f)Comunicar vivencias, emociones, sentimientos, necesidades e ideas por medio del  lenguaje verbal y 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corporal.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endParaRPr lang="es-CL" sz="2800" dirty="0">
              <a:solidFill>
                <a:srgbClr val="0070C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1A6B0211-67F1-4579-8308-6989DAF5255E}"/>
              </a:ext>
            </a:extLst>
          </p:cNvPr>
          <p:cNvSpPr/>
          <p:nvPr/>
        </p:nvSpPr>
        <p:spPr>
          <a:xfrm>
            <a:off x="130630" y="108021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marL="542925" indent="-542925" algn="just"/>
            <a:r>
              <a:rPr lang="es-CL" sz="2800" dirty="0">
                <a:solidFill>
                  <a:schemeClr val="bg1"/>
                </a:solidFill>
              </a:rPr>
              <a:t>Objetivos Generales de la Educación Parvularia.(Ley General de Educación)</a:t>
            </a:r>
          </a:p>
        </p:txBody>
      </p:sp>
    </p:spTree>
    <p:extLst>
      <p:ext uri="{BB962C8B-B14F-4D97-AF65-F5344CB8AC3E}">
        <p14:creationId xmlns:p14="http://schemas.microsoft.com/office/powerpoint/2010/main" xmlns="" val="31136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58262" y="169603"/>
            <a:ext cx="11815241" cy="6573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3600" b="1" dirty="0">
                <a:solidFill>
                  <a:schemeClr val="accent1">
                    <a:lumMod val="75000"/>
                  </a:schemeClr>
                </a:solidFill>
              </a:rPr>
              <a:t>Difusion Bases Curriculares 2018</a:t>
            </a:r>
          </a:p>
          <a:p>
            <a:pPr algn="ctr"/>
            <a:endParaRPr lang="es-CL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        Ricardo González Araneda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Educador de Párvulos 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                     Jefe Departamento de Educación   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Coordinador Regional Educación Parvularia</a:t>
            </a:r>
          </a:p>
          <a:p>
            <a:pPr algn="ctr"/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       Carmen Jiménez Urrutia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     Educadora de Párvulos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 Paula Araya Vallejos 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Trabajadora Social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Profesionales de  Apoyo Subsecretaria Educación </a:t>
            </a:r>
            <a:r>
              <a:rPr lang="es-CL" sz="1400" b="1" dirty="0" err="1">
                <a:solidFill>
                  <a:schemeClr val="accent1">
                    <a:lumMod val="75000"/>
                  </a:schemeClr>
                </a:solidFill>
              </a:rPr>
              <a:t>Parvularia</a:t>
            </a: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CL" sz="1200" b="1" dirty="0">
                <a:solidFill>
                  <a:schemeClr val="accent1">
                    <a:lumMod val="75000"/>
                  </a:schemeClr>
                </a:solidFill>
              </a:rPr>
              <a:t>Equipo Regional Educación </a:t>
            </a:r>
            <a:r>
              <a:rPr lang="es-CL" sz="1200" b="1" dirty="0" err="1">
                <a:solidFill>
                  <a:schemeClr val="accent1">
                    <a:lumMod val="75000"/>
                  </a:schemeClr>
                </a:solidFill>
              </a:rPr>
              <a:t>Parvularia</a:t>
            </a:r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1200" b="1" dirty="0">
                <a:solidFill>
                  <a:schemeClr val="accent1">
                    <a:lumMod val="75000"/>
                  </a:schemeClr>
                </a:solidFill>
              </a:rPr>
              <a:t>Secretaria Ministerial de Educación</a:t>
            </a:r>
          </a:p>
          <a:p>
            <a:pPr algn="ctr"/>
            <a:r>
              <a:rPr lang="es-CL" sz="1200" b="1" dirty="0">
                <a:solidFill>
                  <a:schemeClr val="accent1">
                    <a:lumMod val="75000"/>
                  </a:schemeClr>
                </a:solidFill>
              </a:rPr>
              <a:t>Región del Biobío</a:t>
            </a:r>
          </a:p>
          <a:p>
            <a:pPr algn="ctr"/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82904" y="1714053"/>
            <a:ext cx="2629585" cy="338445"/>
          </a:xfrm>
          <a:prstGeom prst="rect">
            <a:avLst/>
          </a:prstGeom>
        </p:spPr>
        <p:txBody>
          <a:bodyPr wrap="square" lIns="121812" tIns="60906" rIns="121812" bIns="60906">
            <a:spAutoFit/>
          </a:bodyPr>
          <a:lstStyle/>
          <a:p>
            <a:pPr>
              <a:defRPr/>
            </a:pPr>
            <a:endParaRPr lang="es-ES_tradnl" altLang="es-CL" sz="1400" b="1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Marcador de contenido 5"/>
          <p:cNvSpPr txBox="1">
            <a:spLocks/>
          </p:cNvSpPr>
          <p:nvPr/>
        </p:nvSpPr>
        <p:spPr>
          <a:xfrm>
            <a:off x="470817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Marcador de contenido 1"/>
          <p:cNvSpPr txBox="1">
            <a:spLocks/>
          </p:cNvSpPr>
          <p:nvPr/>
        </p:nvSpPr>
        <p:spPr>
          <a:xfrm>
            <a:off x="470816" y="2329767"/>
            <a:ext cx="4100787" cy="3119059"/>
          </a:xfrm>
          <a:prstGeom prst="rect">
            <a:avLst/>
          </a:prstGeom>
        </p:spPr>
        <p:txBody>
          <a:bodyPr/>
          <a:lstStyle/>
          <a:p>
            <a:pPr indent="-142904" defTabSz="228646">
              <a:spcBef>
                <a:spcPct val="20000"/>
              </a:spcBef>
              <a:defRPr/>
            </a:pPr>
            <a:endParaRPr lang="es-ES_tradnl" sz="1750" dirty="0">
              <a:solidFill>
                <a:srgbClr val="A6A6A6"/>
              </a:solidFill>
              <a:ea typeface="Verdana" panose="020B0604030504040204" pitchFamily="34" charset="0"/>
              <a:cs typeface="Calibri"/>
            </a:endParaRPr>
          </a:p>
        </p:txBody>
      </p:sp>
      <p:sp>
        <p:nvSpPr>
          <p:cNvPr id="25" name="Marcador de contenido 5"/>
          <p:cNvSpPr txBox="1">
            <a:spLocks/>
          </p:cNvSpPr>
          <p:nvPr/>
        </p:nvSpPr>
        <p:spPr>
          <a:xfrm>
            <a:off x="4990812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 flipH="1">
            <a:off x="9721600" y="5423247"/>
            <a:ext cx="1120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1200" b="1" dirty="0">
                <a:solidFill>
                  <a:schemeClr val="accent1">
                    <a:lumMod val="75000"/>
                  </a:schemeClr>
                </a:solidFill>
              </a:rPr>
              <a:t>Otoño  2018</a:t>
            </a:r>
          </a:p>
        </p:txBody>
      </p:sp>
      <p:pic>
        <p:nvPicPr>
          <p:cNvPr id="15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1" y="265291"/>
            <a:ext cx="1563619" cy="16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FB5675-4AD0-4C85-A3C8-81E02B8EF907}"/>
              </a:ext>
            </a:extLst>
          </p:cNvPr>
          <p:cNvSpPr txBox="1">
            <a:spLocks noChangeArrowheads="1"/>
          </p:cNvSpPr>
          <p:nvPr/>
        </p:nvSpPr>
        <p:spPr>
          <a:xfrm>
            <a:off x="2913447" y="2329767"/>
            <a:ext cx="70929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altLang="es-CL" sz="3200" b="1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55057C-66BA-49BA-9BC5-F2FDBE4F7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96" y="2571998"/>
            <a:ext cx="2911151" cy="3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4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1" y="301386"/>
            <a:ext cx="11913324" cy="6448593"/>
          </a:xfrm>
          <a:prstGeom prst="rect">
            <a:avLst/>
          </a:prstGeom>
        </p:spPr>
      </p:pic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9E2B4E-9D81-4769-9AF6-CF9E61271AE1}"/>
              </a:ext>
            </a:extLst>
          </p:cNvPr>
          <p:cNvSpPr/>
          <p:nvPr/>
        </p:nvSpPr>
        <p:spPr>
          <a:xfrm>
            <a:off x="307910" y="1132416"/>
            <a:ext cx="117360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g)Contar y usar los números para resolver problemas cotidianos simples.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h)Reconocer que el lenguaje escrito ofrece oportunidades para comunicarse, informarse y recrearse.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i)Explorar y conocer el medio natural y cultural, apreciando su riqueza y manteniendo una  actitud de respeto y 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cuidado del entorno.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j)Desarrollar su curiosidad, creatividad e interés por conocer.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k)Desarrollar actitudes y hábitos que faciliten seguir aprendiendo en los siguientes niveles  educativos.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 l</a:t>
            </a:r>
            <a:r>
              <a:rPr lang="es-CL" sz="2000" dirty="0">
                <a:solidFill>
                  <a:srgbClr val="0070C0"/>
                </a:solidFill>
              </a:rPr>
              <a:t>)Expresarse libremente y creativamente a través de diferentes juegos artísticos.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m) En el caso de establecimientos educacionales con alto porcentaje de alumnos indígenas se considerará, 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además como objetivo general que los alumnos y alumnas desarrollen los  aprendizajes que le permitan 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comprender y expresar mensajes simples en lengua indígena reconociendo su historia y conocimientos de </a:t>
            </a:r>
          </a:p>
          <a:p>
            <a:pPr marL="542925" indent="-542925" algn="just"/>
            <a:r>
              <a:rPr lang="es-CL" sz="2000" dirty="0">
                <a:solidFill>
                  <a:srgbClr val="0070C0"/>
                </a:solidFill>
              </a:rPr>
              <a:t>origen. </a:t>
            </a:r>
          </a:p>
          <a:p>
            <a:pPr marL="542925" indent="-542925" algn="just"/>
            <a:endParaRPr lang="es-CL" sz="2000" dirty="0">
              <a:solidFill>
                <a:srgbClr val="0070C0"/>
              </a:solidFill>
            </a:endParaRPr>
          </a:p>
          <a:p>
            <a:pPr marL="542925" indent="-542925" algn="just"/>
            <a:endParaRPr lang="es-C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1A6B0211-67F1-4579-8308-6989DAF5255E}"/>
              </a:ext>
            </a:extLst>
          </p:cNvPr>
          <p:cNvSpPr/>
          <p:nvPr/>
        </p:nvSpPr>
        <p:spPr>
          <a:xfrm>
            <a:off x="130630" y="108021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marL="542925" indent="-542925" algn="just"/>
            <a:r>
              <a:rPr lang="es-CL" sz="2800">
                <a:solidFill>
                  <a:schemeClr val="bg1"/>
                </a:solidFill>
              </a:rPr>
              <a:t>Objetivos Generales de la Educación Parvularia.(Ley General de Educación)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5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Contenido de las nuevas Bases Curriculares 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120317" y="1063353"/>
            <a:ext cx="112479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/>
            <a:endParaRPr lang="es-CL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61FC6B2-D857-47A8-973E-58E83A79A27F}"/>
              </a:ext>
            </a:extLst>
          </p:cNvPr>
          <p:cNvSpPr/>
          <p:nvPr/>
        </p:nvSpPr>
        <p:spPr>
          <a:xfrm>
            <a:off x="120317" y="1063353"/>
            <a:ext cx="117402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0000"/>
                </a:solidFill>
              </a:rPr>
              <a:t>Primer capítulo</a:t>
            </a:r>
            <a:r>
              <a:rPr lang="es-CL" sz="2400" dirty="0">
                <a:solidFill>
                  <a:srgbClr val="000000"/>
                </a:solidFill>
              </a:rPr>
              <a:t> explicita el conjunto de fundamentos y principios pedagógicos que sustentan estas Bases Curriculares. Incorpora la finalidad y propósitos de la Educación Parvularia. </a:t>
            </a:r>
          </a:p>
          <a:p>
            <a:pPr algn="just"/>
            <a:endParaRPr lang="es-CL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0000"/>
                </a:solidFill>
              </a:rPr>
              <a:t>Segundo capítulo </a:t>
            </a:r>
            <a:r>
              <a:rPr lang="es-CL" sz="2400" dirty="0">
                <a:solidFill>
                  <a:srgbClr val="000000"/>
                </a:solidFill>
              </a:rPr>
              <a:t>describe la organización curricular con sus diferentes componentes, contiene las caracterizaciones de los ámbitos de experiencias para el aprendizaje, las definiciones de los núcleos de aprendizaje con sus propósitos generales y los objetivos de aprendizaje para los tres niveles educativos. </a:t>
            </a:r>
          </a:p>
          <a:p>
            <a:pPr algn="just"/>
            <a:endParaRPr lang="es-CL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FF0000"/>
                </a:solidFill>
              </a:rPr>
              <a:t>Tercer capítulo </a:t>
            </a:r>
            <a:r>
              <a:rPr lang="es-CL" sz="2400" dirty="0">
                <a:solidFill>
                  <a:srgbClr val="000000"/>
                </a:solidFill>
              </a:rPr>
              <a:t>refiere a los contextos para el aprendizaje proponiendo un conjunto de criterios y orientaciones para la implementación de estas Bases Curriculares en relación con la </a:t>
            </a:r>
            <a:r>
              <a:rPr lang="es-CL" sz="2400" dirty="0"/>
              <a:t>planificación y evaluación, con los ambientes de aprendizaje y el trabajo con las familias y comunidades educativas.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1444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1" y="301386"/>
            <a:ext cx="11913324" cy="6448593"/>
          </a:xfrm>
          <a:prstGeom prst="rect">
            <a:avLst/>
          </a:prstGeom>
        </p:spPr>
      </p:pic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1A6B0211-67F1-4579-8308-6989DAF5255E}"/>
              </a:ext>
            </a:extLst>
          </p:cNvPr>
          <p:cNvSpPr/>
          <p:nvPr/>
        </p:nvSpPr>
        <p:spPr>
          <a:xfrm>
            <a:off x="130630" y="108021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ES" altLang="es-CL" sz="2800" b="1" dirty="0">
                <a:solidFill>
                  <a:schemeClr val="bg1"/>
                </a:solidFill>
                <a:sym typeface="Arial" panose="020B0604020202020204" pitchFamily="34" charset="0"/>
              </a:rPr>
              <a:t>Propósito de la Actualización de las Bases Curriculares</a:t>
            </a:r>
            <a:endParaRPr lang="es-CL" altLang="es-CL" sz="2800" b="1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3A9C7211-2E8E-46D1-AD06-2B29D18B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2844" y="1748901"/>
            <a:ext cx="4793858" cy="44122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D1D2B9-1ABC-4263-B89A-E8C0F9F74F39}"/>
              </a:ext>
            </a:extLst>
          </p:cNvPr>
          <p:cNvSpPr/>
          <p:nvPr/>
        </p:nvSpPr>
        <p:spPr>
          <a:xfrm>
            <a:off x="5766318" y="1748901"/>
            <a:ext cx="57657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>
              <a:defRPr/>
            </a:pPr>
            <a:endParaRPr lang="es-ES" sz="2400" dirty="0"/>
          </a:p>
          <a:p>
            <a:pPr marL="200025" algn="just">
              <a:defRPr/>
            </a:pPr>
            <a:endParaRPr lang="es-ES" sz="2400" dirty="0"/>
          </a:p>
          <a:p>
            <a:pPr lvl="1" algn="just">
              <a:defRPr/>
            </a:pPr>
            <a:r>
              <a:rPr lang="es-ES" sz="2400" dirty="0"/>
              <a:t>Asegurar la </a:t>
            </a:r>
            <a:r>
              <a:rPr lang="es-ES" sz="2400" dirty="0">
                <a:solidFill>
                  <a:srgbClr val="FF0000"/>
                </a:solidFill>
              </a:rPr>
              <a:t>pertinencia del currículo al contexto sociocultural actual</a:t>
            </a:r>
            <a:endParaRPr lang="es-ES" sz="2400" dirty="0"/>
          </a:p>
          <a:p>
            <a:pPr lvl="1" algn="just">
              <a:defRPr/>
            </a:pPr>
            <a:endParaRPr lang="es-ES" sz="2400" dirty="0"/>
          </a:p>
          <a:p>
            <a:pPr lvl="1" algn="just">
              <a:defRPr/>
            </a:pPr>
            <a:r>
              <a:rPr lang="es-ES" sz="2400" dirty="0"/>
              <a:t>Mejorar el </a:t>
            </a:r>
            <a:r>
              <a:rPr lang="es-ES" sz="2400" dirty="0">
                <a:solidFill>
                  <a:srgbClr val="FF0000"/>
                </a:solidFill>
              </a:rPr>
              <a:t>proceso de aprendizaje </a:t>
            </a:r>
            <a:r>
              <a:rPr lang="es-ES" sz="2400" dirty="0"/>
              <a:t>de los niños y niñas entre el nacimiento y los 6 años</a:t>
            </a:r>
          </a:p>
          <a:p>
            <a:pPr lvl="1" algn="just">
              <a:defRPr/>
            </a:pPr>
            <a:endParaRPr lang="es-ES" sz="2400" dirty="0"/>
          </a:p>
          <a:p>
            <a:pPr lvl="1" algn="just">
              <a:defRPr/>
            </a:pPr>
            <a:r>
              <a:rPr lang="es-ES" sz="2400" dirty="0"/>
              <a:t>Mejorar las </a:t>
            </a:r>
            <a:r>
              <a:rPr lang="es-ES" sz="2400" dirty="0">
                <a:solidFill>
                  <a:srgbClr val="FF0000"/>
                </a:solidFill>
              </a:rPr>
              <a:t>prácticas pedagógicas </a:t>
            </a:r>
            <a:r>
              <a:rPr lang="es-ES" sz="2400" dirty="0"/>
              <a:t>implementadas en el nivel.</a:t>
            </a:r>
          </a:p>
        </p:txBody>
      </p:sp>
    </p:spTree>
    <p:extLst>
      <p:ext uri="{BB962C8B-B14F-4D97-AF65-F5344CB8AC3E}">
        <p14:creationId xmlns:p14="http://schemas.microsoft.com/office/powerpoint/2010/main" xmlns="" val="10286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1" y="301386"/>
            <a:ext cx="11913324" cy="6448593"/>
          </a:xfrm>
          <a:prstGeom prst="rect">
            <a:avLst/>
          </a:prstGeom>
        </p:spPr>
      </p:pic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9E2B4E-9D81-4769-9AF6-CF9E61271AE1}"/>
              </a:ext>
            </a:extLst>
          </p:cNvPr>
          <p:cNvSpPr/>
          <p:nvPr/>
        </p:nvSpPr>
        <p:spPr>
          <a:xfrm>
            <a:off x="269965" y="1149946"/>
            <a:ext cx="116520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ctr"/>
            <a:r>
              <a:rPr lang="es-CL" sz="2400" dirty="0">
                <a:solidFill>
                  <a:srgbClr val="FF0000"/>
                </a:solidFill>
              </a:rPr>
              <a:t>Enfoque de derechos- eje del concepto de niño y niña.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El niño y niña, se concibe como </a:t>
            </a:r>
            <a:r>
              <a:rPr lang="es-CL" sz="2400" dirty="0">
                <a:solidFill>
                  <a:srgbClr val="FF0000"/>
                </a:solidFill>
              </a:rPr>
              <a:t>personas singulares y diversas entre sí</a:t>
            </a:r>
            <a:r>
              <a:rPr lang="es-CL" sz="2400" dirty="0">
                <a:solidFill>
                  <a:srgbClr val="0070C0"/>
                </a:solidFill>
              </a:rPr>
              <a:t>, sujetos  de derechos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en crecimiento y desarrollo de todas sus potencialidades. </a:t>
            </a: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Convención de los Derechos del Niño, se reconocen los derechos económicos,  sociales,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culturales y otros del niño y la niña, tales como su derecho a la salud</a:t>
            </a:r>
            <a:r>
              <a:rPr lang="es-CL" sz="2400" dirty="0">
                <a:solidFill>
                  <a:srgbClr val="FF0000"/>
                </a:solidFill>
              </a:rPr>
              <a:t>, a la educación  a no ser </a:t>
            </a:r>
          </a:p>
          <a:p>
            <a:pPr marL="542925" indent="-542925" algn="just"/>
            <a:r>
              <a:rPr lang="es-CL" sz="2400" dirty="0">
                <a:solidFill>
                  <a:srgbClr val="FF0000"/>
                </a:solidFill>
              </a:rPr>
              <a:t>discriminado, a ser escuchado, protegido de maltrato e injerencias arbitrarias en sus </a:t>
            </a:r>
          </a:p>
          <a:p>
            <a:pPr marL="542925" indent="-542925" algn="just"/>
            <a:r>
              <a:rPr lang="es-CL" sz="2400" dirty="0">
                <a:solidFill>
                  <a:srgbClr val="FF0000"/>
                </a:solidFill>
              </a:rPr>
              <a:t>vidas. </a:t>
            </a: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El enfoque </a:t>
            </a:r>
            <a:r>
              <a:rPr lang="es-CL" sz="2400" dirty="0">
                <a:solidFill>
                  <a:srgbClr val="FF0000"/>
                </a:solidFill>
              </a:rPr>
              <a:t>ya no es la satisfacción de necesidades sino la realización de derechos</a:t>
            </a:r>
            <a:r>
              <a:rPr lang="es-CL" sz="2400" dirty="0">
                <a:solidFill>
                  <a:srgbClr val="0070C0"/>
                </a:solidFill>
              </a:rPr>
              <a:t>. Los niños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y niñas son sujetos activos de su educación, superando posturas que les atribuyen a un rol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pasivo y reactivo. </a:t>
            </a: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400" b="1" dirty="0">
                <a:solidFill>
                  <a:srgbClr val="FF0000"/>
                </a:solidFill>
              </a:rPr>
              <a:t>Niño y Niña como sujeto de derecho implica reconocer y valorar las características de los </a:t>
            </a:r>
          </a:p>
          <a:p>
            <a:pPr marL="542925" indent="-542925" algn="just"/>
            <a:r>
              <a:rPr lang="es-CL" sz="2400" b="1" dirty="0">
                <a:solidFill>
                  <a:srgbClr val="FF0000"/>
                </a:solidFill>
              </a:rPr>
              <a:t>niños y niñas </a:t>
            </a:r>
            <a:r>
              <a:rPr lang="es-CL" sz="2400" dirty="0">
                <a:solidFill>
                  <a:srgbClr val="FF0000"/>
                </a:solidFill>
              </a:rPr>
              <a:t>(mucho énfasis en sus intereses, necesidades)</a:t>
            </a: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  <a:p>
            <a:pPr marL="542925" indent="-542925" algn="just"/>
            <a:endParaRPr lang="es-C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1A6B0211-67F1-4579-8308-6989DAF5255E}"/>
              </a:ext>
            </a:extLst>
          </p:cNvPr>
          <p:cNvSpPr/>
          <p:nvPr/>
        </p:nvSpPr>
        <p:spPr>
          <a:xfrm>
            <a:off x="130630" y="108021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/>
              <a:t>Nuevos requerimientos de la Pedagogía de Párvulos del siglo XXI </a:t>
            </a:r>
          </a:p>
        </p:txBody>
      </p:sp>
    </p:spTree>
    <p:extLst>
      <p:ext uri="{BB962C8B-B14F-4D97-AF65-F5344CB8AC3E}">
        <p14:creationId xmlns:p14="http://schemas.microsoft.com/office/powerpoint/2010/main" xmlns="" val="17979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85" y="108021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Calidad en Educación </a:t>
            </a:r>
            <a:r>
              <a:rPr lang="es-CL" sz="2800" b="1" dirty="0" err="1">
                <a:solidFill>
                  <a:schemeClr val="bg1"/>
                </a:solidFill>
              </a:rPr>
              <a:t>Parvularia</a:t>
            </a:r>
            <a:r>
              <a:rPr lang="es-CL" sz="2800" b="1" dirty="0">
                <a:solidFill>
                  <a:schemeClr val="bg1"/>
                </a:solidFill>
              </a:rPr>
              <a:t>, perspectivas actuales</a:t>
            </a:r>
          </a:p>
          <a:p>
            <a:pPr algn="ctr"/>
            <a:endParaRPr lang="es-CL" sz="2800" b="1" dirty="0"/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337351" y="1171305"/>
            <a:ext cx="1126455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La calidad de la Educación trasciende el rendimiento académico</a:t>
            </a:r>
            <a:r>
              <a:rPr lang="es-CL" sz="2400" b="1" dirty="0"/>
              <a:t>, </a:t>
            </a:r>
            <a:r>
              <a:rPr lang="es-CL" sz="2400" dirty="0"/>
              <a:t>este currículo potencia los procesos (</a:t>
            </a:r>
            <a:r>
              <a:rPr lang="es-CL" sz="2400" dirty="0">
                <a:solidFill>
                  <a:srgbClr val="FF0000"/>
                </a:solidFill>
              </a:rPr>
              <a:t>la lógica de las Bases es el proceso de los aprendizajes</a:t>
            </a:r>
            <a:r>
              <a:rPr lang="es-CL" sz="2400" dirty="0"/>
              <a:t>).</a:t>
            </a:r>
          </a:p>
          <a:p>
            <a:endParaRPr lang="es-CL" sz="2400" dirty="0"/>
          </a:p>
          <a:p>
            <a:r>
              <a:rPr lang="es-CL" sz="2400" dirty="0"/>
              <a:t>.-</a:t>
            </a:r>
            <a:r>
              <a:rPr lang="es-CL" sz="2400" b="1" dirty="0"/>
              <a:t> </a:t>
            </a:r>
            <a:r>
              <a:rPr lang="es-CL" sz="2400" dirty="0"/>
              <a:t>situar al niño y niña en un contexto que se construye desde las diferencias</a:t>
            </a:r>
          </a:p>
          <a:p>
            <a:r>
              <a:rPr lang="es-CL" sz="2400" dirty="0"/>
              <a:t>.- fortalecer el rol del juego como actividad natural y principal de los párvulos</a:t>
            </a:r>
          </a:p>
          <a:p>
            <a:r>
              <a:rPr lang="es-CL" sz="2400" dirty="0"/>
              <a:t>.- evaluar con sentido formador, reconocer el error como un indicador de proceso y fuente de aprendizaje</a:t>
            </a:r>
          </a:p>
          <a:p>
            <a:endParaRPr lang="es-CL" sz="2400" dirty="0"/>
          </a:p>
          <a:p>
            <a:r>
              <a:rPr lang="es-CL" sz="2400" dirty="0"/>
              <a:t>.- colocar foco en las oportunidades de aprendizaje y desarrollo integral que se provee a los párvulos </a:t>
            </a:r>
            <a:r>
              <a:rPr lang="es-CL" sz="2400" b="1" dirty="0">
                <a:solidFill>
                  <a:srgbClr val="FF0000"/>
                </a:solidFill>
              </a:rPr>
              <a:t>(los niños y niñas buscan, </a:t>
            </a:r>
            <a:r>
              <a:rPr lang="es-MX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indagan, exploran, hipotetizan, preguntan, resuelven situaciones</a:t>
            </a:r>
            <a:r>
              <a:rPr lang="es-CL" sz="2400" b="1" dirty="0">
                <a:solidFill>
                  <a:srgbClr val="FF0000"/>
                </a:solidFill>
              </a:rPr>
              <a:t>)</a:t>
            </a:r>
          </a:p>
          <a:p>
            <a:endParaRPr lang="es-CL" sz="2400" dirty="0"/>
          </a:p>
          <a:p>
            <a:r>
              <a:rPr lang="es-CL" sz="2400" dirty="0"/>
              <a:t>.- colocar foco en el desarrollo integral dar  mayor valor a la </a:t>
            </a:r>
            <a:r>
              <a:rPr lang="es-CL" sz="2400" b="1" dirty="0">
                <a:solidFill>
                  <a:srgbClr val="FF0000"/>
                </a:solidFill>
              </a:rPr>
              <a:t>interacción pedagógica  y a un currículo con centralidad en la niña y niño</a:t>
            </a:r>
          </a:p>
          <a:p>
            <a:endParaRPr lang="es-CL" sz="2400" b="1" dirty="0">
              <a:solidFill>
                <a:srgbClr val="FF0000"/>
              </a:solidFill>
            </a:endParaRPr>
          </a:p>
          <a:p>
            <a:endParaRPr lang="es-CL" sz="2400" dirty="0"/>
          </a:p>
          <a:p>
            <a:endParaRPr lang="es-CL" sz="2400" dirty="0"/>
          </a:p>
          <a:p>
            <a:pPr algn="just"/>
            <a:endParaRPr lang="es-C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1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xmlns="" id="{D3B2C647-2AD5-4B8B-8C35-A7F214BD8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333" y="1825625"/>
            <a:ext cx="5961333" cy="4351338"/>
          </a:xfrm>
        </p:spPr>
      </p:pic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885" y="108021"/>
            <a:ext cx="11888230" cy="665624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490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/>
              <a:t>Énfasis de formación de  los Párvulos del siglo XXI </a:t>
            </a:r>
          </a:p>
          <a:p>
            <a:pPr algn="ctr"/>
            <a:r>
              <a:rPr lang="es-CL" sz="2800" dirty="0">
                <a:solidFill>
                  <a:schemeClr val="bg1"/>
                </a:solidFill>
              </a:rPr>
              <a:t>Formación Ciudadana</a:t>
            </a:r>
          </a:p>
          <a:p>
            <a:pPr algn="just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461639" y="1118130"/>
            <a:ext cx="110905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730250" indent="-285750" algn="just">
              <a:buFont typeface="Calibri" panose="020F0502020204030204" pitchFamily="34" charset="0"/>
              <a:buChar char="-"/>
            </a:pPr>
            <a:endParaRPr lang="es-CL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730250" indent="-285750" algn="just">
              <a:buFont typeface="Calibri" panose="020F0502020204030204" pitchFamily="34" charset="0"/>
              <a:buChar char="-"/>
            </a:pPr>
            <a:endParaRPr lang="es-CL" sz="2400" dirty="0"/>
          </a:p>
        </p:txBody>
      </p:sp>
      <p:pic>
        <p:nvPicPr>
          <p:cNvPr id="11" name="Imagen 10" descr="Resultado de imagen para fotos de parvulos en formación ciudadana">
            <a:extLst>
              <a:ext uri="{FF2B5EF4-FFF2-40B4-BE49-F238E27FC236}">
                <a16:creationId xmlns:a16="http://schemas.microsoft.com/office/drawing/2014/main" xmlns="" id="{6D2A6812-A900-402E-92EA-371C8880B2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98" y="2239403"/>
            <a:ext cx="5504350" cy="414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7BE053F-6D6F-4E62-A9B3-7C9FF021CC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870" y="2239402"/>
            <a:ext cx="5150490" cy="414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759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85" y="108021"/>
            <a:ext cx="11888230" cy="665624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Formación Ciudadana</a:t>
            </a: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130630" y="1171305"/>
            <a:ext cx="1167084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L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730250" indent="-285750" algn="just">
              <a:buFont typeface="Calibri" panose="020F0502020204030204" pitchFamily="34" charset="0"/>
              <a:buChar char="-"/>
            </a:pPr>
            <a:r>
              <a:rPr lang="es-ES" sz="2400" dirty="0"/>
              <a:t>Ley N° 20.911 </a:t>
            </a:r>
            <a:r>
              <a:rPr lang="es-CL" sz="2400" dirty="0"/>
              <a:t>Ciudadanía: aquella </a:t>
            </a:r>
            <a:r>
              <a:rPr lang="es-ES" sz="2400" dirty="0"/>
              <a:t>que ejercen las personas mediante una vida responsable en una sociedad libre y de orientación hacia el mejoramiento integral de la persona humana, como fundamento del sistema democrático, la justicia social y el progreso</a:t>
            </a:r>
          </a:p>
          <a:p>
            <a:pPr marL="730250" indent="-285750" algn="just">
              <a:buFont typeface="Calibri" panose="020F0502020204030204" pitchFamily="34" charset="0"/>
              <a:buChar char="-"/>
            </a:pPr>
            <a:endParaRPr lang="es-CL" sz="2400" dirty="0"/>
          </a:p>
          <a:p>
            <a:pPr marL="730250" indent="-285750" algn="just">
              <a:buFont typeface="Calibri" panose="020F0502020204030204" pitchFamily="34" charset="0"/>
              <a:buChar char="-"/>
            </a:pPr>
            <a:r>
              <a:rPr lang="es-CL" sz="2400" dirty="0">
                <a:solidFill>
                  <a:srgbClr val="FF0000"/>
                </a:solidFill>
              </a:rPr>
              <a:t>Supone potenciar, en niños y niñas, un conjunto de actitudes, conocimientos y habilidades sociales y emocionales, para convivir pacíficamente con otros, tomar decisiones que favorecen el bien común, y desarrollar progresivamente un sentido de pertenencia a una comunidad, compartiendo valores y responsabilidades sobre la base de los derechos humanos. </a:t>
            </a:r>
          </a:p>
          <a:p>
            <a:pPr marL="730250" indent="-285750" algn="just">
              <a:buFont typeface="Calibri" panose="020F0502020204030204" pitchFamily="34" charset="0"/>
              <a:buChar char="-"/>
            </a:pPr>
            <a:endParaRPr lang="es-C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85" y="108021"/>
            <a:ext cx="11888230" cy="665624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490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/>
              <a:t> Énfasis de formación de los Párvulos del siglo XXI </a:t>
            </a:r>
          </a:p>
          <a:p>
            <a:pPr algn="ctr"/>
            <a:r>
              <a:rPr lang="es-CL" sz="2800" dirty="0">
                <a:solidFill>
                  <a:schemeClr val="bg1"/>
                </a:solidFill>
              </a:rPr>
              <a:t>Inclusión y diversidad</a:t>
            </a:r>
          </a:p>
          <a:p>
            <a:pPr algn="just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461639" y="1118130"/>
            <a:ext cx="110905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730250" indent="-285750" algn="just">
              <a:buFont typeface="Calibri" panose="020F0502020204030204" pitchFamily="34" charset="0"/>
              <a:buChar char="-"/>
            </a:pPr>
            <a:endParaRPr lang="es-CL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730250" indent="-285750" algn="just">
              <a:buFont typeface="Calibri" panose="020F0502020204030204" pitchFamily="34" charset="0"/>
              <a:buChar char="-"/>
            </a:pPr>
            <a:endParaRPr lang="es-CL" sz="2400" dirty="0"/>
          </a:p>
        </p:txBody>
      </p:sp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xmlns="" id="{A27F891D-5EE7-48F9-86B6-F6C7889A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66" y="1989136"/>
            <a:ext cx="46621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xmlns="" id="{CC1758E6-D450-4880-BCE0-9C121D11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086" y="2029013"/>
            <a:ext cx="61311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9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46" y="197108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Inclusión y diversidad</a:t>
            </a:r>
          </a:p>
          <a:p>
            <a:pPr algn="just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344594" y="1270717"/>
            <a:ext cx="11253469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050" dirty="0">
              <a:solidFill>
                <a:schemeClr val="accent1">
                  <a:lumMod val="75000"/>
                </a:schemeClr>
              </a:solidFill>
            </a:endParaRPr>
          </a:p>
          <a:p>
            <a:pPr marL="728662" indent="-285750" algn="just">
              <a:buFontTx/>
              <a:buChar char="-"/>
            </a:pPr>
            <a:r>
              <a:rPr lang="es-CL" sz="2400" dirty="0"/>
              <a:t>Ley N° 20.845 Inclusión Escolar, Inclusión y diversidad: proceso que tiene por objeto contrarrestar la exclusión social, derivada de actitudes y respuestas poco tolerantes a la diversidad, dejando atrás el paradigma centrado en el déficit o en las dificultades de aprendizaje, y transitar hacia un paradigma centrado en el potencial de los párvulos. </a:t>
            </a:r>
          </a:p>
          <a:p>
            <a:pPr marL="442912" algn="just"/>
            <a:endParaRPr lang="es-CL" sz="2400" dirty="0"/>
          </a:p>
          <a:p>
            <a:pPr marL="728662" indent="-285750" algn="just">
              <a:buFontTx/>
              <a:buChar char="-"/>
            </a:pPr>
            <a:r>
              <a:rPr lang="es-CL" sz="2400" dirty="0">
                <a:solidFill>
                  <a:srgbClr val="FF0000"/>
                </a:solidFill>
              </a:rPr>
              <a:t>Poner especial atención en niños y niñas que requieren mayor protección, tales como: pueblos indígenas, migrantes, poblaciones rurales, diversidad sexual y de género, privados de libertad, con discapacidad, con alguna enfermedad, con dificultades de aprendizaje y talentos; para brindar oportunidades de aprendizaje a todos los párvulos.</a:t>
            </a:r>
          </a:p>
          <a:p>
            <a:pPr marL="728662" indent="-285750" algn="just">
              <a:buFontTx/>
              <a:buChar char="-"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21702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xmlns="" id="{DECA9700-3DCA-4922-A012-D8496C40B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787" y="2567781"/>
            <a:ext cx="4162425" cy="2867025"/>
          </a:xfrm>
        </p:spPr>
      </p:pic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0" y="145834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230974"/>
            <a:ext cx="11913324" cy="10580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marL="536575" indent="-536575" algn="ctr">
              <a:defRPr/>
            </a:pPr>
            <a:r>
              <a:rPr lang="es-CL" sz="2800" b="1" dirty="0"/>
              <a:t> </a:t>
            </a:r>
          </a:p>
          <a:p>
            <a:pPr marL="536575" indent="-536575" algn="ctr">
              <a:defRPr/>
            </a:pPr>
            <a:r>
              <a:rPr lang="es-CL" sz="2800" b="1" dirty="0"/>
              <a:t>Énfasis de formación de los Párvulos del siglo XXI </a:t>
            </a:r>
          </a:p>
          <a:p>
            <a:pPr marL="536575" indent="-536575" algn="ctr">
              <a:defRPr/>
            </a:pPr>
            <a:r>
              <a:rPr lang="es-CL" sz="2800" b="1" dirty="0">
                <a:solidFill>
                  <a:schemeClr val="bg1"/>
                </a:solidFill>
              </a:rPr>
              <a:t>Desarrollo Sostenible</a:t>
            </a:r>
          </a:p>
          <a:p>
            <a:pPr marL="536575" indent="-536575" algn="ctr">
              <a:defRPr/>
            </a:pPr>
            <a:endParaRPr lang="es-CL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8B5EE3F-67EB-44AE-81BD-69566C2A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7802" y="1752118"/>
            <a:ext cx="5334791" cy="4740757"/>
          </a:xfrm>
          <a:prstGeom prst="rect">
            <a:avLst/>
          </a:prstGeom>
        </p:spPr>
      </p:pic>
      <p:pic>
        <p:nvPicPr>
          <p:cNvPr id="11" name="Picture 2" descr="Resultado de imagen para fotos de parvulos chilenos en actividades del cuidado del agua">
            <a:extLst>
              <a:ext uri="{FF2B5EF4-FFF2-40B4-BE49-F238E27FC236}">
                <a16:creationId xmlns:a16="http://schemas.microsoft.com/office/drawing/2014/main" xmlns="" id="{4143EFAB-04C4-4430-A093-7C938A8A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939" y="3443498"/>
            <a:ext cx="5115960" cy="32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E4CF0F0-97B8-4806-9389-1C52AA17F4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000" y="1376497"/>
            <a:ext cx="3032449" cy="1934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91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1078099"/>
            <a:ext cx="11951364" cy="565605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Ruta de la presentación 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120317" y="1063353"/>
            <a:ext cx="11247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/>
            <a:r>
              <a:rPr lang="es-CL" dirty="0"/>
              <a:t>           </a:t>
            </a:r>
            <a:endParaRPr lang="es-CL" sz="20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CBF99EF-0936-4906-AD61-E7B4EEB87DB4}"/>
              </a:ext>
            </a:extLst>
          </p:cNvPr>
          <p:cNvSpPr/>
          <p:nvPr/>
        </p:nvSpPr>
        <p:spPr>
          <a:xfrm>
            <a:off x="326571" y="1139444"/>
            <a:ext cx="11283284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Introducción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Antecedentes Generales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Fuentes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Contexto normativo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Objetivos Generales de la Educación Parvularia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Contenido de las Bases Curriculares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CL" sz="2000" dirty="0">
                <a:solidFill>
                  <a:srgbClr val="0070C0"/>
                </a:solidFill>
                <a:sym typeface="Arial" panose="020B0604020202020204" pitchFamily="34" charset="0"/>
              </a:rPr>
              <a:t>Propósito de la Actualización de las Bases Curriculares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Nuevos requerimientos de la Pedagogía de Párvulos del siglo XXI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Calidad de la Educación Parvularia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Énfasis de formación en los Párvulos del siglo XXI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altLang="zh-CN" sz="2000" dirty="0">
                <a:solidFill>
                  <a:srgbClr val="0070C0"/>
                </a:solidFill>
                <a:sym typeface="gobCL" charset="0"/>
              </a:rPr>
              <a:t>Principios Pedagógicos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Componentes Estructurales de las Bases Curriculares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Objetivos de Aprendizaje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Niveles curriculares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Contextos para el Aprendizaje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Plan de Implementación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70C0"/>
                </a:solidFill>
              </a:rPr>
              <a:t>Reflexiones Finales</a:t>
            </a:r>
          </a:p>
          <a:p>
            <a:endParaRPr lang="es-CL" sz="2400" b="1" dirty="0"/>
          </a:p>
          <a:p>
            <a:r>
              <a:rPr lang="es-CL" sz="2400" b="1" dirty="0"/>
              <a:t> </a:t>
            </a:r>
          </a:p>
          <a:p>
            <a:endParaRPr lang="es-CL" b="1" dirty="0"/>
          </a:p>
          <a:p>
            <a:endParaRPr lang="es-CL" b="1" dirty="0"/>
          </a:p>
          <a:p>
            <a:endParaRPr lang="es-CL" altLang="es-CL" b="1" dirty="0">
              <a:sym typeface="Arial" panose="020B0604020202020204" pitchFamily="34" charset="0"/>
            </a:endParaRPr>
          </a:p>
          <a:p>
            <a:r>
              <a:rPr lang="es-CL" b="1" dirty="0"/>
              <a:t> </a:t>
            </a:r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xmlns="" val="26233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0" y="155164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Desarrollo Sostenible</a:t>
            </a:r>
          </a:p>
          <a:p>
            <a:pPr algn="just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327505" y="1328090"/>
            <a:ext cx="11494480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050" dirty="0"/>
          </a:p>
          <a:p>
            <a:pPr marL="285750" indent="-285750" algn="just">
              <a:buFontTx/>
              <a:buChar char="-"/>
            </a:pPr>
            <a:r>
              <a:rPr lang="es-CL" sz="2400" dirty="0"/>
              <a:t>Agenda 2030: Los objetivos y las metas buscan poner fin a la pobreza y el hambre de aquí al 2030, a combatir las desigualdades dentro de los países y entre ellos. Busca construir sociedades mas pacificas , justas e inclusivas, a proteger los derechos humanos y promover la igualdad entre los géneros y el empoderamiento de las mujeres  y la niñas y a garantizar una protección duradera del planeta y sus recursos naturales.</a:t>
            </a:r>
          </a:p>
          <a:p>
            <a:pPr marL="285750" indent="-285750" algn="just">
              <a:buFontTx/>
              <a:buChar char="-"/>
            </a:pPr>
            <a:endParaRPr lang="es-CL" sz="2400" dirty="0"/>
          </a:p>
          <a:p>
            <a:pPr marL="285750" indent="-285750" algn="just">
              <a:buFontTx/>
              <a:buChar char="-"/>
            </a:pPr>
            <a:r>
              <a:rPr lang="es-CL" sz="2400" dirty="0">
                <a:solidFill>
                  <a:srgbClr val="FF0000"/>
                </a:solidFill>
              </a:rPr>
              <a:t>La agenda sostiene que todos los países obtendrán logros si disponen de una fuerza de trabajo sana, con buena formación y con los conocimientos y aptitudes necesarios para realizar un trabajo productivo y gratificante, y participar plenamente en la sociedad</a:t>
            </a:r>
          </a:p>
          <a:p>
            <a:pPr algn="just"/>
            <a:endParaRPr lang="es-CL" sz="2400" dirty="0"/>
          </a:p>
          <a:p>
            <a:pPr marL="285750" indent="-285750" algn="just">
              <a:buFontTx/>
              <a:buChar char="-"/>
            </a:pPr>
            <a:r>
              <a:rPr lang="es-CL" sz="2400" dirty="0"/>
              <a:t>Para la Educación Parvularia</a:t>
            </a:r>
            <a:r>
              <a:rPr lang="es-ES_tradnl" sz="2400" dirty="0"/>
              <a:t>, la LGE establece el objetivo: </a:t>
            </a:r>
            <a:r>
              <a:rPr lang="es-ES_tradnl" sz="2400" dirty="0">
                <a:solidFill>
                  <a:srgbClr val="FF0000"/>
                </a:solidFill>
              </a:rPr>
              <a:t>Explorar y conocer el medio natural y social, apreciando su riqueza y manteniendo una actitud de respeto y cuidado del entorno. </a:t>
            </a:r>
          </a:p>
          <a:p>
            <a:pPr algn="just"/>
            <a:endParaRPr lang="es-CL" sz="1000" dirty="0"/>
          </a:p>
          <a:p>
            <a:pPr algn="just"/>
            <a:endParaRPr lang="es-ES_tradnl" sz="1000" dirty="0"/>
          </a:p>
          <a:p>
            <a:pPr marL="265113" indent="-265113" algn="just">
              <a:tabLst>
                <a:tab pos="265113" algn="l"/>
              </a:tabLst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xmlns="" val="22759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40" y="-370708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/>
              <a:t> Énfasis de formación en los Párvulos del siglo XXI </a:t>
            </a:r>
          </a:p>
          <a:p>
            <a:pPr algn="ctr"/>
            <a:r>
              <a:rPr lang="es-CL" sz="2800" b="1" dirty="0">
                <a:solidFill>
                  <a:schemeClr val="bg1"/>
                </a:solidFill>
              </a:rPr>
              <a:t>Enfoque de Genero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344594" y="1270717"/>
            <a:ext cx="1149448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L" sz="1050" dirty="0"/>
          </a:p>
        </p:txBody>
      </p:sp>
      <p:pic>
        <p:nvPicPr>
          <p:cNvPr id="11" name="Picture 2" descr="Resultado de imagen para fotos de parvulos">
            <a:extLst>
              <a:ext uri="{FF2B5EF4-FFF2-40B4-BE49-F238E27FC236}">
                <a16:creationId xmlns:a16="http://schemas.microsoft.com/office/drawing/2014/main" xmlns="" id="{D2B30CBD-4506-4CE3-B25E-87E81DDC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83" y="1924496"/>
            <a:ext cx="5318365" cy="44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0AE88EC-D440-4C22-8F75-7431B72BDC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483" y="1924495"/>
            <a:ext cx="5612130" cy="447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52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0" y="155164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Enfoque de Genero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344594" y="1270717"/>
            <a:ext cx="1149448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L" sz="105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2539C68-7E1F-4C12-8001-BE51487311D6}"/>
              </a:ext>
            </a:extLst>
          </p:cNvPr>
          <p:cNvSpPr/>
          <p:nvPr/>
        </p:nvSpPr>
        <p:spPr>
          <a:xfrm>
            <a:off x="164809" y="1118129"/>
            <a:ext cx="1154483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400" dirty="0"/>
          </a:p>
          <a:p>
            <a:r>
              <a:rPr lang="es-CL" sz="2400" dirty="0">
                <a:solidFill>
                  <a:srgbClr val="FF0000"/>
                </a:solidFill>
              </a:rPr>
              <a:t>Si desde niños educamos en la igualdad, tolerancia, inclusión y respeto, demostrando que hombres y mujeres somos valiosos y podemos aportar desde nuestras diferencias, nuestros niños y niñas establecerán vínculos de convivencia más armoniosos que favorecerán la forma en cómo se relacionen hoy y a futuro.</a:t>
            </a:r>
          </a:p>
          <a:p>
            <a:endParaRPr lang="es-CL" sz="2400" dirty="0"/>
          </a:p>
          <a:p>
            <a:endParaRPr lang="es-CL" dirty="0"/>
          </a:p>
          <a:p>
            <a:r>
              <a:rPr lang="es-CL" sz="2400" dirty="0"/>
              <a:t>Las Bases nos invitan a contribuir a la construcción gradual de una conciencia de sí mismo que realiza la niña y el niño, como individuo singular diferente de los otros, que los niños y niñas aprecien su cuerpo y se sientan cómodos con él, se expresen con libertad, exploren activamente y experimenten 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9367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0" y="155164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2917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/>
              <a:t>Énfasis de formación en los Párvulos del siglo XXI </a:t>
            </a:r>
          </a:p>
          <a:p>
            <a:pPr algn="ctr"/>
            <a:r>
              <a:rPr lang="es-CL" sz="2800" b="1" dirty="0">
                <a:solidFill>
                  <a:schemeClr val="bg1"/>
                </a:solidFill>
              </a:rPr>
              <a:t>Interculturalidad 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344594" y="1270717"/>
            <a:ext cx="1149448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L" sz="1050" dirty="0"/>
          </a:p>
        </p:txBody>
      </p:sp>
      <p:pic>
        <p:nvPicPr>
          <p:cNvPr id="11" name="Picture 2" descr="Resultado de imagen para fotos de actividades interculturales con parvulos">
            <a:extLst>
              <a:ext uri="{FF2B5EF4-FFF2-40B4-BE49-F238E27FC236}">
                <a16:creationId xmlns:a16="http://schemas.microsoft.com/office/drawing/2014/main" xmlns="" id="{7D6D91C2-C6C4-47AC-BAD0-53DE4F10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994" y="1801506"/>
            <a:ext cx="5249861" cy="46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n relacionada">
            <a:extLst>
              <a:ext uri="{FF2B5EF4-FFF2-40B4-BE49-F238E27FC236}">
                <a16:creationId xmlns:a16="http://schemas.microsoft.com/office/drawing/2014/main" xmlns="" id="{22FF80C6-9916-4CB5-AC26-D8884B08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50" y="1801506"/>
            <a:ext cx="5182672" cy="47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3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F00EA7E6-2A41-4259-BD86-319A12BB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0" y="127868"/>
            <a:ext cx="11888230" cy="65476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93734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Interculturalidad 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344594" y="1270717"/>
            <a:ext cx="1149448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L" sz="105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2539C68-7E1F-4C12-8001-BE51487311D6}"/>
              </a:ext>
            </a:extLst>
          </p:cNvPr>
          <p:cNvSpPr/>
          <p:nvPr/>
        </p:nvSpPr>
        <p:spPr>
          <a:xfrm>
            <a:off x="319499" y="1402672"/>
            <a:ext cx="11390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92B7F39-E4FB-4614-B026-0132A518A057}"/>
              </a:ext>
            </a:extLst>
          </p:cNvPr>
          <p:cNvSpPr/>
          <p:nvPr/>
        </p:nvSpPr>
        <p:spPr>
          <a:xfrm>
            <a:off x="352927" y="1179560"/>
            <a:ext cx="11256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sz="2400" dirty="0"/>
              <a:t>La interculturalidad busca valorar las culturas de pertenencia de las personas, principalmente, en el diálogo con otras. </a:t>
            </a:r>
          </a:p>
          <a:p>
            <a:endParaRPr lang="es-CL" sz="2400" dirty="0"/>
          </a:p>
          <a:p>
            <a:r>
              <a:rPr lang="es-CL" sz="2400" dirty="0">
                <a:solidFill>
                  <a:srgbClr val="FF0000"/>
                </a:solidFill>
              </a:rPr>
              <a:t>La interculturalidad en la Educación Parvularia incluye un tipo de diversidad que tiene que ver con la pertenencia e identidad cultural de los niños a partir de sus familias de origen y a grupos diferenciados de la sociedad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Se debe incentivar en los párvulos la valoración de la diversidad humana y cultural del mundo actual, constituyéndose en un aporte a la construcción de una sociedad más inclusiva</a:t>
            </a:r>
          </a:p>
          <a:p>
            <a:endParaRPr lang="es-CL" sz="2400" dirty="0"/>
          </a:p>
          <a:p>
            <a:r>
              <a:rPr lang="es-CL" sz="2400" dirty="0"/>
              <a:t>En el Jardín y la Escuela pueden existir muchas diversidades, incluso tantas diversidades como tantos niños que asisten al centro.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832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CuadroTexto">
            <a:extLst>
              <a:ext uri="{FF2B5EF4-FFF2-40B4-BE49-F238E27FC236}">
                <a16:creationId xmlns:a16="http://schemas.microsoft.com/office/drawing/2014/main" xmlns="" id="{3F8CE7D9-E654-45D6-ACE3-CDD2FF18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9" y="1208088"/>
            <a:ext cx="862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CL" altLang="es-CL" sz="2400">
              <a:solidFill>
                <a:srgbClr val="366092"/>
              </a:solidFill>
              <a:latin typeface="gobCL" charset="0"/>
            </a:endParaRPr>
          </a:p>
        </p:txBody>
      </p:sp>
      <p:sp>
        <p:nvSpPr>
          <p:cNvPr id="28676" name="1 Rectángulo">
            <a:extLst>
              <a:ext uri="{FF2B5EF4-FFF2-40B4-BE49-F238E27FC236}">
                <a16:creationId xmlns:a16="http://schemas.microsoft.com/office/drawing/2014/main" xmlns="" id="{574CB6BA-5544-4EF1-B327-6CAB6F79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074738"/>
            <a:ext cx="9036050" cy="3416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  <a:p>
            <a:pPr marL="2058988" indent="-801688">
              <a:buFont typeface="Arial" panose="020B0604020202020204" pitchFamily="34" charset="0"/>
              <a:buChar char="-"/>
              <a:defRPr/>
            </a:pPr>
            <a:endParaRPr lang="es-CL" altLang="zh-CN" sz="2400" dirty="0">
              <a:solidFill>
                <a:srgbClr val="366092"/>
              </a:solidFill>
              <a:latin typeface="gobCL" charset="0"/>
              <a:sym typeface="Calibri" panose="020F0502020204030204" pitchFamily="34" charset="0"/>
            </a:endParaRPr>
          </a:p>
        </p:txBody>
      </p:sp>
      <p:grpSp>
        <p:nvGrpSpPr>
          <p:cNvPr id="28677" name="7 Grupo">
            <a:extLst>
              <a:ext uri="{FF2B5EF4-FFF2-40B4-BE49-F238E27FC236}">
                <a16:creationId xmlns:a16="http://schemas.microsoft.com/office/drawing/2014/main" xmlns="" id="{F0F37019-26C3-4F11-A173-80A10CD67767}"/>
              </a:ext>
            </a:extLst>
          </p:cNvPr>
          <p:cNvGrpSpPr>
            <a:grpSpLocks/>
          </p:cNvGrpSpPr>
          <p:nvPr/>
        </p:nvGrpSpPr>
        <p:grpSpPr bwMode="auto">
          <a:xfrm>
            <a:off x="2773364" y="1530351"/>
            <a:ext cx="6484937" cy="5038725"/>
            <a:chOff x="0" y="0"/>
            <a:chExt cx="4093230" cy="3574522"/>
          </a:xfrm>
        </p:grpSpPr>
        <p:sp>
          <p:nvSpPr>
            <p:cNvPr id="28679" name="8 Forma libre">
              <a:extLst>
                <a:ext uri="{FF2B5EF4-FFF2-40B4-BE49-F238E27FC236}">
                  <a16:creationId xmlns:a16="http://schemas.microsoft.com/office/drawing/2014/main" xmlns="" id="{A33A1A13-13BC-4085-86D8-7F0719C35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323" y="0"/>
              <a:ext cx="1042751" cy="504750"/>
            </a:xfrm>
            <a:custGeom>
              <a:avLst/>
              <a:gdLst>
                <a:gd name="T0" fmla="*/ 0 w 675426"/>
                <a:gd name="T1" fmla="*/ 2393284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393284 h 439026"/>
                <a:gd name="T8" fmla="*/ 2147483646 w 675426"/>
                <a:gd name="T9" fmla="*/ 11966312 h 439026"/>
                <a:gd name="T10" fmla="*/ 2147483646 w 675426"/>
                <a:gd name="T11" fmla="*/ 14359588 h 439026"/>
                <a:gd name="T12" fmla="*/ 2147483646 w 675426"/>
                <a:gd name="T13" fmla="*/ 14359588 h 439026"/>
                <a:gd name="T14" fmla="*/ 0 w 675426"/>
                <a:gd name="T15" fmla="*/ 11966312 h 439026"/>
                <a:gd name="T16" fmla="*/ 0 w 675426"/>
                <a:gd name="T17" fmla="*/ 2393284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Bienestar</a:t>
              </a:r>
            </a:p>
          </p:txBody>
        </p:sp>
        <p:sp>
          <p:nvSpPr>
            <p:cNvPr id="28680" name="10 Forma libre">
              <a:extLst>
                <a:ext uri="{FF2B5EF4-FFF2-40B4-BE49-F238E27FC236}">
                  <a16:creationId xmlns:a16="http://schemas.microsoft.com/office/drawing/2014/main" xmlns="" id="{80A6402B-7D7A-4DDF-891A-0A15455D5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631" y="530147"/>
              <a:ext cx="1044337" cy="504750"/>
            </a:xfrm>
            <a:custGeom>
              <a:avLst/>
              <a:gdLst>
                <a:gd name="T0" fmla="*/ 0 w 675426"/>
                <a:gd name="T1" fmla="*/ 2393284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393284 h 439026"/>
                <a:gd name="T8" fmla="*/ 2147483646 w 675426"/>
                <a:gd name="T9" fmla="*/ 11966312 h 439026"/>
                <a:gd name="T10" fmla="*/ 2147483646 w 675426"/>
                <a:gd name="T11" fmla="*/ 14359588 h 439026"/>
                <a:gd name="T12" fmla="*/ 2147483646 w 675426"/>
                <a:gd name="T13" fmla="*/ 14359588 h 439026"/>
                <a:gd name="T14" fmla="*/ 0 w 675426"/>
                <a:gd name="T15" fmla="*/ 11966312 h 439026"/>
                <a:gd name="T16" fmla="*/ 0 w 675426"/>
                <a:gd name="T17" fmla="*/ 2393284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Actividad</a:t>
              </a:r>
            </a:p>
          </p:txBody>
        </p:sp>
        <p:sp>
          <p:nvSpPr>
            <p:cNvPr id="28681" name="12 Forma libre">
              <a:extLst>
                <a:ext uri="{FF2B5EF4-FFF2-40B4-BE49-F238E27FC236}">
                  <a16:creationId xmlns:a16="http://schemas.microsoft.com/office/drawing/2014/main" xmlns="" id="{9FB40C15-9581-476E-8EDF-C5C4A186A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893" y="1499966"/>
              <a:ext cx="1044337" cy="503163"/>
            </a:xfrm>
            <a:custGeom>
              <a:avLst/>
              <a:gdLst>
                <a:gd name="T0" fmla="*/ 0 w 675426"/>
                <a:gd name="T1" fmla="*/ 2212117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212117 h 439026"/>
                <a:gd name="T8" fmla="*/ 2147483646 w 675426"/>
                <a:gd name="T9" fmla="*/ 11060337 h 439026"/>
                <a:gd name="T10" fmla="*/ 2147483646 w 675426"/>
                <a:gd name="T11" fmla="*/ 13272466 h 439026"/>
                <a:gd name="T12" fmla="*/ 2147483646 w 675426"/>
                <a:gd name="T13" fmla="*/ 13272466 h 439026"/>
                <a:gd name="T14" fmla="*/ 0 w 675426"/>
                <a:gd name="T15" fmla="*/ 11060337 h 439026"/>
                <a:gd name="T16" fmla="*/ 0 w 675426"/>
                <a:gd name="T17" fmla="*/ 2212117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Singularidad</a:t>
              </a:r>
            </a:p>
          </p:txBody>
        </p:sp>
        <p:sp>
          <p:nvSpPr>
            <p:cNvPr id="28682" name="14 Forma libre">
              <a:extLst>
                <a:ext uri="{FF2B5EF4-FFF2-40B4-BE49-F238E27FC236}">
                  <a16:creationId xmlns:a16="http://schemas.microsoft.com/office/drawing/2014/main" xmlns="" id="{D63F046B-8BED-4EE0-9A7E-C6DB83804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403" y="2525340"/>
              <a:ext cx="1044337" cy="503163"/>
            </a:xfrm>
            <a:custGeom>
              <a:avLst/>
              <a:gdLst>
                <a:gd name="T0" fmla="*/ 0 w 675426"/>
                <a:gd name="T1" fmla="*/ 2212117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212117 h 439026"/>
                <a:gd name="T8" fmla="*/ 2147483646 w 675426"/>
                <a:gd name="T9" fmla="*/ 11060337 h 439026"/>
                <a:gd name="T10" fmla="*/ 2147483646 w 675426"/>
                <a:gd name="T11" fmla="*/ 13272466 h 439026"/>
                <a:gd name="T12" fmla="*/ 2147483646 w 675426"/>
                <a:gd name="T13" fmla="*/ 13272466 h 439026"/>
                <a:gd name="T14" fmla="*/ 0 w 675426"/>
                <a:gd name="T15" fmla="*/ 11060337 h 439026"/>
                <a:gd name="T16" fmla="*/ 0 w 675426"/>
                <a:gd name="T17" fmla="*/ 2212117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Potenciación</a:t>
              </a:r>
            </a:p>
          </p:txBody>
        </p:sp>
        <p:sp>
          <p:nvSpPr>
            <p:cNvPr id="28683" name="16 Forma libre">
              <a:extLst>
                <a:ext uri="{FF2B5EF4-FFF2-40B4-BE49-F238E27FC236}">
                  <a16:creationId xmlns:a16="http://schemas.microsoft.com/office/drawing/2014/main" xmlns="" id="{BD26E8CD-EA9C-443C-8E17-EDE0744D2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065" y="3069772"/>
              <a:ext cx="1044337" cy="504750"/>
            </a:xfrm>
            <a:custGeom>
              <a:avLst/>
              <a:gdLst>
                <a:gd name="T0" fmla="*/ 0 w 675426"/>
                <a:gd name="T1" fmla="*/ 2393284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393284 h 439026"/>
                <a:gd name="T8" fmla="*/ 2147483646 w 675426"/>
                <a:gd name="T9" fmla="*/ 11966312 h 439026"/>
                <a:gd name="T10" fmla="*/ 2147483646 w 675426"/>
                <a:gd name="T11" fmla="*/ 14359588 h 439026"/>
                <a:gd name="T12" fmla="*/ 2147483646 w 675426"/>
                <a:gd name="T13" fmla="*/ 14359588 h 439026"/>
                <a:gd name="T14" fmla="*/ 0 w 675426"/>
                <a:gd name="T15" fmla="*/ 11966312 h 439026"/>
                <a:gd name="T16" fmla="*/ 0 w 675426"/>
                <a:gd name="T17" fmla="*/ 2393284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De Relación</a:t>
              </a:r>
            </a:p>
          </p:txBody>
        </p:sp>
        <p:sp>
          <p:nvSpPr>
            <p:cNvPr id="28684" name="18 Forma libre">
              <a:extLst>
                <a:ext uri="{FF2B5EF4-FFF2-40B4-BE49-F238E27FC236}">
                  <a16:creationId xmlns:a16="http://schemas.microsoft.com/office/drawing/2014/main" xmlns="" id="{3C6B0647-126B-49F8-B164-AFF3B3154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96" y="2625337"/>
              <a:ext cx="1044337" cy="503164"/>
            </a:xfrm>
            <a:custGeom>
              <a:avLst/>
              <a:gdLst>
                <a:gd name="T0" fmla="*/ 0 w 675426"/>
                <a:gd name="T1" fmla="*/ 2212233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212233 h 439026"/>
                <a:gd name="T8" fmla="*/ 2147483646 w 675426"/>
                <a:gd name="T9" fmla="*/ 11060889 h 439026"/>
                <a:gd name="T10" fmla="*/ 2147483646 w 675426"/>
                <a:gd name="T11" fmla="*/ 13273138 h 439026"/>
                <a:gd name="T12" fmla="*/ 2147483646 w 675426"/>
                <a:gd name="T13" fmla="*/ 13273138 h 439026"/>
                <a:gd name="T14" fmla="*/ 0 w 675426"/>
                <a:gd name="T15" fmla="*/ 11060889 h 439026"/>
                <a:gd name="T16" fmla="*/ 0 w 675426"/>
                <a:gd name="T17" fmla="*/ 2212233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Unidad</a:t>
              </a:r>
            </a:p>
          </p:txBody>
        </p:sp>
        <p:sp>
          <p:nvSpPr>
            <p:cNvPr id="28685" name="20 Forma libre">
              <a:extLst>
                <a:ext uri="{FF2B5EF4-FFF2-40B4-BE49-F238E27FC236}">
                  <a16:creationId xmlns:a16="http://schemas.microsoft.com/office/drawing/2014/main" xmlns="" id="{F5E4EB7D-B3BC-44C8-A303-93D9FBB4B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47584"/>
              <a:ext cx="1044337" cy="504750"/>
            </a:xfrm>
            <a:custGeom>
              <a:avLst/>
              <a:gdLst>
                <a:gd name="T0" fmla="*/ 0 w 675426"/>
                <a:gd name="T1" fmla="*/ 2393284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393284 h 439026"/>
                <a:gd name="T8" fmla="*/ 2147483646 w 675426"/>
                <a:gd name="T9" fmla="*/ 11966312 h 439026"/>
                <a:gd name="T10" fmla="*/ 2147483646 w 675426"/>
                <a:gd name="T11" fmla="*/ 14359588 h 439026"/>
                <a:gd name="T12" fmla="*/ 2147483646 w 675426"/>
                <a:gd name="T13" fmla="*/ 14359588 h 439026"/>
                <a:gd name="T14" fmla="*/ 0 w 675426"/>
                <a:gd name="T15" fmla="*/ 11966312 h 439026"/>
                <a:gd name="T16" fmla="*/ 0 w 675426"/>
                <a:gd name="T17" fmla="*/ 2393284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Significado</a:t>
              </a:r>
            </a:p>
          </p:txBody>
        </p:sp>
        <p:sp>
          <p:nvSpPr>
            <p:cNvPr id="28686" name="22 Forma libre">
              <a:extLst>
                <a:ext uri="{FF2B5EF4-FFF2-40B4-BE49-F238E27FC236}">
                  <a16:creationId xmlns:a16="http://schemas.microsoft.com/office/drawing/2014/main" xmlns="" id="{83933722-A72B-4711-9C79-0271A1DDB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88" y="504750"/>
              <a:ext cx="1044337" cy="503164"/>
            </a:xfrm>
            <a:custGeom>
              <a:avLst/>
              <a:gdLst>
                <a:gd name="T0" fmla="*/ 0 w 675426"/>
                <a:gd name="T1" fmla="*/ 2212233 h 439026"/>
                <a:gd name="T2" fmla="*/ 2147483646 w 675426"/>
                <a:gd name="T3" fmla="*/ 0 h 439026"/>
                <a:gd name="T4" fmla="*/ 2147483646 w 675426"/>
                <a:gd name="T5" fmla="*/ 0 h 439026"/>
                <a:gd name="T6" fmla="*/ 2147483646 w 675426"/>
                <a:gd name="T7" fmla="*/ 2212233 h 439026"/>
                <a:gd name="T8" fmla="*/ 2147483646 w 675426"/>
                <a:gd name="T9" fmla="*/ 11060889 h 439026"/>
                <a:gd name="T10" fmla="*/ 2147483646 w 675426"/>
                <a:gd name="T11" fmla="*/ 13273138 h 439026"/>
                <a:gd name="T12" fmla="*/ 2147483646 w 675426"/>
                <a:gd name="T13" fmla="*/ 13273138 h 439026"/>
                <a:gd name="T14" fmla="*/ 0 w 675426"/>
                <a:gd name="T15" fmla="*/ 11060889 h 439026"/>
                <a:gd name="T16" fmla="*/ 0 w 675426"/>
                <a:gd name="T17" fmla="*/ 2212233 h 439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426"/>
                <a:gd name="T28" fmla="*/ 0 h 439026"/>
                <a:gd name="T29" fmla="*/ 675426 w 675426"/>
                <a:gd name="T30" fmla="*/ 439026 h 4390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426" h="439026">
                  <a:moveTo>
                    <a:pt x="0" y="73172"/>
                  </a:moveTo>
                  <a:cubicBezTo>
                    <a:pt x="0" y="32760"/>
                    <a:pt x="32760" y="0"/>
                    <a:pt x="73172" y="0"/>
                  </a:cubicBezTo>
                  <a:lnTo>
                    <a:pt x="602254" y="0"/>
                  </a:lnTo>
                  <a:cubicBezTo>
                    <a:pt x="642666" y="0"/>
                    <a:pt x="675426" y="32760"/>
                    <a:pt x="675426" y="73172"/>
                  </a:cubicBezTo>
                  <a:lnTo>
                    <a:pt x="675426" y="365854"/>
                  </a:lnTo>
                  <a:cubicBezTo>
                    <a:pt x="675426" y="406266"/>
                    <a:pt x="642666" y="439026"/>
                    <a:pt x="602254" y="439026"/>
                  </a:cubicBezTo>
                  <a:lnTo>
                    <a:pt x="73172" y="439026"/>
                  </a:lnTo>
                  <a:cubicBezTo>
                    <a:pt x="32760" y="439026"/>
                    <a:pt x="0" y="406266"/>
                    <a:pt x="0" y="365854"/>
                  </a:cubicBezTo>
                  <a:lnTo>
                    <a:pt x="0" y="73172"/>
                  </a:lnTo>
                  <a:close/>
                </a:path>
              </a:pathLst>
            </a:custGeom>
            <a:solidFill>
              <a:srgbClr val="00B050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lIns="51911" tIns="51911" rIns="51911" bIns="5191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L" altLang="zh-CN" sz="1400" b="1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Del Juego</a:t>
              </a:r>
            </a:p>
          </p:txBody>
        </p:sp>
      </p:grpSp>
      <p:sp>
        <p:nvSpPr>
          <p:cNvPr id="28678" name="25 Rectángulo">
            <a:extLst>
              <a:ext uri="{FF2B5EF4-FFF2-40B4-BE49-F238E27FC236}">
                <a16:creationId xmlns:a16="http://schemas.microsoft.com/office/drawing/2014/main" xmlns="" id="{062D034B-3896-4198-B2DF-0B907BBB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487364"/>
            <a:ext cx="872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zh-CN" sz="2800" b="1" dirty="0">
                <a:solidFill>
                  <a:srgbClr val="0070C0"/>
                </a:solidFill>
                <a:sym typeface="gobCL" charset="0"/>
              </a:rPr>
              <a:t>Principios Pedagógicos Enriquecidos </a:t>
            </a:r>
          </a:p>
        </p:txBody>
      </p:sp>
    </p:spTree>
    <p:extLst>
      <p:ext uri="{BB962C8B-B14F-4D97-AF65-F5344CB8AC3E}">
        <p14:creationId xmlns:p14="http://schemas.microsoft.com/office/powerpoint/2010/main" xmlns="" val="28526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zh-CN" b="1" dirty="0">
                <a:solidFill>
                  <a:srgbClr val="0070C0"/>
                </a:solidFill>
                <a:sym typeface="gobCL" charset="0"/>
              </a:rPr>
              <a:t>Principios Pedagógicos Enriquecidos</a:t>
            </a:r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71804" y="1312914"/>
          <a:ext cx="10314644" cy="5056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0125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+mn-lt"/>
                        </a:rPr>
                        <a:t>Principio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+mn-lt"/>
                        </a:rPr>
                        <a:t>Planteamiento</a:t>
                      </a:r>
                      <a:r>
                        <a:rPr lang="es-CL" sz="1800" baseline="0" dirty="0">
                          <a:latin typeface="+mn-lt"/>
                        </a:rPr>
                        <a:t> </a:t>
                      </a:r>
                      <a:endParaRPr lang="es-CL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125"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BIENESTAR</a:t>
                      </a:r>
                      <a:endParaRPr lang="es-CL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-Garantizar</a:t>
                      </a: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integridad física, psicológica moral y espiritual del niño y la niña y respeto de la dignidad humana. </a:t>
                      </a:r>
                    </a:p>
                    <a:p>
                      <a:endParaRPr lang="es-CL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</a:t>
                      </a:r>
                      <a:r>
                        <a:rPr lang="es-CL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quipo Pedagógico</a:t>
                      </a: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potenciar este rol de “protagonistas de sus aprendizajes”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disponiendo ambientes enriquecidos y lúdicos que activen su creatividad y su expresión y les permitan generar cambios en su entorno, creando su propia perspectiva en la que se desenvuelven.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8713711"/>
                  </a:ext>
                </a:extLst>
              </a:tr>
              <a:tr h="11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SINGULARIDAD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-Niño y niña ser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único independiente de su etapa de vida y nivel de desarrollo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que se encuentre.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-Posee formas de interpretar el mundo a partir de su cultura,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situado.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-Equipo</a:t>
                      </a: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Pedagógico</a:t>
                      </a: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responder de manera inclusiva y con equidad a la diversidad de niños.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0383634"/>
                  </a:ext>
                </a:extLst>
              </a:tr>
              <a:tr h="11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-Equipo Educativo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transmitir al párvulo acerca de sus posibilidades de aprendizaje y desarrollo integral.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-Aprender de los errores.</a:t>
                      </a:r>
                      <a:endParaRPr lang="es-CL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625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06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zh-CN" b="1" dirty="0">
                <a:solidFill>
                  <a:srgbClr val="0070C0"/>
                </a:solidFill>
                <a:sym typeface="gobCL" charset="0"/>
              </a:rPr>
              <a:t>Principios Pedagógicos Enriquecidos</a:t>
            </a:r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71804" y="1312914"/>
          <a:ext cx="10314644" cy="471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0125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+mn-lt"/>
                        </a:rPr>
                        <a:t>Principio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+mn-lt"/>
                        </a:rPr>
                        <a:t>Planteamiento</a:t>
                      </a:r>
                      <a:r>
                        <a:rPr lang="es-CL" sz="1800" baseline="0" dirty="0">
                          <a:latin typeface="+mn-lt"/>
                        </a:rPr>
                        <a:t> </a:t>
                      </a:r>
                      <a:endParaRPr lang="es-CL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-Interacción significativa y respetuosa con otros.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-Creación de espacios colectivos, inclusivos y armónicos y aportar al bien común como inicio de su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ciudadana.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-Niño y niña construye sus aprendizajes desde sus sentidos, su emoción, su pensamiento, su corporalidad, su espiritualidad, sus experiencias anteriores.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Ámbito Personal y Social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dialogar con los objetivos aprendizajes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8713711"/>
                  </a:ext>
                </a:extLst>
              </a:tr>
              <a:tr h="11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</a:t>
                      </a:r>
                      <a:r>
                        <a:rPr lang="es-CL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quipo Educativo</a:t>
                      </a: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identificar y vincular conocimientos y experiencias previas,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ofreciendo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oportunidades de exploración, creación, interacción y juego</a:t>
                      </a: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que se vincule con su vida cotidiana.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0383634"/>
                  </a:ext>
                </a:extLst>
              </a:tr>
              <a:tr h="11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 central y transversal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-Rol impulsor del desarrollo de las funciones cognitivas superiores.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Cualquier actividad puede y debe ser lúdica.</a:t>
                      </a:r>
                      <a:endParaRPr lang="es-CL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625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6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>
                <a:latin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95D65A-DD8E-418E-B8DF-5D32AC482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1082675"/>
            <a:ext cx="8569325" cy="54419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CL" sz="2400" dirty="0"/>
              <a:t>¿Qué pasa con el cerebro de los niños y niñas mientras juegan?</a:t>
            </a:r>
          </a:p>
          <a:p>
            <a:pPr marL="0" indent="0">
              <a:buNone/>
              <a:defRPr/>
            </a:pPr>
            <a:r>
              <a:rPr lang="es-CL" sz="2400" dirty="0">
                <a:solidFill>
                  <a:srgbClr val="FF0000"/>
                </a:solidFill>
              </a:rPr>
              <a:t>Serotonina: </a:t>
            </a:r>
          </a:p>
          <a:p>
            <a:pPr marL="0" indent="0">
              <a:buNone/>
              <a:defRPr/>
            </a:pPr>
            <a:r>
              <a:rPr lang="es-CL" sz="2400" dirty="0"/>
              <a:t>.- reduce la ansiedad y regula el estado de animo</a:t>
            </a:r>
          </a:p>
          <a:p>
            <a:pPr marL="0" indent="0">
              <a:buNone/>
              <a:defRPr/>
            </a:pPr>
            <a:r>
              <a:rPr lang="es-CL" sz="2400" dirty="0">
                <a:solidFill>
                  <a:srgbClr val="FF0000"/>
                </a:solidFill>
              </a:rPr>
              <a:t>Acetilcolina:</a:t>
            </a:r>
          </a:p>
          <a:p>
            <a:pPr marL="0" indent="0">
              <a:buNone/>
              <a:defRPr/>
            </a:pPr>
            <a:r>
              <a:rPr lang="es-CL" sz="2400" dirty="0"/>
              <a:t>.-  favorece estados de atención, aprendizaje y memoria</a:t>
            </a:r>
          </a:p>
          <a:p>
            <a:pPr marL="0" indent="0">
              <a:buNone/>
              <a:defRPr/>
            </a:pPr>
            <a:r>
              <a:rPr lang="es-CL" sz="2400" dirty="0">
                <a:solidFill>
                  <a:srgbClr val="FF0000"/>
                </a:solidFill>
              </a:rPr>
              <a:t>Dopamina:</a:t>
            </a:r>
          </a:p>
          <a:p>
            <a:pPr marL="0" indent="0">
              <a:buNone/>
              <a:defRPr/>
            </a:pPr>
            <a:r>
              <a:rPr lang="es-CL" sz="2400" dirty="0"/>
              <a:t>.-  alta motivación física, los músculos reaccionan al impulso lúdico del juego</a:t>
            </a:r>
          </a:p>
          <a:p>
            <a:pPr marL="0" indent="0">
              <a:buNone/>
              <a:defRPr/>
            </a:pPr>
            <a:r>
              <a:rPr lang="es-CL" sz="2400" dirty="0">
                <a:solidFill>
                  <a:srgbClr val="FF0000"/>
                </a:solidFill>
              </a:rPr>
              <a:t>Encefalinas y endorfinas: </a:t>
            </a:r>
          </a:p>
          <a:p>
            <a:pPr marL="0" indent="0">
              <a:buNone/>
              <a:defRPr/>
            </a:pPr>
            <a:r>
              <a:rPr lang="es-CL" sz="2400" dirty="0"/>
              <a:t>.- reducen tensión neuronal, aumenta el bienestar, la calma y la felicidad de los niños y niñas</a:t>
            </a:r>
          </a:p>
          <a:p>
            <a:pPr>
              <a:defRPr/>
            </a:pPr>
            <a:r>
              <a:rPr lang="es-CL" sz="2400" dirty="0">
                <a:solidFill>
                  <a:srgbClr val="FF0000"/>
                </a:solidFill>
              </a:rPr>
              <a:t>El juego genera un perfecto estado para la creatividad y favorece la creación de imágenes y seres fantásticos. 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22239"/>
            <a:ext cx="16557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2401"/>
            <a:ext cx="17287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21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8BDF24-7BAA-45A4-9799-ACED4D8B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10CA87D-16CF-45F1-A68D-3BECCF64D5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54157"/>
            <a:ext cx="5724939" cy="545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70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47375ED-D0AB-4A87-8737-9CE254065772}"/>
              </a:ext>
            </a:extLst>
          </p:cNvPr>
          <p:cNvSpPr/>
          <p:nvPr/>
        </p:nvSpPr>
        <p:spPr>
          <a:xfrm>
            <a:off x="4502151" y="1389064"/>
            <a:ext cx="2016125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5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4AB08D3A-9166-4E46-834B-8143F5817F84}"/>
              </a:ext>
            </a:extLst>
          </p:cNvPr>
          <p:cNvSpPr/>
          <p:nvPr/>
        </p:nvSpPr>
        <p:spPr>
          <a:xfrm>
            <a:off x="2892426" y="1958975"/>
            <a:ext cx="1616075" cy="3740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5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A708E280-9A9F-4E9F-9A14-5F9C66C4C9B2}"/>
              </a:ext>
            </a:extLst>
          </p:cNvPr>
          <p:cNvSpPr/>
          <p:nvPr/>
        </p:nvSpPr>
        <p:spPr>
          <a:xfrm>
            <a:off x="4713288" y="3092450"/>
            <a:ext cx="1600200" cy="264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5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52AE9258-0987-451C-B2BF-B225368D5942}"/>
              </a:ext>
            </a:extLst>
          </p:cNvPr>
          <p:cNvSpPr/>
          <p:nvPr/>
        </p:nvSpPr>
        <p:spPr>
          <a:xfrm>
            <a:off x="6508750" y="3494089"/>
            <a:ext cx="1625600" cy="2205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5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91B6FB12-2227-4892-BB8B-E21AD5CA17CC}"/>
              </a:ext>
            </a:extLst>
          </p:cNvPr>
          <p:cNvSpPr/>
          <p:nvPr/>
        </p:nvSpPr>
        <p:spPr>
          <a:xfrm>
            <a:off x="6508750" y="1990725"/>
            <a:ext cx="985838" cy="1512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5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xmlns="" id="{53AFBC52-B603-4A3B-9F01-7513945ABF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2" y="265291"/>
            <a:ext cx="1003782" cy="10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98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>
            <a:spLocks noGrp="1"/>
          </p:cNvSpPr>
          <p:nvPr/>
        </p:nvSpPr>
        <p:spPr>
          <a:xfrm>
            <a:off x="2138686" y="2336267"/>
            <a:ext cx="6890416" cy="167337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Apoyo al Aprendizaje Integral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10"/>
          <p:cNvSpPr>
            <a:spLocks noGrp="1"/>
          </p:cNvSpPr>
          <p:nvPr/>
        </p:nvSpPr>
        <p:spPr>
          <a:xfrm>
            <a:off x="1856309" y="349586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Ministerio de Desarrollo Social – Ministerio de Educación</a:t>
            </a:r>
          </a:p>
        </p:txBody>
      </p:sp>
      <p:sp>
        <p:nvSpPr>
          <p:cNvPr id="10" name="Content Placeholder 4"/>
          <p:cNvSpPr>
            <a:spLocks noGrp="1"/>
          </p:cNvSpPr>
          <p:nvPr/>
        </p:nvSpPr>
        <p:spPr>
          <a:xfrm>
            <a:off x="3517925" y="1807680"/>
            <a:ext cx="11201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681" y="0"/>
            <a:ext cx="5426540" cy="1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2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042" y="133114"/>
            <a:ext cx="10515599" cy="6492875"/>
          </a:xfrm>
        </p:spPr>
      </p:pic>
    </p:spTree>
    <p:extLst>
      <p:ext uri="{BB962C8B-B14F-4D97-AF65-F5344CB8AC3E}">
        <p14:creationId xmlns:p14="http://schemas.microsoft.com/office/powerpoint/2010/main" xmlns="" val="1866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729"/>
          </a:xfrm>
        </p:spPr>
        <p:txBody>
          <a:bodyPr>
            <a:normAutofit fontScale="90000"/>
          </a:bodyPr>
          <a:lstStyle/>
          <a:p>
            <a:pPr algn="ctr"/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86854"/>
            <a:ext cx="10039066" cy="6114197"/>
          </a:xfrm>
        </p:spPr>
      </p:pic>
    </p:spTree>
    <p:extLst>
      <p:ext uri="{BB962C8B-B14F-4D97-AF65-F5344CB8AC3E}">
        <p14:creationId xmlns:p14="http://schemas.microsoft.com/office/powerpoint/2010/main" xmlns="" val="14979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02188" y="3367660"/>
            <a:ext cx="23436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11223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s-CL" altLang="es-CL" sz="1100"/>
              <a:t/>
            </a:r>
            <a:br>
              <a:rPr lang="es-CL" altLang="es-CL" sz="1100"/>
            </a:br>
            <a:endParaRPr lang="es-CL" altLang="es-CL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7759" y="650157"/>
            <a:ext cx="1306700" cy="169129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7760" y="3235020"/>
            <a:ext cx="1325845" cy="171607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806" y="31459"/>
            <a:ext cx="2391322" cy="1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 rot="311267">
            <a:off x="4049128" y="1505067"/>
            <a:ext cx="823997" cy="217132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  <a:latin typeface="+mj-lt"/>
              </a:rPr>
              <a:t>Packaging</a:t>
            </a:r>
            <a:endParaRPr lang="es-C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0132003" y="5263473"/>
            <a:ext cx="1025022" cy="254028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+mj-lt"/>
              </a:rPr>
              <a:t>Cartilla Juego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0132003" y="2663319"/>
            <a:ext cx="1002456" cy="325582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Cartilla Armado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56871" y="597971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</a:rPr>
              <a:t>Componentes Definitivos</a:t>
            </a:r>
          </a:p>
          <a:p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</a:rPr>
              <a:t>Versión 2018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2" t="4903" r="4255" b="1036"/>
          <a:stretch/>
        </p:blipFill>
        <p:spPr bwMode="auto">
          <a:xfrm>
            <a:off x="914920" y="1759008"/>
            <a:ext cx="7788158" cy="513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259" y="39573"/>
            <a:ext cx="2157936" cy="122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 redondeado"/>
          <p:cNvSpPr/>
          <p:nvPr/>
        </p:nvSpPr>
        <p:spPr>
          <a:xfrm>
            <a:off x="6753771" y="1333010"/>
            <a:ext cx="1949307" cy="325582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Video RINJU</a:t>
            </a:r>
          </a:p>
        </p:txBody>
      </p:sp>
    </p:spTree>
    <p:extLst>
      <p:ext uri="{BB962C8B-B14F-4D97-AF65-F5344CB8AC3E}">
        <p14:creationId xmlns:p14="http://schemas.microsoft.com/office/powerpoint/2010/main" xmlns="" val="24390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85" y="108021"/>
            <a:ext cx="11888230" cy="664195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0630" y="108021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0" name="CuadroTexto 9"/>
          <p:cNvSpPr txBox="1"/>
          <p:nvPr/>
        </p:nvSpPr>
        <p:spPr>
          <a:xfrm>
            <a:off x="184061" y="269108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 Desafíos en relación con Principios Pedagógicos</a:t>
            </a: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668BC39-D180-47BF-B524-B1A37244AED6}"/>
              </a:ext>
            </a:extLst>
          </p:cNvPr>
          <p:cNvSpPr txBox="1"/>
          <p:nvPr/>
        </p:nvSpPr>
        <p:spPr>
          <a:xfrm>
            <a:off x="262271" y="1503607"/>
            <a:ext cx="114257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CL" sz="1000" dirty="0">
              <a:solidFill>
                <a:srgbClr val="5B9BD5">
                  <a:lumMod val="75000"/>
                </a:srgb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5B9BD5">
                    <a:lumMod val="75000"/>
                  </a:srgbClr>
                </a:solidFill>
              </a:rPr>
              <a:t>Mantener la identidad de los principios pedagógicos propios del nivel.</a:t>
            </a:r>
          </a:p>
          <a:p>
            <a:pPr lvl="0" algn="just"/>
            <a:r>
              <a:rPr lang="es-CL" sz="1000" dirty="0">
                <a:solidFill>
                  <a:srgbClr val="5B9BD5">
                    <a:lumMod val="75000"/>
                  </a:srgbClr>
                </a:solidFill>
              </a:rPr>
              <a:t>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5B9BD5">
                    <a:lumMod val="75000"/>
                  </a:srgbClr>
                </a:solidFill>
              </a:rPr>
              <a:t>Visibilizar la esencialidad del Juego.</a:t>
            </a:r>
          </a:p>
          <a:p>
            <a:pPr lvl="0" algn="just">
              <a:tabLst>
                <a:tab pos="7810500" algn="l"/>
              </a:tabLst>
            </a:pPr>
            <a:endParaRPr lang="es-CL" sz="1000" dirty="0">
              <a:solidFill>
                <a:srgbClr val="5B9BD5">
                  <a:lumMod val="75000"/>
                </a:srgb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5B9BD5">
                    <a:lumMod val="75000"/>
                  </a:srgbClr>
                </a:solidFill>
              </a:rPr>
              <a:t>Transversalizar su impacto en los fundamentos, estructura y contextos para el aprendizaje.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s-CL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Identificar su importancia, como impulsores del desarrollo de las funciones cognitivas superiores, de la afectividad, de la socialización, de la adaptación creativa a la realidad y la indagación.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L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Relevar la autogestión del niño y la niña, y el aporte de estos principios, al aprendizaje integral.</a:t>
            </a:r>
          </a:p>
          <a:p>
            <a:pPr marL="457200" indent="-457200" algn="just">
              <a:buFontTx/>
              <a:buChar char="-"/>
            </a:pPr>
            <a:endParaRPr lang="es-CL" sz="5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endParaRPr lang="es-CL" sz="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331068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083" y="80113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lvl="0" algn="ctr"/>
            <a:r>
              <a:rPr lang="es-CL" sz="3200" b="1" dirty="0"/>
              <a:t>Componentes Estructurales de las Bases Curriculares </a:t>
            </a:r>
            <a:endParaRPr lang="es-CL" sz="3200" b="1" dirty="0">
              <a:solidFill>
                <a:prstClr val="white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550911" y="1973965"/>
            <a:ext cx="1092333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8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E5BFDE-21EA-42F8-BD62-12A6016C0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11" y="1104508"/>
            <a:ext cx="10923334" cy="53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1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F33192-994B-48B7-998A-9F259D08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921"/>
            <a:ext cx="10515600" cy="577048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Objetivos de Aprendizaje (206)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AE60209-D634-4CD9-AC4D-D8E4F4A75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3400119"/>
              </p:ext>
            </p:extLst>
          </p:nvPr>
        </p:nvGraphicFramePr>
        <p:xfrm>
          <a:off x="861134" y="727970"/>
          <a:ext cx="10492666" cy="60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540">
                  <a:extLst>
                    <a:ext uri="{9D8B030D-6E8A-4147-A177-3AD203B41FA5}">
                      <a16:colId xmlns:a16="http://schemas.microsoft.com/office/drawing/2014/main" xmlns="" val="2859962805"/>
                    </a:ext>
                  </a:extLst>
                </a:gridCol>
                <a:gridCol w="5176587">
                  <a:extLst>
                    <a:ext uri="{9D8B030D-6E8A-4147-A177-3AD203B41FA5}">
                      <a16:colId xmlns:a16="http://schemas.microsoft.com/office/drawing/2014/main" xmlns="" val="3441804457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3316613924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xmlns="" val="1051039232"/>
                    </a:ext>
                  </a:extLst>
                </a:gridCol>
                <a:gridCol w="1052804">
                  <a:extLst>
                    <a:ext uri="{9D8B030D-6E8A-4147-A177-3AD203B41FA5}">
                      <a16:colId xmlns:a16="http://schemas.microsoft.com/office/drawing/2014/main" xmlns="" val="343317257"/>
                    </a:ext>
                  </a:extLst>
                </a:gridCol>
              </a:tblGrid>
              <a:tr h="565662">
                <a:tc>
                  <a:txBody>
                    <a:bodyPr/>
                    <a:lstStyle/>
                    <a:p>
                      <a:r>
                        <a:rPr lang="es-CL" sz="1600" dirty="0"/>
                        <a:t>Ámbitos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Núcleos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Nivel Sala Cuna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Nivel Medio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Nivel Transición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713246"/>
                  </a:ext>
                </a:extLst>
              </a:tr>
              <a:tr h="565662">
                <a:tc>
                  <a:txBody>
                    <a:bodyPr/>
                    <a:lstStyle/>
                    <a:p>
                      <a:r>
                        <a:rPr lang="es-CL" sz="1600" dirty="0"/>
                        <a:t>Desarrollo Personal y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Identidad y Autonomía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6267246"/>
                  </a:ext>
                </a:extLst>
              </a:tr>
              <a:tr h="565662"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Convivencia y Ciudadanía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371231"/>
                  </a:ext>
                </a:extLst>
              </a:tr>
              <a:tr h="565662"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Corporalidad y Movimiento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574566"/>
                  </a:ext>
                </a:extLst>
              </a:tr>
              <a:tr h="565662">
                <a:tc>
                  <a:txBody>
                    <a:bodyPr/>
                    <a:lstStyle/>
                    <a:p>
                      <a:r>
                        <a:rPr lang="es-CL" sz="1600" dirty="0"/>
                        <a:t>Comunicación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Lenguaje Verbal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829726"/>
                  </a:ext>
                </a:extLst>
              </a:tr>
              <a:tr h="803836"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Lenguajes Artísticos </a:t>
                      </a:r>
                    </a:p>
                    <a:p>
                      <a:endParaRPr lang="es-CL" sz="1600" dirty="0"/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2744356"/>
                  </a:ext>
                </a:extLst>
              </a:tr>
              <a:tr h="803836">
                <a:tc>
                  <a:txBody>
                    <a:bodyPr/>
                    <a:lstStyle/>
                    <a:p>
                      <a:r>
                        <a:rPr lang="es-CL" sz="1600" dirty="0"/>
                        <a:t>Interacción y Comprensión del Entorno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Exploración del Entorno Natural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9654329"/>
                  </a:ext>
                </a:extLst>
              </a:tr>
              <a:tr h="565662"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Comprensión del Entorno Sociocultural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589808"/>
                  </a:ext>
                </a:extLst>
              </a:tr>
              <a:tr h="341372"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Pensamiento Matemático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8709661"/>
                  </a:ext>
                </a:extLst>
              </a:tr>
              <a:tr h="544416">
                <a:tc>
                  <a:txBody>
                    <a:bodyPr/>
                    <a:lstStyle/>
                    <a:p>
                      <a:r>
                        <a:rPr lang="es-CL" sz="1600" dirty="0"/>
                        <a:t>3 Ámbitos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8 Núcleos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OA-50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OA-71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OA-85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62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3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888230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083" y="80113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lvl="0" algn="ctr"/>
            <a:r>
              <a:rPr lang="es-CL" sz="2800" b="1" dirty="0"/>
              <a:t>Niveles curriculares </a:t>
            </a:r>
            <a:endParaRPr lang="es-CL" sz="2800" b="1" dirty="0">
              <a:solidFill>
                <a:prstClr val="white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257452" y="1029810"/>
            <a:ext cx="1121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1216"/>
              </p:ext>
            </p:extLst>
          </p:nvPr>
        </p:nvGraphicFramePr>
        <p:xfrm>
          <a:off x="424713" y="1175656"/>
          <a:ext cx="11049532" cy="538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9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7258">
                <a:tc>
                  <a:txBody>
                    <a:bodyPr/>
                    <a:lstStyle/>
                    <a:p>
                      <a:r>
                        <a:rPr lang="es-CL" sz="2000" dirty="0"/>
                        <a:t>Niveles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Principales características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8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1° Nivel ( Sala Cuna) </a:t>
                      </a:r>
                    </a:p>
                    <a:p>
                      <a:endParaRPr lang="es-CL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Marcada dependencia del niño/a frente al adulto</a:t>
                      </a:r>
                    </a:p>
                    <a:p>
                      <a:pPr algn="just"/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Conquista de autonomía</a:t>
                      </a:r>
                    </a:p>
                    <a:p>
                      <a:pPr algn="just"/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Punto de inflexión: locomoción independiente mediante la adquisición de la marcha.</a:t>
                      </a:r>
                    </a:p>
                    <a:p>
                      <a:pPr algn="just"/>
                      <a:endParaRPr lang="es-CL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 (Cuerpo)"/>
                      </a:endParaRPr>
                    </a:p>
                    <a:p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9986">
                <a:tc>
                  <a:txBody>
                    <a:bodyPr/>
                    <a:lstStyle/>
                    <a:p>
                      <a:pPr algn="l"/>
                      <a:r>
                        <a:rPr lang="es-CL" sz="20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2° Nivel ( Medio)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Adquisición del control  y dominio progresivo de todas las habilidades motoras</a:t>
                      </a:r>
                    </a:p>
                    <a:p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Expresión Oral, con estructuras oracionales simples</a:t>
                      </a:r>
                    </a:p>
                    <a:p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Mayor independencia en sus acciones</a:t>
                      </a:r>
                    </a:p>
                    <a:p>
                      <a:endParaRPr lang="es-CL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 (Cuerpo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3° Nivel ( Transición)</a:t>
                      </a:r>
                    </a:p>
                    <a:p>
                      <a:pPr algn="l"/>
                      <a:endParaRPr lang="es-CL" sz="2000" u="sng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Mayor capacidad motriz, cognitiva, afectiva y social</a:t>
                      </a:r>
                    </a:p>
                    <a:p>
                      <a:pPr algn="just"/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Expansión del lenguaje</a:t>
                      </a:r>
                    </a:p>
                    <a:p>
                      <a:pPr algn="just"/>
                      <a:r>
                        <a:rPr lang="es-C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Cuerpo)"/>
                        </a:rPr>
                        <a:t>Autorregulación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75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888230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083" y="80113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endParaRPr lang="es-CL" dirty="0"/>
          </a:p>
          <a:p>
            <a:pPr algn="ctr"/>
            <a:r>
              <a:rPr lang="es-CL" sz="3200" b="1" dirty="0"/>
              <a:t>Contextos para el Aprendizaje </a:t>
            </a:r>
            <a:endParaRPr lang="es-CL" sz="3200" b="1" dirty="0">
              <a:solidFill>
                <a:prstClr val="white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257452" y="1029810"/>
            <a:ext cx="1121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5B2AB94-3F8C-48D9-B799-6176F729860A}"/>
              </a:ext>
            </a:extLst>
          </p:cNvPr>
          <p:cNvSpPr/>
          <p:nvPr/>
        </p:nvSpPr>
        <p:spPr>
          <a:xfrm>
            <a:off x="257451" y="1104508"/>
            <a:ext cx="1149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4D01CB8-4327-4020-8447-54AD44877E83}"/>
              </a:ext>
            </a:extLst>
          </p:cNvPr>
          <p:cNvSpPr/>
          <p:nvPr/>
        </p:nvSpPr>
        <p:spPr>
          <a:xfrm>
            <a:off x="143177" y="1179206"/>
            <a:ext cx="1141745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100" dirty="0">
              <a:solidFill>
                <a:srgbClr val="000000"/>
              </a:solidFill>
              <a:latin typeface="gobCL"/>
            </a:endParaRPr>
          </a:p>
          <a:p>
            <a:pPr algn="ctr"/>
            <a:r>
              <a:rPr lang="es-CL" sz="2400" b="1" dirty="0">
                <a:latin typeface="gobCL"/>
              </a:rPr>
              <a:t>Planificación </a:t>
            </a:r>
            <a:r>
              <a:rPr lang="es-CL" sz="2400" b="1" dirty="0">
                <a:solidFill>
                  <a:srgbClr val="FF0000"/>
                </a:solidFill>
                <a:latin typeface="gobCL"/>
              </a:rPr>
              <a:t>y</a:t>
            </a:r>
            <a:r>
              <a:rPr lang="es-CL" sz="2400" b="1" dirty="0">
                <a:latin typeface="gobCL"/>
              </a:rPr>
              <a:t> Evaluación </a:t>
            </a:r>
            <a:r>
              <a:rPr lang="es-CL" sz="2400" b="1" dirty="0">
                <a:solidFill>
                  <a:srgbClr val="FF0000"/>
                </a:solidFill>
                <a:latin typeface="gobCL"/>
              </a:rPr>
              <a:t>para el Aprendizaje </a:t>
            </a:r>
            <a:r>
              <a:rPr lang="es-CL" sz="2400" b="1" dirty="0">
                <a:latin typeface="gobCL"/>
              </a:rPr>
              <a:t>: </a:t>
            </a:r>
          </a:p>
          <a:p>
            <a:endParaRPr lang="es-CL" sz="2400" b="1" dirty="0">
              <a:latin typeface="gobCL"/>
            </a:endParaRPr>
          </a:p>
          <a:p>
            <a:pPr algn="just"/>
            <a:r>
              <a:rPr lang="es-CL" sz="2400" dirty="0"/>
              <a:t>Se refiere principalmente a la planificación y evaluación para el aprendizaje, actividades ambas que encuentran en las Bases su referente fundamental.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 El </a:t>
            </a:r>
            <a:r>
              <a:rPr lang="es-CL" sz="2400" dirty="0">
                <a:solidFill>
                  <a:srgbClr val="C00000"/>
                </a:solidFill>
              </a:rPr>
              <a:t>diálogo entre planificación y evaluación </a:t>
            </a:r>
            <a:r>
              <a:rPr lang="es-CL" sz="2400" dirty="0"/>
              <a:t>se constituye en un contexto que da soporte permanente a todo el proceso educativo y a los esfuerzos por mejorarlo continuamente.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Los y las docentes, tienen el rol de </a:t>
            </a:r>
            <a:r>
              <a:rPr lang="es-CL" sz="2400" dirty="0">
                <a:solidFill>
                  <a:srgbClr val="C00000"/>
                </a:solidFill>
              </a:rPr>
              <a:t>liderar el proceso de enseñanza y aprendizaje</a:t>
            </a:r>
            <a:r>
              <a:rPr lang="es-CL" sz="2400" dirty="0"/>
              <a:t>, planificando, implementando y evaluando, mediante el análisis sistemático de las evidencias de aprendizaje provenientes de diversas fuentes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606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888230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083" y="80113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endParaRPr lang="es-CL" dirty="0"/>
          </a:p>
          <a:p>
            <a:pPr algn="ctr"/>
            <a:r>
              <a:rPr lang="es-CL" sz="3200" b="1" dirty="0"/>
              <a:t>Contextos para el Aprendizaje </a:t>
            </a:r>
            <a:endParaRPr lang="es-CL" sz="3200" b="1" dirty="0">
              <a:solidFill>
                <a:prstClr val="white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257452" y="1029810"/>
            <a:ext cx="1121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5B2AB94-3F8C-48D9-B799-6176F729860A}"/>
              </a:ext>
            </a:extLst>
          </p:cNvPr>
          <p:cNvSpPr/>
          <p:nvPr/>
        </p:nvSpPr>
        <p:spPr>
          <a:xfrm>
            <a:off x="257451" y="1104508"/>
            <a:ext cx="1149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4D01CB8-4327-4020-8447-54AD44877E83}"/>
              </a:ext>
            </a:extLst>
          </p:cNvPr>
          <p:cNvSpPr/>
          <p:nvPr/>
        </p:nvSpPr>
        <p:spPr>
          <a:xfrm>
            <a:off x="143177" y="1179206"/>
            <a:ext cx="1141745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100" dirty="0">
              <a:solidFill>
                <a:srgbClr val="000000"/>
              </a:solidFill>
              <a:latin typeface="gobCL"/>
            </a:endParaRPr>
          </a:p>
          <a:p>
            <a:endParaRPr lang="es-CL" dirty="0"/>
          </a:p>
          <a:p>
            <a:pPr algn="ctr"/>
            <a:r>
              <a:rPr lang="es-CL" sz="2400" b="1" dirty="0"/>
              <a:t>Ambientes de Aprendizaje: </a:t>
            </a:r>
          </a:p>
          <a:p>
            <a:endParaRPr lang="es-CL" sz="2400" b="1" dirty="0"/>
          </a:p>
          <a:p>
            <a:pPr algn="just"/>
            <a:r>
              <a:rPr lang="es-CL" sz="2400" dirty="0"/>
              <a:t>El espacio educativo es concebido como un </a:t>
            </a:r>
            <a:r>
              <a:rPr lang="es-CL" sz="2400" dirty="0">
                <a:solidFill>
                  <a:srgbClr val="C00000"/>
                </a:solidFill>
              </a:rPr>
              <a:t>tercer educador</a:t>
            </a:r>
            <a:r>
              <a:rPr lang="es-CL" sz="2400" dirty="0"/>
              <a:t>, en tanto se transforma con la acción del niño y la niña, y con una práctica pedagógica que acoge esta reconstrucción permanente, en las interacciones que se producen en este.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 Los elementos que componen estos, son físicos (la materialidad, la luz, el diseño, la ventilación, las dimensiones, entre otros), organizacionales, funcionales y estéticos (la distribución del equipamiento, la disposición de los materiales, entre otros).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Para organizar los Ambientes de Aprendizaje hay que considerar las: </a:t>
            </a:r>
            <a:r>
              <a:rPr lang="es-CL" sz="2400" dirty="0">
                <a:solidFill>
                  <a:srgbClr val="FF0000"/>
                </a:solidFill>
              </a:rPr>
              <a:t>Interacciones pedagógicas, Espacios y recursos educativos, Organización del tiempo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9930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>
            <a:extLst>
              <a:ext uri="{FF2B5EF4-FFF2-40B4-BE49-F238E27FC236}">
                <a16:creationId xmlns:a16="http://schemas.microsoft.com/office/drawing/2014/main" xmlns="" id="{6E6557E0-F451-4BE2-94F5-77514AB4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9" y="708025"/>
            <a:ext cx="2687637" cy="22733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CL" altLang="es-CL" sz="18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7" name="object 3">
            <a:extLst>
              <a:ext uri="{FF2B5EF4-FFF2-40B4-BE49-F238E27FC236}">
                <a16:creationId xmlns:a16="http://schemas.microsoft.com/office/drawing/2014/main" xmlns="" id="{DA9ABC1F-6C10-464F-B22D-920F2864E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1470025"/>
            <a:ext cx="2154238" cy="4986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CL" altLang="es-CL" sz="18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xmlns="" id="{3A6A4329-E9FD-41FA-8E03-F629281A3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2" y="265291"/>
            <a:ext cx="1003782" cy="10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9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888230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43177" y="80113"/>
            <a:ext cx="11888230" cy="9496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endParaRPr lang="es-CL" dirty="0"/>
          </a:p>
          <a:p>
            <a:pPr algn="ctr"/>
            <a:r>
              <a:rPr lang="es-CL" sz="3200" b="1" dirty="0"/>
              <a:t>Contextos para el Aprendizaje </a:t>
            </a:r>
            <a:endParaRPr lang="es-CL" sz="3200" b="1" dirty="0">
              <a:solidFill>
                <a:prstClr val="white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257452" y="1029810"/>
            <a:ext cx="1121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5B2AB94-3F8C-48D9-B799-6176F729860A}"/>
              </a:ext>
            </a:extLst>
          </p:cNvPr>
          <p:cNvSpPr/>
          <p:nvPr/>
        </p:nvSpPr>
        <p:spPr>
          <a:xfrm>
            <a:off x="257451" y="1104508"/>
            <a:ext cx="1149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4D01CB8-4327-4020-8447-54AD44877E83}"/>
              </a:ext>
            </a:extLst>
          </p:cNvPr>
          <p:cNvSpPr/>
          <p:nvPr/>
        </p:nvSpPr>
        <p:spPr>
          <a:xfrm>
            <a:off x="143177" y="1179206"/>
            <a:ext cx="1141745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100" dirty="0">
              <a:solidFill>
                <a:srgbClr val="000000"/>
              </a:solidFill>
              <a:latin typeface="gobCL"/>
            </a:endParaRPr>
          </a:p>
          <a:p>
            <a:endParaRPr lang="es-CL" dirty="0"/>
          </a:p>
          <a:p>
            <a:pPr algn="ctr"/>
            <a:r>
              <a:rPr lang="es-CL" sz="2400" b="1" dirty="0"/>
              <a:t>Familia y Comunidad Educativa:</a:t>
            </a:r>
          </a:p>
          <a:p>
            <a:endParaRPr lang="es-CL" sz="2400" b="1" dirty="0"/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La familia, </a:t>
            </a:r>
            <a:r>
              <a:rPr lang="es-CL" sz="2400" dirty="0"/>
              <a:t>considerada en </a:t>
            </a:r>
            <a:r>
              <a:rPr lang="es-CL" sz="2400" dirty="0">
                <a:solidFill>
                  <a:srgbClr val="C00000"/>
                </a:solidFill>
              </a:rPr>
              <a:t>su diversidad</a:t>
            </a:r>
            <a:r>
              <a:rPr lang="es-CL" sz="2400" dirty="0"/>
              <a:t>, constituye el núcleo central básico en el cual la niña y el niño encuentran sus significados más personales, debiendo el sistema educacional apoyar la labor formativa insustituible que ésta realiza.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Integrar a las madres, padres, adultos significativos y apoderados, velando porque se sientan </a:t>
            </a:r>
            <a:r>
              <a:rPr lang="es-CL" sz="2400" dirty="0">
                <a:solidFill>
                  <a:srgbClr val="C00000"/>
                </a:solidFill>
              </a:rPr>
              <a:t>bienvenidos, respetados y escuchados</a:t>
            </a:r>
            <a:r>
              <a:rPr lang="es-CL" sz="2400" dirty="0"/>
              <a:t>. Especiales esfuerzos se requieren para acoger la participación de los </a:t>
            </a:r>
            <a:r>
              <a:rPr lang="es-CL" sz="2400" dirty="0">
                <a:solidFill>
                  <a:srgbClr val="C00000"/>
                </a:solidFill>
              </a:rPr>
              <a:t>hombres de la familia y la comunidad</a:t>
            </a:r>
            <a:r>
              <a:rPr lang="es-CL" sz="2400" dirty="0"/>
              <a:t>. 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La comunidad educativa, </a:t>
            </a:r>
            <a:r>
              <a:rPr lang="es-CL" sz="2400" dirty="0"/>
              <a:t>y los equipos pedagógicos en particular, influyen en la calidad del proceso de aprendizaje, mediante la </a:t>
            </a:r>
            <a:r>
              <a:rPr lang="es-CL" sz="2400" dirty="0">
                <a:solidFill>
                  <a:srgbClr val="C00000"/>
                </a:solidFill>
              </a:rPr>
              <a:t>reflexión pedagógica colaborativa </a:t>
            </a:r>
          </a:p>
        </p:txBody>
      </p:sp>
    </p:spTree>
    <p:extLst>
      <p:ext uri="{BB962C8B-B14F-4D97-AF65-F5344CB8AC3E}">
        <p14:creationId xmlns:p14="http://schemas.microsoft.com/office/powerpoint/2010/main" xmlns="" val="36867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888230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083" y="80113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3200" dirty="0"/>
              <a:t>Principales Innovaciones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257452" y="1029810"/>
            <a:ext cx="1121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5B2AB94-3F8C-48D9-B799-6176F729860A}"/>
              </a:ext>
            </a:extLst>
          </p:cNvPr>
          <p:cNvSpPr/>
          <p:nvPr/>
        </p:nvSpPr>
        <p:spPr>
          <a:xfrm>
            <a:off x="257451" y="1104508"/>
            <a:ext cx="1149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4D01CB8-4327-4020-8447-54AD44877E83}"/>
              </a:ext>
            </a:extLst>
          </p:cNvPr>
          <p:cNvSpPr/>
          <p:nvPr/>
        </p:nvSpPr>
        <p:spPr>
          <a:xfrm>
            <a:off x="143177" y="1179206"/>
            <a:ext cx="1141745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100" dirty="0">
              <a:solidFill>
                <a:srgbClr val="000000"/>
              </a:solidFill>
              <a:latin typeface="gobCL"/>
            </a:endParaRP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B48E703-47AD-4139-9090-95407BB035F4}"/>
              </a:ext>
            </a:extLst>
          </p:cNvPr>
          <p:cNvSpPr/>
          <p:nvPr/>
        </p:nvSpPr>
        <p:spPr>
          <a:xfrm>
            <a:off x="171068" y="1179206"/>
            <a:ext cx="11578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>
                <a:solidFill>
                  <a:srgbClr val="FF0000"/>
                </a:solidFill>
              </a:rPr>
              <a:t>Se enriquecen los fundamentos, principios y núcleos de aprendizaje</a:t>
            </a:r>
            <a:r>
              <a:rPr lang="es-CL" sz="2800" dirty="0">
                <a:solidFill>
                  <a:srgbClr val="C00000"/>
                </a:solidFill>
              </a:rPr>
              <a:t> </a:t>
            </a:r>
            <a:r>
              <a:rPr lang="es-CL" sz="2800" dirty="0">
                <a:solidFill>
                  <a:srgbClr val="000000"/>
                </a:solidFill>
              </a:rPr>
              <a:t>con nuevas perspectivas acerca de la infancia, el aprendizaje, la enseñanza y orientaciones valóricas, enfatizando la inclusión y la diversidad social, y las actitudes ciudadanas desde los primeros años. </a:t>
            </a:r>
          </a:p>
          <a:p>
            <a:pPr algn="just"/>
            <a:endParaRPr lang="es-CL" sz="2800" dirty="0">
              <a:solidFill>
                <a:srgbClr val="000000"/>
              </a:solidFill>
            </a:endParaRPr>
          </a:p>
          <a:p>
            <a:pPr algn="just"/>
            <a:r>
              <a:rPr lang="es-CL" sz="2800" dirty="0">
                <a:solidFill>
                  <a:srgbClr val="FF0000"/>
                </a:solidFill>
              </a:rPr>
              <a:t>Se destacan con especial énfasis en los fundamentos, principios, objetivos y orientaciones, todos aquellos factores y aspectos distintivos de la identidad pedagógica del nivel educativo 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>
                <a:solidFill>
                  <a:srgbClr val="FF0000"/>
                </a:solidFill>
              </a:rPr>
              <a:t>Se realizan modificaciones en la estructura curricular</a:t>
            </a:r>
            <a:r>
              <a:rPr lang="es-CL" sz="2800" dirty="0"/>
              <a:t>, ajustando la forma de ordenar temporalmente el proceso educativo pasando de ciclos de tres años a tramos de dos años </a:t>
            </a:r>
          </a:p>
        </p:txBody>
      </p:sp>
    </p:spTree>
    <p:extLst>
      <p:ext uri="{BB962C8B-B14F-4D97-AF65-F5344CB8AC3E}">
        <p14:creationId xmlns:p14="http://schemas.microsoft.com/office/powerpoint/2010/main" xmlns="" val="14203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888230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083" y="80113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3200" dirty="0"/>
              <a:t>Principales Innovaciones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257452" y="1029810"/>
            <a:ext cx="1121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5B2AB94-3F8C-48D9-B799-6176F729860A}"/>
              </a:ext>
            </a:extLst>
          </p:cNvPr>
          <p:cNvSpPr/>
          <p:nvPr/>
        </p:nvSpPr>
        <p:spPr>
          <a:xfrm>
            <a:off x="257451" y="1104508"/>
            <a:ext cx="1149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4D01CB8-4327-4020-8447-54AD44877E83}"/>
              </a:ext>
            </a:extLst>
          </p:cNvPr>
          <p:cNvSpPr/>
          <p:nvPr/>
        </p:nvSpPr>
        <p:spPr>
          <a:xfrm>
            <a:off x="143177" y="1179206"/>
            <a:ext cx="1141745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100" dirty="0">
              <a:solidFill>
                <a:srgbClr val="000000"/>
              </a:solidFill>
              <a:latin typeface="gobCL"/>
            </a:endParaRP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B48E703-47AD-4139-9090-95407BB035F4}"/>
              </a:ext>
            </a:extLst>
          </p:cNvPr>
          <p:cNvSpPr/>
          <p:nvPr/>
        </p:nvSpPr>
        <p:spPr>
          <a:xfrm>
            <a:off x="171068" y="1179206"/>
            <a:ext cx="11578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>
                <a:solidFill>
                  <a:srgbClr val="FF0000"/>
                </a:solidFill>
              </a:rPr>
              <a:t>Los núcleos de aprendizaje del Ámbito Desarrollo Personal y Social, adoptan mayor transversalidad, y relevancia para la planificación. </a:t>
            </a:r>
          </a:p>
          <a:p>
            <a:pPr algn="just"/>
            <a:endParaRPr lang="es-CL" sz="2800" dirty="0">
              <a:solidFill>
                <a:srgbClr val="FF0000"/>
              </a:solidFill>
            </a:endParaRPr>
          </a:p>
          <a:p>
            <a:pPr algn="just"/>
            <a:r>
              <a:rPr lang="es-CL" sz="2800" dirty="0"/>
              <a:t>Núcleos de Aprendizaje se reorganizan y actualizan algunas de sus temáticas centrales. </a:t>
            </a:r>
            <a:r>
              <a:rPr lang="es-CL" sz="2800" dirty="0">
                <a:solidFill>
                  <a:srgbClr val="FF0000"/>
                </a:solidFill>
              </a:rPr>
              <a:t>(Corporalidad y Movimiento, Dimensión de Ciudadanía)</a:t>
            </a:r>
          </a:p>
          <a:p>
            <a:pPr algn="just"/>
            <a:endParaRPr lang="es-CL" sz="2800" dirty="0">
              <a:solidFill>
                <a:srgbClr val="FF0000"/>
              </a:solidFill>
            </a:endParaRPr>
          </a:p>
          <a:p>
            <a:pPr algn="just"/>
            <a:r>
              <a:rPr lang="es-CL" sz="2800" dirty="0"/>
              <a:t>Se modifica la denominación de los aprendizajes esperados por </a:t>
            </a:r>
            <a:r>
              <a:rPr lang="es-CL" sz="2800" dirty="0">
                <a:solidFill>
                  <a:srgbClr val="FF0000"/>
                </a:solidFill>
              </a:rPr>
              <a:t>objetivos de aprendizaje</a:t>
            </a:r>
            <a:r>
              <a:rPr lang="es-CL" sz="2800" dirty="0"/>
              <a:t>, de acuerdo a la Ley General de Educación. 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La </a:t>
            </a:r>
            <a:r>
              <a:rPr lang="es-CL" sz="2800" dirty="0">
                <a:solidFill>
                  <a:srgbClr val="FF0000"/>
                </a:solidFill>
              </a:rPr>
              <a:t>cantidad de objetivos de aprendizaje disminuye</a:t>
            </a:r>
            <a:r>
              <a:rPr lang="es-CL" sz="2800" dirty="0"/>
              <a:t>, aunque aumentan de dos a tres los niveles de prescripción, no implica una disminución de las expectativas acerca de lo que se espera que aprendan los párvulos. </a:t>
            </a:r>
          </a:p>
        </p:txBody>
      </p:sp>
    </p:spTree>
    <p:extLst>
      <p:ext uri="{BB962C8B-B14F-4D97-AF65-F5344CB8AC3E}">
        <p14:creationId xmlns:p14="http://schemas.microsoft.com/office/powerpoint/2010/main" xmlns="" val="25397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88379" y="160272"/>
            <a:ext cx="11815241" cy="6573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82904" y="1714053"/>
            <a:ext cx="2629585" cy="338445"/>
          </a:xfrm>
          <a:prstGeom prst="rect">
            <a:avLst/>
          </a:prstGeom>
        </p:spPr>
        <p:txBody>
          <a:bodyPr wrap="square" lIns="121812" tIns="60906" rIns="121812" bIns="60906">
            <a:spAutoFit/>
          </a:bodyPr>
          <a:lstStyle/>
          <a:p>
            <a:pPr>
              <a:defRPr/>
            </a:pPr>
            <a:endParaRPr lang="es-ES_tradnl" altLang="es-CL" sz="1400" b="1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Marcador de contenido 5"/>
          <p:cNvSpPr txBox="1">
            <a:spLocks/>
          </p:cNvSpPr>
          <p:nvPr/>
        </p:nvSpPr>
        <p:spPr>
          <a:xfrm>
            <a:off x="470817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Marcador de contenido 1"/>
          <p:cNvSpPr txBox="1">
            <a:spLocks/>
          </p:cNvSpPr>
          <p:nvPr/>
        </p:nvSpPr>
        <p:spPr>
          <a:xfrm>
            <a:off x="470816" y="2329767"/>
            <a:ext cx="4100787" cy="3119059"/>
          </a:xfrm>
          <a:prstGeom prst="rect">
            <a:avLst/>
          </a:prstGeom>
        </p:spPr>
        <p:txBody>
          <a:bodyPr/>
          <a:lstStyle/>
          <a:p>
            <a:pPr indent="-142904" defTabSz="228646">
              <a:spcBef>
                <a:spcPct val="20000"/>
              </a:spcBef>
              <a:defRPr/>
            </a:pPr>
            <a:endParaRPr lang="es-ES_tradnl" sz="1750" dirty="0">
              <a:solidFill>
                <a:srgbClr val="A6A6A6"/>
              </a:solidFill>
              <a:ea typeface="Verdana" panose="020B0604030504040204" pitchFamily="34" charset="0"/>
              <a:cs typeface="Calibri"/>
            </a:endParaRPr>
          </a:p>
        </p:txBody>
      </p:sp>
      <p:sp>
        <p:nvSpPr>
          <p:cNvPr id="25" name="Marcador de contenido 5"/>
          <p:cNvSpPr txBox="1">
            <a:spLocks/>
          </p:cNvSpPr>
          <p:nvPr/>
        </p:nvSpPr>
        <p:spPr>
          <a:xfrm>
            <a:off x="4990812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62909" y="1714053"/>
            <a:ext cx="7058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accent1">
                    <a:lumMod val="75000"/>
                  </a:schemeClr>
                </a:solidFill>
              </a:rPr>
              <a:t>Plan de Implementación</a:t>
            </a:r>
          </a:p>
          <a:p>
            <a:endParaRPr lang="es-C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4400" b="1" dirty="0">
                <a:solidFill>
                  <a:schemeClr val="accent1">
                    <a:lumMod val="75000"/>
                  </a:schemeClr>
                </a:solidFill>
              </a:rPr>
              <a:t>2018 - 2020</a:t>
            </a:r>
          </a:p>
        </p:txBody>
      </p:sp>
      <p:pic>
        <p:nvPicPr>
          <p:cNvPr id="15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1" y="265291"/>
            <a:ext cx="1563619" cy="16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FB5675-4AD0-4C85-A3C8-81E02B8EF907}"/>
              </a:ext>
            </a:extLst>
          </p:cNvPr>
          <p:cNvSpPr txBox="1">
            <a:spLocks noChangeArrowheads="1"/>
          </p:cNvSpPr>
          <p:nvPr/>
        </p:nvSpPr>
        <p:spPr>
          <a:xfrm>
            <a:off x="2913447" y="2329767"/>
            <a:ext cx="70929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altLang="es-CL" sz="3200" b="1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E55057C-66BA-49BA-9BC5-F2FDBE4F7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83" y="2752077"/>
            <a:ext cx="3107183" cy="39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1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85" y="108021"/>
            <a:ext cx="11888230" cy="6547671"/>
          </a:xfrm>
          <a:prstGeom prst="rect">
            <a:avLst/>
          </a:prstGeom>
        </p:spPr>
      </p:pic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38200" y="365125"/>
            <a:ext cx="1059745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</a:rPr>
              <a:t>Objetivo General del Plan:</a:t>
            </a:r>
          </a:p>
          <a:p>
            <a:endParaRPr lang="es-CL" sz="2800" dirty="0">
              <a:solidFill>
                <a:srgbClr val="0070C0"/>
              </a:solidFill>
            </a:endParaRPr>
          </a:p>
          <a:p>
            <a:endParaRPr lang="es-C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70C0"/>
                </a:solidFill>
              </a:rPr>
              <a:t>Asegurar el conocimiento y apropiación del nuevo instrumento curricular:</a:t>
            </a:r>
          </a:p>
          <a:p>
            <a:pPr algn="just"/>
            <a:endParaRPr lang="es-CL" sz="2400" dirty="0">
              <a:solidFill>
                <a:srgbClr val="0070C0"/>
              </a:solidFill>
            </a:endParaRPr>
          </a:p>
          <a:p>
            <a:pPr algn="just"/>
            <a:r>
              <a:rPr lang="es-CL" sz="2400" dirty="0">
                <a:solidFill>
                  <a:srgbClr val="0070C0"/>
                </a:solidFill>
              </a:rPr>
              <a:t>.- Educadoras,  Educadores y Equipos Pedagógicos de establecimientos  educativos, públicos y privados. </a:t>
            </a:r>
          </a:p>
          <a:p>
            <a:pPr algn="just"/>
            <a:endParaRPr lang="es-CL" sz="2400" dirty="0">
              <a:solidFill>
                <a:srgbClr val="0070C0"/>
              </a:solidFill>
            </a:endParaRPr>
          </a:p>
          <a:p>
            <a:pPr algn="just"/>
            <a:r>
              <a:rPr lang="es-CL" sz="2400" dirty="0">
                <a:solidFill>
                  <a:srgbClr val="0070C0"/>
                </a:solidFill>
              </a:rPr>
              <a:t>.- Equipos Técnicos de la diferentes instituciones</a:t>
            </a:r>
          </a:p>
          <a:p>
            <a:pPr algn="just"/>
            <a:endParaRPr lang="es-CL" sz="2400" dirty="0">
              <a:solidFill>
                <a:srgbClr val="0070C0"/>
              </a:solidFill>
            </a:endParaRPr>
          </a:p>
          <a:p>
            <a:pPr algn="just"/>
            <a:r>
              <a:rPr lang="es-CL" sz="2400" dirty="0">
                <a:solidFill>
                  <a:srgbClr val="0070C0"/>
                </a:solidFill>
              </a:rPr>
              <a:t>.- Académicos de Universidades, CFT,  IP y Liceos Técnicos Profesionales donde se imparten las carreras de Educación y Técnicos en Educación Parvularia </a:t>
            </a:r>
          </a:p>
        </p:txBody>
      </p:sp>
    </p:spTree>
    <p:extLst>
      <p:ext uri="{BB962C8B-B14F-4D97-AF65-F5344CB8AC3E}">
        <p14:creationId xmlns:p14="http://schemas.microsoft.com/office/powerpoint/2010/main" xmlns="" val="34473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77" y="85493"/>
            <a:ext cx="11888230" cy="66870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083" y="80113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3200" dirty="0">
                <a:solidFill>
                  <a:prstClr val="white">
                    <a:lumMod val="95000"/>
                  </a:prstClr>
                </a:solidFill>
                <a:latin typeface="Calibri (Cuerpo)" charset="0"/>
                <a:ea typeface="Calibri (Cuerpo)" charset="0"/>
                <a:cs typeface="Calibri (Cuerpo)" charset="0"/>
              </a:rPr>
              <a:t>Bases Curriculares de Educación Parvularia</a:t>
            </a:r>
            <a:endParaRPr lang="es-CL" sz="32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32815CA-8FD5-455C-913E-694D5248386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14657"/>
            <a:ext cx="10636045" cy="25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  <a:p>
            <a:pPr algn="just">
              <a:buFontTx/>
              <a:buNone/>
            </a:pPr>
            <a:endParaRPr lang="es-ES" altLang="es-CL" sz="3200" dirty="0">
              <a:solidFill>
                <a:schemeClr val="accent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621582-D3DB-4411-81DA-8083EC9FFEA1}"/>
              </a:ext>
            </a:extLst>
          </p:cNvPr>
          <p:cNvSpPr/>
          <p:nvPr/>
        </p:nvSpPr>
        <p:spPr>
          <a:xfrm>
            <a:off x="424713" y="1381565"/>
            <a:ext cx="1132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L" sz="2800" dirty="0">
              <a:solidFill>
                <a:srgbClr val="4472C4"/>
              </a:solidFill>
            </a:endParaRPr>
          </a:p>
          <a:p>
            <a:pPr lvl="0" algn="just"/>
            <a:endParaRPr lang="es-CL" sz="2800" dirty="0">
              <a:solidFill>
                <a:srgbClr val="4472C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95994B5-A649-499F-BA7A-0D8D2DAEEF8B}"/>
              </a:ext>
            </a:extLst>
          </p:cNvPr>
          <p:cNvSpPr/>
          <p:nvPr/>
        </p:nvSpPr>
        <p:spPr>
          <a:xfrm>
            <a:off x="257452" y="1029810"/>
            <a:ext cx="1121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1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5B2AB94-3F8C-48D9-B799-6176F729860A}"/>
              </a:ext>
            </a:extLst>
          </p:cNvPr>
          <p:cNvSpPr/>
          <p:nvPr/>
        </p:nvSpPr>
        <p:spPr>
          <a:xfrm>
            <a:off x="257451" y="1104508"/>
            <a:ext cx="1149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4D01CB8-4327-4020-8447-54AD44877E83}"/>
              </a:ext>
            </a:extLst>
          </p:cNvPr>
          <p:cNvSpPr/>
          <p:nvPr/>
        </p:nvSpPr>
        <p:spPr>
          <a:xfrm>
            <a:off x="143177" y="1179206"/>
            <a:ext cx="1141745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100" dirty="0">
              <a:solidFill>
                <a:srgbClr val="000000"/>
              </a:solidFill>
              <a:latin typeface="gobCL"/>
            </a:endParaRP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B48E703-47AD-4139-9090-95407BB035F4}"/>
              </a:ext>
            </a:extLst>
          </p:cNvPr>
          <p:cNvSpPr/>
          <p:nvPr/>
        </p:nvSpPr>
        <p:spPr>
          <a:xfrm>
            <a:off x="171068" y="1179206"/>
            <a:ext cx="11578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/>
              <a:t>Decreto núm. 481/14 de diciembre de 2017 aprueba Bases Curriculares de la Educación Parvularia </a:t>
            </a:r>
          </a:p>
          <a:p>
            <a:pPr algn="just"/>
            <a:endParaRPr lang="es-CL" sz="2800" dirty="0"/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Artículo transitorio: Las Bases Curriculares para la Educación Parvularia que se establecen en el presente decreto, </a:t>
            </a:r>
            <a:r>
              <a:rPr lang="es-CL" sz="2800" dirty="0">
                <a:solidFill>
                  <a:srgbClr val="FF0000"/>
                </a:solidFill>
              </a:rPr>
              <a:t>serán exigibles para todos los establecimientos que cuenten con reconocimiento oficial del Estado o que quieran obtener esta certificación,</a:t>
            </a:r>
            <a:r>
              <a:rPr lang="es-CL" sz="2800" dirty="0"/>
              <a:t> </a:t>
            </a:r>
            <a:r>
              <a:rPr lang="es-CL" sz="2800" b="1" dirty="0">
                <a:solidFill>
                  <a:srgbClr val="FF0000"/>
                </a:solidFill>
              </a:rPr>
              <a:t>a partir del año 2019</a:t>
            </a:r>
            <a:r>
              <a:rPr lang="es-CL" sz="2800" dirty="0"/>
              <a:t>. No obstante lo anterior, los establecimientos educacionales que deseen realizar adecuaciones a sus programas y Proyectos Educativos de acuerdo a las presentes bases curriculares, podrán hacerlo a partir de la publicación de este decreto. </a:t>
            </a:r>
          </a:p>
          <a:p>
            <a:pPr algn="just"/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xmlns="" val="5610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>
            <a:extLst>
              <a:ext uri="{FF2B5EF4-FFF2-40B4-BE49-F238E27FC236}">
                <a16:creationId xmlns:a16="http://schemas.microsoft.com/office/drawing/2014/main" xmlns="" id="{147E4BCF-06D8-41B6-85E4-3EA304B4F8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L" altLang="zh-CN" b="1" dirty="0">
                <a:solidFill>
                  <a:srgbClr val="0070C0"/>
                </a:solidFill>
              </a:rPr>
              <a:t> Rescate Identidad Pedagógica </a:t>
            </a:r>
            <a:br>
              <a:rPr lang="es-CL" altLang="zh-CN" b="1" dirty="0">
                <a:solidFill>
                  <a:srgbClr val="0070C0"/>
                </a:solidFill>
              </a:rPr>
            </a:br>
            <a:r>
              <a:rPr lang="es-CL" altLang="zh-CN" b="1" dirty="0">
                <a:solidFill>
                  <a:srgbClr val="0070C0"/>
                </a:solidFill>
              </a:rPr>
              <a:t>de la Educación Parvularia  </a:t>
            </a:r>
            <a:endParaRPr lang="es-CL" altLang="zh-CN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251E1E8-0D9D-44B9-9F51-2FD4C014CA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520687"/>
            <a:ext cx="8458199" cy="506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7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xmlns="" id="{FEBDF2BE-D3CB-488E-BF3F-750B3380FE8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962400" y="0"/>
          <a:ext cx="4592638" cy="6858000"/>
        </p:xfrm>
        <a:graphic>
          <a:graphicData uri="http://schemas.openxmlformats.org/presentationml/2006/ole">
            <p:oleObj spid="_x0000_s1027" r:id="rId3" imgW="19652818" imgH="2934285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08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xmlns="" id="{E74F00D7-0A5B-4483-9E4F-7EFCCBAE38B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679826" y="0"/>
          <a:ext cx="4549775" cy="6858000"/>
        </p:xfrm>
        <a:graphic>
          <a:graphicData uri="http://schemas.openxmlformats.org/presentationml/2006/ole">
            <p:oleObj spid="_x0000_s2051" r:id="rId3" imgW="20214872" imgH="3047619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103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xmlns="" id="{E3FCE6D3-01A4-468F-88CB-595D85CA17D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810001" y="0"/>
          <a:ext cx="4633913" cy="6858000"/>
        </p:xfrm>
        <a:graphic>
          <a:graphicData uri="http://schemas.openxmlformats.org/presentationml/2006/ole">
            <p:oleObj spid="_x0000_s3075" r:id="rId3" imgW="19638095" imgH="290571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084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32 Grupo">
            <a:extLst>
              <a:ext uri="{FF2B5EF4-FFF2-40B4-BE49-F238E27FC236}">
                <a16:creationId xmlns:a16="http://schemas.microsoft.com/office/drawing/2014/main" xmlns="" id="{0314171D-4300-4329-9550-5CEDFD76328A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762000"/>
            <a:ext cx="8639175" cy="4997450"/>
            <a:chOff x="0" y="0"/>
            <a:chExt cx="8638243" cy="5617071"/>
          </a:xfrm>
        </p:grpSpPr>
        <p:sp>
          <p:nvSpPr>
            <p:cNvPr id="7174" name="3 Rectángulo redondeado">
              <a:extLst>
                <a:ext uri="{FF2B5EF4-FFF2-40B4-BE49-F238E27FC236}">
                  <a16:creationId xmlns:a16="http://schemas.microsoft.com/office/drawing/2014/main" xmlns="" id="{03E0F677-C6A5-4DE4-BA40-86A69B54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892" y="0"/>
              <a:ext cx="4249373" cy="103848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8C3A38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2000" b="1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MINEDUC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6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(Rector del Sistema Educativo)</a:t>
              </a:r>
              <a:endParaRPr lang="es-CL" altLang="zh-CN" sz="18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5" name="4 Flecha abajo">
              <a:extLst>
                <a:ext uri="{FF2B5EF4-FFF2-40B4-BE49-F238E27FC236}">
                  <a16:creationId xmlns:a16="http://schemas.microsoft.com/office/drawing/2014/main" xmlns="" id="{59C01FD0-C337-4545-B994-AABEB639F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443" y="1038482"/>
              <a:ext cx="431763" cy="570985"/>
            </a:xfrm>
            <a:prstGeom prst="downArrow">
              <a:avLst>
                <a:gd name="adj1" fmla="val 50000"/>
                <a:gd name="adj2" fmla="val 49996"/>
              </a:avLst>
            </a:prstGeom>
            <a:gradFill rotWithShape="1">
              <a:gsLst>
                <a:gs pos="0">
                  <a:srgbClr val="3E7FCD"/>
                </a:gs>
                <a:gs pos="100000">
                  <a:srgbClr val="A3C2FF"/>
                </a:gs>
              </a:gsLst>
              <a:lin ang="16200000" scaled="1"/>
            </a:gra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s-CL" altLang="es-CL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6" name="5 Rectángulo redondeado">
              <a:extLst>
                <a:ext uri="{FF2B5EF4-FFF2-40B4-BE49-F238E27FC236}">
                  <a16:creationId xmlns:a16="http://schemas.microsoft.com/office/drawing/2014/main" xmlns="" id="{484DC7AD-6C0D-44A2-8EFA-A0E891E0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892" y="1609467"/>
              <a:ext cx="4249373" cy="1118773"/>
            </a:xfrm>
            <a:prstGeom prst="roundRect">
              <a:avLst>
                <a:gd name="adj" fmla="val 16667"/>
              </a:avLst>
            </a:prstGeom>
            <a:solidFill>
              <a:srgbClr val="1F497D"/>
            </a:soli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800" b="1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SUB SECRETARÍA DE EDUC. PARVULARIA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6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Diseño de Políticas 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60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0-6 años</a:t>
              </a:r>
              <a:endParaRPr lang="es-CL" altLang="zh-CN" sz="18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7" name="6 Rectángulo redondeado">
              <a:extLst>
                <a:ext uri="{FF2B5EF4-FFF2-40B4-BE49-F238E27FC236}">
                  <a16:creationId xmlns:a16="http://schemas.microsoft.com/office/drawing/2014/main" xmlns="" id="{D451E6DA-375B-4FAB-B8E6-B1ADDBDBB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41" y="2728239"/>
              <a:ext cx="2628674" cy="107951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4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AGENCIA DE CALIDAD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Medición aprendizajes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Evaluación establecimientos</a:t>
              </a:r>
              <a:endParaRPr lang="es-CL" altLang="zh-CN" sz="14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8" name="7 Rectángulo redondeado">
              <a:extLst>
                <a:ext uri="{FF2B5EF4-FFF2-40B4-BE49-F238E27FC236}">
                  <a16:creationId xmlns:a16="http://schemas.microsoft.com/office/drawing/2014/main" xmlns="" id="{F746A12D-13EC-42F6-9F3F-13FB71E85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915" y="2728240"/>
              <a:ext cx="2698327" cy="107951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s-CL" altLang="zh-CN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4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SUPERINTENDENCIA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4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INTENDENCIA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40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Fiscalización, rendición de cuentas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s-CL" altLang="zh-CN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9" name="8 Rectángulo redondeado">
              <a:extLst>
                <a:ext uri="{FF2B5EF4-FFF2-40B4-BE49-F238E27FC236}">
                  <a16:creationId xmlns:a16="http://schemas.microsoft.com/office/drawing/2014/main" xmlns="" id="{025BD6D7-0D1A-482F-B338-27A8B4578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753" y="3302794"/>
              <a:ext cx="2520733" cy="720869"/>
            </a:xfrm>
            <a:prstGeom prst="roundRect">
              <a:avLst>
                <a:gd name="adj" fmla="val 16667"/>
              </a:avLst>
            </a:prstGeom>
            <a:solidFill>
              <a:srgbClr val="038B10"/>
            </a:soli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8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PRESTADORES</a:t>
              </a:r>
              <a:endParaRPr lang="es-CL" altLang="zh-CN" sz="18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80" name="9 Rectángulo redondeado">
              <a:extLst>
                <a:ext uri="{FF2B5EF4-FFF2-40B4-BE49-F238E27FC236}">
                  <a16:creationId xmlns:a16="http://schemas.microsoft.com/office/drawing/2014/main" xmlns="" id="{C71287FF-D2DF-4CF5-98DF-520E6D5C5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22" y="4310940"/>
              <a:ext cx="1511170" cy="4318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8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PÚBLICOS</a:t>
              </a:r>
              <a:endParaRPr lang="es-CL" altLang="zh-CN" sz="18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81" name="10 Rectángulo redondeado">
              <a:extLst>
                <a:ext uri="{FF2B5EF4-FFF2-40B4-BE49-F238E27FC236}">
                  <a16:creationId xmlns:a16="http://schemas.microsoft.com/office/drawing/2014/main" xmlns="" id="{F7BCE3BB-35BA-418D-964E-A3F69DB09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615" y="4316293"/>
              <a:ext cx="2987418" cy="64414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6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PRIVADOS CON FINANCIAMIENTO ESTATAL</a:t>
              </a:r>
              <a:endParaRPr lang="es-CL" altLang="zh-CN" sz="18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82" name="11 Rectángulo redondeado">
              <a:extLst>
                <a:ext uri="{FF2B5EF4-FFF2-40B4-BE49-F238E27FC236}">
                  <a16:creationId xmlns:a16="http://schemas.microsoft.com/office/drawing/2014/main" xmlns="" id="{972BEA16-8A4A-43D6-9445-BF2C64D7F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486" y="4960436"/>
              <a:ext cx="1347671" cy="6477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2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ESC. MUNICIPALES</a:t>
              </a:r>
              <a:endParaRPr lang="es-CL" altLang="zh-CN" sz="1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83" name="12 Rectángulo redondeado">
              <a:extLst>
                <a:ext uri="{FF2B5EF4-FFF2-40B4-BE49-F238E27FC236}">
                  <a16:creationId xmlns:a16="http://schemas.microsoft.com/office/drawing/2014/main" xmlns="" id="{48C023BF-E1D2-4DF8-BFA9-42B524269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60434"/>
              <a:ext cx="900036" cy="6477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2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RED 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2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JUNJI</a:t>
              </a:r>
              <a:endParaRPr lang="es-CL" altLang="zh-CN" sz="1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84" name="13 Rectángulo redondeado">
              <a:extLst>
                <a:ext uri="{FF2B5EF4-FFF2-40B4-BE49-F238E27FC236}">
                  <a16:creationId xmlns:a16="http://schemas.microsoft.com/office/drawing/2014/main" xmlns="" id="{009A0789-05B8-46E3-88B7-C9AA2DEC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164" y="5183478"/>
              <a:ext cx="1090456" cy="4246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2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INTEGRA</a:t>
              </a:r>
              <a:endParaRPr lang="es-CL" altLang="zh-CN" sz="1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7185" name="14 Conector recto de flecha">
              <a:extLst>
                <a:ext uri="{FF2B5EF4-FFF2-40B4-BE49-F238E27FC236}">
                  <a16:creationId xmlns:a16="http://schemas.microsoft.com/office/drawing/2014/main" xmlns="" id="{91BF08AB-6F54-46FC-9E85-2C91D5F7F5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47785" y="2728240"/>
              <a:ext cx="794" cy="57455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86" name="15 Conector recto de flecha">
              <a:extLst>
                <a:ext uri="{FF2B5EF4-FFF2-40B4-BE49-F238E27FC236}">
                  <a16:creationId xmlns:a16="http://schemas.microsoft.com/office/drawing/2014/main" xmlns="" id="{9AAAA8AF-34C8-4B82-8C0B-2BD26075A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47785" y="4023663"/>
              <a:ext cx="1" cy="29263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87" name="16 Conector recto de flecha">
              <a:extLst>
                <a:ext uri="{FF2B5EF4-FFF2-40B4-BE49-F238E27FC236}">
                  <a16:creationId xmlns:a16="http://schemas.microsoft.com/office/drawing/2014/main" xmlns="" id="{FEA07FD2-90D7-4CFD-9044-8413C19FCA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44485" y="2168854"/>
              <a:ext cx="1079407" cy="630759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88" name="17 Conector recto de flecha">
              <a:extLst>
                <a:ext uri="{FF2B5EF4-FFF2-40B4-BE49-F238E27FC236}">
                  <a16:creationId xmlns:a16="http://schemas.microsoft.com/office/drawing/2014/main" xmlns="" id="{224C3101-5541-4B6F-893B-49B9FBD08168}"/>
                </a:ext>
              </a:extLst>
            </p:cNvPr>
            <p:cNvCxnSpPr>
              <a:cxnSpLocks noChangeShapeType="1"/>
              <a:stCxn id="7176" idx="3"/>
              <a:endCxn id="7178" idx="0"/>
            </p:cNvCxnSpPr>
            <p:nvPr/>
          </p:nvCxnSpPr>
          <p:spPr bwMode="auto">
            <a:xfrm>
              <a:off x="6373265" y="2168854"/>
              <a:ext cx="915814" cy="55938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89" name="18 Conector recto">
              <a:extLst>
                <a:ext uri="{FF2B5EF4-FFF2-40B4-BE49-F238E27FC236}">
                  <a16:creationId xmlns:a16="http://schemas.microsoft.com/office/drawing/2014/main" xmlns="" id="{9E602FA2-E215-485C-BFEF-8C83B2F19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485" y="519240"/>
              <a:ext cx="1079407" cy="37114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cxnSp>
          <p:nvCxnSpPr>
            <p:cNvPr id="7190" name="19 Conector recto de flecha">
              <a:extLst>
                <a:ext uri="{FF2B5EF4-FFF2-40B4-BE49-F238E27FC236}">
                  <a16:creationId xmlns:a16="http://schemas.microsoft.com/office/drawing/2014/main" xmlns="" id="{346F615F-9E54-46A7-BC3E-6E93144C8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4485" y="890381"/>
              <a:ext cx="1" cy="1837859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91" name="20 Conector recto">
              <a:extLst>
                <a:ext uri="{FF2B5EF4-FFF2-40B4-BE49-F238E27FC236}">
                  <a16:creationId xmlns:a16="http://schemas.microsoft.com/office/drawing/2014/main" xmlns="" id="{5E0D458C-E487-4AC3-9B27-8B06C4E3F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3265" y="519240"/>
              <a:ext cx="1007975" cy="37114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cxnSp>
          <p:nvCxnSpPr>
            <p:cNvPr id="7192" name="21 Conector recto de flecha">
              <a:extLst>
                <a:ext uri="{FF2B5EF4-FFF2-40B4-BE49-F238E27FC236}">
                  <a16:creationId xmlns:a16="http://schemas.microsoft.com/office/drawing/2014/main" xmlns="" id="{4F9F8561-F721-4FB9-A749-A914EAC56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80448" y="901087"/>
              <a:ext cx="794" cy="182715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93" name="22 Conector recto">
              <a:extLst>
                <a:ext uri="{FF2B5EF4-FFF2-40B4-BE49-F238E27FC236}">
                  <a16:creationId xmlns:a16="http://schemas.microsoft.com/office/drawing/2014/main" xmlns="" id="{0336B978-E59C-4CA1-9B6C-704833C26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917" y="3554384"/>
              <a:ext cx="1" cy="2533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cxnSp>
          <p:nvCxnSpPr>
            <p:cNvPr id="7194" name="23 Conector recto de flecha">
              <a:extLst>
                <a:ext uri="{FF2B5EF4-FFF2-40B4-BE49-F238E27FC236}">
                  <a16:creationId xmlns:a16="http://schemas.microsoft.com/office/drawing/2014/main" xmlns="" id="{6468420C-037C-4717-965B-43D31D7CD3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5917" y="3807759"/>
              <a:ext cx="1904836" cy="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5" name="24 Conector recto de flecha">
              <a:extLst>
                <a:ext uri="{FF2B5EF4-FFF2-40B4-BE49-F238E27FC236}">
                  <a16:creationId xmlns:a16="http://schemas.microsoft.com/office/drawing/2014/main" xmlns="" id="{EA1307E3-0CBC-4096-8F44-D8ABB1EB15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41487" y="3807759"/>
              <a:ext cx="1874676" cy="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6" name="25 Conector recto de flecha">
              <a:extLst>
                <a:ext uri="{FF2B5EF4-FFF2-40B4-BE49-F238E27FC236}">
                  <a16:creationId xmlns:a16="http://schemas.microsoft.com/office/drawing/2014/main" xmlns="" id="{89EBDA3E-EAEE-48F4-8A9B-F16F3D7128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3561" y="3889838"/>
              <a:ext cx="1257192" cy="38898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7" name="26 Conector recto de flecha">
              <a:extLst>
                <a:ext uri="{FF2B5EF4-FFF2-40B4-BE49-F238E27FC236}">
                  <a16:creationId xmlns:a16="http://schemas.microsoft.com/office/drawing/2014/main" xmlns="" id="{E6C3F5F1-38EF-40B8-B173-4365DF8B17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487" y="3889838"/>
              <a:ext cx="1241318" cy="40504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98" name="27 Conector recto">
              <a:extLst>
                <a:ext uri="{FF2B5EF4-FFF2-40B4-BE49-F238E27FC236}">
                  <a16:creationId xmlns:a16="http://schemas.microsoft.com/office/drawing/2014/main" xmlns="" id="{BBCFB733-E14B-4957-A205-5A75F2FEA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0448" y="3807757"/>
              <a:ext cx="793" cy="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199" name="28 Rectángulo redondeado">
              <a:extLst>
                <a:ext uri="{FF2B5EF4-FFF2-40B4-BE49-F238E27FC236}">
                  <a16:creationId xmlns:a16="http://schemas.microsoft.com/office/drawing/2014/main" xmlns="" id="{2FF9546E-F1D8-482F-A32A-AEC6C1EF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395" y="4316293"/>
              <a:ext cx="1728638" cy="42645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8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PRIVADOS</a:t>
              </a:r>
              <a:endParaRPr lang="es-CL" altLang="zh-CN" sz="18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00" name="29 Rectángulo redondeado">
              <a:extLst>
                <a:ext uri="{FF2B5EF4-FFF2-40B4-BE49-F238E27FC236}">
                  <a16:creationId xmlns:a16="http://schemas.microsoft.com/office/drawing/2014/main" xmlns="" id="{999F5940-EC07-4D1B-A61F-E5D00704C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559" y="5035379"/>
              <a:ext cx="1750929" cy="581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2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ESC. PART. SUBVENCIONADAS</a:t>
              </a:r>
              <a:endParaRPr lang="es-CL" altLang="zh-CN" sz="1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01" name="30 Rectángulo redondeado">
              <a:extLst>
                <a:ext uri="{FF2B5EF4-FFF2-40B4-BE49-F238E27FC236}">
                  <a16:creationId xmlns:a16="http://schemas.microsoft.com/office/drawing/2014/main" xmlns="" id="{6FD23006-ABB4-4EC4-A0BD-40D981F00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034" y="5192399"/>
              <a:ext cx="1215856" cy="4246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2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COLEGIOS</a:t>
              </a:r>
              <a:endParaRPr lang="es-CL" altLang="zh-CN" sz="1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02" name="31 Rectángulo redondeado">
              <a:extLst>
                <a:ext uri="{FF2B5EF4-FFF2-40B4-BE49-F238E27FC236}">
                  <a16:creationId xmlns:a16="http://schemas.microsoft.com/office/drawing/2014/main" xmlns="" id="{E33265D7-F710-4628-9D3E-8C21B438E9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22435" y="5035381"/>
              <a:ext cx="1515808" cy="5816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79646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CL" altLang="zh-CN" sz="1200" b="1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SALA CUNA JARDIN INFANTIL</a:t>
              </a:r>
              <a:endParaRPr lang="es-CL" altLang="zh-CN" sz="120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171" name="1 Rectángulo">
            <a:extLst>
              <a:ext uri="{FF2B5EF4-FFF2-40B4-BE49-F238E27FC236}">
                <a16:creationId xmlns:a16="http://schemas.microsoft.com/office/drawing/2014/main" xmlns="" id="{41518D6A-9EB6-4ED3-9BF0-9B52E2E4C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15889"/>
            <a:ext cx="7777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zh-CN" sz="180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Nueva Institucionalidad  Educación Parvularia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zh-CN" sz="1800" b="1">
                <a:solidFill>
                  <a:srgbClr val="0070C0"/>
                </a:solidFill>
              </a:rPr>
              <a:t>Ley 20.835  (</a:t>
            </a:r>
            <a:r>
              <a:rPr lang="es-CL" altLang="zh-CN" sz="1200" b="1">
                <a:solidFill>
                  <a:srgbClr val="0070C0"/>
                </a:solidFill>
              </a:rPr>
              <a:t>5 mayo 2015</a:t>
            </a:r>
            <a:r>
              <a:rPr lang="es-CL" altLang="zh-CN" sz="1800" b="1">
                <a:solidFill>
                  <a:srgbClr val="0070C0"/>
                </a:solidFill>
              </a:rPr>
              <a:t>)</a:t>
            </a:r>
            <a:br>
              <a:rPr lang="es-CL" altLang="zh-CN" sz="1800" b="1">
                <a:solidFill>
                  <a:srgbClr val="0070C0"/>
                </a:solidFill>
              </a:rPr>
            </a:br>
            <a:endParaRPr lang="es-CL" altLang="zh-CN" sz="18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6" name="Imagen 7">
            <a:extLst>
              <a:ext uri="{FF2B5EF4-FFF2-40B4-BE49-F238E27FC236}">
                <a16:creationId xmlns:a16="http://schemas.microsoft.com/office/drawing/2014/main" xmlns="" id="{29A0C14C-ECC7-4D9F-A14C-3B58487A2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2" y="265291"/>
            <a:ext cx="1003782" cy="10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34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>
            <a:extLst>
              <a:ext uri="{FF2B5EF4-FFF2-40B4-BE49-F238E27FC236}">
                <a16:creationId xmlns:a16="http://schemas.microsoft.com/office/drawing/2014/main" xmlns="" id="{B43ADEBC-9E6D-48D8-B145-166A4B273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xmlns="" id="{F7F972EE-7383-4E5E-9A63-5DBD7F9E92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9D7C86-7733-4F0E-B02C-F861043A6E54}" type="datetime1">
              <a:rPr lang="es-CL" altLang="en-US" smtClean="0"/>
              <a:pPr>
                <a:defRPr/>
              </a:pPr>
              <a:t>16-05-2018</a:t>
            </a:fld>
            <a:endParaRPr lang="en-US" altLang="es-CL" sz="18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604" name="3 Imagen" descr="http://mamaalien.files.wordpress.com/2013/05/frato3-2.jpg?w=363">
            <a:extLst>
              <a:ext uri="{FF2B5EF4-FFF2-40B4-BE49-F238E27FC236}">
                <a16:creationId xmlns:a16="http://schemas.microsoft.com/office/drawing/2014/main" xmlns="" id="{9C35B009-E1EE-44DE-956F-D5D5ABC3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676" y="703264"/>
            <a:ext cx="6232525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18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1" y="301386"/>
            <a:ext cx="11913324" cy="6448593"/>
          </a:xfrm>
          <a:prstGeom prst="rect">
            <a:avLst/>
          </a:prstGeom>
        </p:spPr>
      </p:pic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9E2B4E-9D81-4769-9AF6-CF9E61271AE1}"/>
              </a:ext>
            </a:extLst>
          </p:cNvPr>
          <p:cNvSpPr/>
          <p:nvPr/>
        </p:nvSpPr>
        <p:spPr>
          <a:xfrm>
            <a:off x="130630" y="1164694"/>
            <a:ext cx="116316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Coordinar las actividades con los párvulos, familia, el equipo pedagógico,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y la comunidad en general, mediando pedagógicamente entre todos ellos. </a:t>
            </a: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Desplegar habilidades, disposiciones y conocimientos que favorecen la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interacción con otros, tales como la empatía, la comunicación, la asertividad, la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creatividad, la resolución de conflictos, la flexibilidad. </a:t>
            </a: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Educadora o Educador que  diseña, prepara e implementa ambientes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enriquecidos de aprendizaje, desafiantes al mismo tiempo seguros , en los cuales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todas las niñas y niños se sientan considerados, desafiados pero confiados en sus </a:t>
            </a:r>
          </a:p>
          <a:p>
            <a:pPr marL="542925" indent="-542925" algn="just"/>
            <a:r>
              <a:rPr lang="es-CL" sz="2400" dirty="0">
                <a:solidFill>
                  <a:srgbClr val="0070C0"/>
                </a:solidFill>
              </a:rPr>
              <a:t>potencialidades, dispuestos aprender y protagonistas de sus propios aprendizajes. </a:t>
            </a:r>
          </a:p>
          <a:p>
            <a:pPr marL="542925" indent="-542925" algn="just"/>
            <a:endParaRPr lang="es-CL" sz="2400" dirty="0">
              <a:solidFill>
                <a:srgbClr val="0070C0"/>
              </a:solidFill>
            </a:endParaRPr>
          </a:p>
          <a:p>
            <a:pPr marL="542925" indent="-542925"/>
            <a:r>
              <a:rPr lang="es-CL" sz="2400" dirty="0">
                <a:solidFill>
                  <a:srgbClr val="0070C0"/>
                </a:solidFill>
              </a:rPr>
              <a:t>             </a:t>
            </a:r>
            <a:r>
              <a:rPr lang="es-CL" sz="2400" dirty="0">
                <a:solidFill>
                  <a:srgbClr val="FF0000"/>
                </a:solidFill>
              </a:rPr>
              <a:t>Vinculante con el Marco para la Buena Enseñanza  para la Educación Parvularia </a:t>
            </a:r>
            <a:endParaRPr lang="es-CL" sz="24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1A6B0211-67F1-4579-8308-6989DAF5255E}"/>
              </a:ext>
            </a:extLst>
          </p:cNvPr>
          <p:cNvSpPr/>
          <p:nvPr/>
        </p:nvSpPr>
        <p:spPr>
          <a:xfrm>
            <a:off x="130630" y="108021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Rol de La Educadora y Educador de Párvulos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9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29B0B1-AE8C-4E74-A554-C5FB40A9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Precursores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3" name="Imagen 2" descr="FRIEDRICH FROEBEL ">
            <a:extLst>
              <a:ext uri="{FF2B5EF4-FFF2-40B4-BE49-F238E27FC236}">
                <a16:creationId xmlns:a16="http://schemas.microsoft.com/office/drawing/2014/main" xmlns="" id="{10C6E026-FFFC-4466-8F5F-2F30D4AB0C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51" y="1417638"/>
            <a:ext cx="236982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MARIA MONTESSORI ">
            <a:extLst>
              <a:ext uri="{FF2B5EF4-FFF2-40B4-BE49-F238E27FC236}">
                <a16:creationId xmlns:a16="http://schemas.microsoft.com/office/drawing/2014/main" xmlns="" id="{814B2C67-8B49-4969-89B4-F2543F45D2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691" y="1524000"/>
            <a:ext cx="239268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EINRICH PESTALOZZI ">
            <a:extLst>
              <a:ext uri="{FF2B5EF4-FFF2-40B4-BE49-F238E27FC236}">
                <a16:creationId xmlns:a16="http://schemas.microsoft.com/office/drawing/2014/main" xmlns="" id="{A7D4D4DA-070C-49F6-B986-B1DB418C2B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027" y="1432202"/>
            <a:ext cx="2494721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OVIDIO DECROLY ">
            <a:extLst>
              <a:ext uri="{FF2B5EF4-FFF2-40B4-BE49-F238E27FC236}">
                <a16:creationId xmlns:a16="http://schemas.microsoft.com/office/drawing/2014/main" xmlns="" id="{7D3CC428-5EA9-4FAE-A65B-BC6C4E7F0A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431" y="3902929"/>
            <a:ext cx="2339340" cy="212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ERMANAS AGAZZI ">
            <a:extLst>
              <a:ext uri="{FF2B5EF4-FFF2-40B4-BE49-F238E27FC236}">
                <a16:creationId xmlns:a16="http://schemas.microsoft.com/office/drawing/2014/main" xmlns="" id="{6CAB45F8-643E-4535-9458-FABD6E293E9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474" y="3750034"/>
            <a:ext cx="2339340" cy="212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35712DC-F36C-47C8-BF17-9AA4A7B21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0050" y="1822174"/>
            <a:ext cx="2666999" cy="346544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2B1F8B7-0CCA-4A36-B047-8483F22CFB8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813" y="3667539"/>
            <a:ext cx="297053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61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58262" y="160272"/>
            <a:ext cx="11815241" cy="6573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82904" y="1714053"/>
            <a:ext cx="2629585" cy="338445"/>
          </a:xfrm>
          <a:prstGeom prst="rect">
            <a:avLst/>
          </a:prstGeom>
        </p:spPr>
        <p:txBody>
          <a:bodyPr wrap="square" lIns="121812" tIns="60906" rIns="121812" bIns="60906">
            <a:spAutoFit/>
          </a:bodyPr>
          <a:lstStyle/>
          <a:p>
            <a:pPr>
              <a:defRPr/>
            </a:pPr>
            <a:endParaRPr lang="es-ES_tradnl" altLang="es-CL" sz="1400" b="1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Marcador de contenido 5"/>
          <p:cNvSpPr txBox="1">
            <a:spLocks/>
          </p:cNvSpPr>
          <p:nvPr/>
        </p:nvSpPr>
        <p:spPr>
          <a:xfrm>
            <a:off x="470817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Marcador de contenido 1"/>
          <p:cNvSpPr txBox="1">
            <a:spLocks/>
          </p:cNvSpPr>
          <p:nvPr/>
        </p:nvSpPr>
        <p:spPr>
          <a:xfrm>
            <a:off x="470816" y="2329767"/>
            <a:ext cx="4100787" cy="3119059"/>
          </a:xfrm>
          <a:prstGeom prst="rect">
            <a:avLst/>
          </a:prstGeom>
        </p:spPr>
        <p:txBody>
          <a:bodyPr/>
          <a:lstStyle/>
          <a:p>
            <a:pPr indent="-142904" defTabSz="228646">
              <a:spcBef>
                <a:spcPct val="20000"/>
              </a:spcBef>
              <a:defRPr/>
            </a:pPr>
            <a:endParaRPr lang="es-ES_tradnl" sz="1750" dirty="0">
              <a:solidFill>
                <a:srgbClr val="A6A6A6"/>
              </a:solidFill>
              <a:ea typeface="Verdana" panose="020B0604030504040204" pitchFamily="34" charset="0"/>
              <a:cs typeface="Calibri"/>
            </a:endParaRPr>
          </a:p>
        </p:txBody>
      </p:sp>
      <p:sp>
        <p:nvSpPr>
          <p:cNvPr id="25" name="Marcador de contenido 5"/>
          <p:cNvSpPr txBox="1">
            <a:spLocks/>
          </p:cNvSpPr>
          <p:nvPr/>
        </p:nvSpPr>
        <p:spPr>
          <a:xfrm>
            <a:off x="4990812" y="1714053"/>
            <a:ext cx="3986457" cy="444616"/>
          </a:xfrm>
          <a:prstGeom prst="rect">
            <a:avLst/>
          </a:prstGeom>
        </p:spPr>
        <p:txBody>
          <a:bodyPr/>
          <a:lstStyle/>
          <a:p>
            <a:pPr defTabSz="228646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1600" y="160272"/>
            <a:ext cx="2064000" cy="198231"/>
          </a:xfrm>
          <a:prstGeom prst="rect">
            <a:avLst/>
          </a:prstGeom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27735" y="1911850"/>
            <a:ext cx="3345039" cy="303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FB5675-4AD0-4C85-A3C8-81E02B8EF907}"/>
              </a:ext>
            </a:extLst>
          </p:cNvPr>
          <p:cNvSpPr txBox="1">
            <a:spLocks noChangeArrowheads="1"/>
          </p:cNvSpPr>
          <p:nvPr/>
        </p:nvSpPr>
        <p:spPr>
          <a:xfrm>
            <a:off x="2913447" y="2329767"/>
            <a:ext cx="70929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altLang="es-CL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8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318" y="1078099"/>
            <a:ext cx="11951364" cy="565605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Regulación funcionamiento establecimientos de Educación </a:t>
            </a:r>
            <a:r>
              <a:rPr lang="es-CL" sz="2800" b="1" dirty="0" err="1">
                <a:solidFill>
                  <a:schemeClr val="bg1"/>
                </a:solidFill>
              </a:rPr>
              <a:t>Parvularia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120317" y="1063353"/>
            <a:ext cx="11247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 algn="just"/>
            <a:r>
              <a:rPr lang="es-CL" dirty="0"/>
              <a:t>           </a:t>
            </a:r>
            <a:endParaRPr lang="es-CL" sz="20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CBF99EF-0936-4906-AD61-E7B4EEB87DB4}"/>
              </a:ext>
            </a:extLst>
          </p:cNvPr>
          <p:cNvSpPr/>
          <p:nvPr/>
        </p:nvSpPr>
        <p:spPr>
          <a:xfrm>
            <a:off x="326571" y="1139444"/>
            <a:ext cx="112832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solidFill>
                  <a:srgbClr val="0070C0"/>
                </a:solidFill>
              </a:rPr>
              <a:t>Ley N° 20.529/2009, que crea el Sistema de Aseguramiento de la Calidad de la Educación </a:t>
            </a:r>
            <a:r>
              <a:rPr lang="es-ES_tradnl" sz="2400" dirty="0" err="1">
                <a:solidFill>
                  <a:srgbClr val="0070C0"/>
                </a:solidFill>
              </a:rPr>
              <a:t>Parvularia</a:t>
            </a:r>
            <a:r>
              <a:rPr lang="es-ES_tradnl" sz="2400" dirty="0">
                <a:solidFill>
                  <a:srgbClr val="0070C0"/>
                </a:solidFill>
              </a:rPr>
              <a:t>, Básica y Media, en articulo N° 15 señala que a partir del año 2019, a todos los establecimientos que reciben aportes regulares del Estado, se les exigirá contar con el Reconocimiento Oficial del Estado</a:t>
            </a:r>
          </a:p>
          <a:p>
            <a:pPr algn="just"/>
            <a:endParaRPr lang="es-ES_tradnl" sz="2400" dirty="0">
              <a:solidFill>
                <a:srgbClr val="0070C0"/>
              </a:solidFill>
            </a:endParaRPr>
          </a:p>
          <a:p>
            <a:pPr algn="just"/>
            <a:r>
              <a:rPr lang="es-ES_tradnl" sz="2400" dirty="0">
                <a:solidFill>
                  <a:srgbClr val="0070C0"/>
                </a:solidFill>
              </a:rPr>
              <a:t>Ley N° 20.832/2015, que regula el funcionamiento de establecimientos de Educación Parvularia, señala que todos, deberán contar a lo menos con Autorización de Funcionamiento del MINEDUC.</a:t>
            </a:r>
          </a:p>
          <a:p>
            <a:pPr algn="just">
              <a:defRPr/>
            </a:pPr>
            <a:endParaRPr lang="es-ES_tradnl" sz="2400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es-CL" altLang="zh-CN" sz="2400" dirty="0">
                <a:solidFill>
                  <a:srgbClr val="FF0000"/>
                </a:solidFill>
              </a:rPr>
              <a:t>En ambos casos condiciona el Reconocimiento Oficial y la Autorización de Funcionamiento al cumplimento de requisitos de base.</a:t>
            </a:r>
          </a:p>
          <a:p>
            <a:pPr algn="just">
              <a:defRPr/>
            </a:pPr>
            <a:endParaRPr lang="es-CL" altLang="zh-CN" sz="24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s-CL" altLang="zh-CN" sz="2400" dirty="0">
                <a:solidFill>
                  <a:srgbClr val="FF0000"/>
                </a:solidFill>
              </a:rPr>
              <a:t>Consagra el reconocimiento y/o autorización a la </a:t>
            </a:r>
            <a:r>
              <a:rPr lang="es-CL" altLang="zh-CN" sz="2400" dirty="0" err="1">
                <a:solidFill>
                  <a:srgbClr val="FF0000"/>
                </a:solidFill>
              </a:rPr>
              <a:t>Secreduc</a:t>
            </a:r>
            <a:r>
              <a:rPr lang="es-CL" altLang="zh-CN" sz="2400" dirty="0">
                <a:solidFill>
                  <a:srgbClr val="FF0000"/>
                </a:solidFill>
              </a:rPr>
              <a:t> y la fiscalización y sanciones por parte de la Superintendencia de Educación-Intendencia de Educación </a:t>
            </a:r>
            <a:r>
              <a:rPr lang="es-CL" altLang="zh-CN" sz="2400" dirty="0" err="1">
                <a:solidFill>
                  <a:srgbClr val="FF0000"/>
                </a:solidFill>
              </a:rPr>
              <a:t>Parvularia</a:t>
            </a:r>
            <a:r>
              <a:rPr lang="es-CL" altLang="zh-CN" sz="2400" dirty="0">
                <a:solidFill>
                  <a:srgbClr val="FF0000"/>
                </a:solidFill>
              </a:rPr>
              <a:t> </a:t>
            </a:r>
          </a:p>
          <a:p>
            <a:pPr algn="just">
              <a:defRPr/>
            </a:pPr>
            <a:endParaRPr lang="es-ES_tradnl" sz="2400" dirty="0">
              <a:solidFill>
                <a:srgbClr val="0070C0"/>
              </a:solidFill>
            </a:endParaRPr>
          </a:p>
          <a:p>
            <a:endParaRPr lang="es-CL" altLang="es-CL" b="1" dirty="0">
              <a:sym typeface="Arial" panose="020B0604020202020204" pitchFamily="34" charset="0"/>
            </a:endParaRPr>
          </a:p>
          <a:p>
            <a:r>
              <a:rPr lang="es-CL" b="1" dirty="0"/>
              <a:t> </a:t>
            </a:r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xmlns="" val="4018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consideraciones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1886" y="269108"/>
            <a:ext cx="105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Antecedentes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3200" b="1" dirty="0">
                <a:solidFill>
                  <a:schemeClr val="bg1"/>
                </a:solidFill>
              </a:rPr>
              <a:t>Generales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1F01954C-1B03-44B9-9A80-E8C17A9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44" y="28331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52A6C7-C9ED-4B1C-A85D-3850DA5FB4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consideraciones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D2E6EDC-64B7-49ED-935D-93E36B47FD28}"/>
              </a:ext>
            </a:extLst>
          </p:cNvPr>
          <p:cNvSpPr/>
          <p:nvPr/>
        </p:nvSpPr>
        <p:spPr>
          <a:xfrm>
            <a:off x="3200400" y="3119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Ajuste de la actualización del MBE de los niveles EGB y EM.</a:t>
            </a:r>
          </a:p>
          <a:p>
            <a:r>
              <a:rPr lang="es-CL" dirty="0"/>
              <a:t>Da cuenta del nivel completo (institucionalidad, niveles)</a:t>
            </a:r>
          </a:p>
          <a:p>
            <a:r>
              <a:rPr lang="es-CL" dirty="0"/>
              <a:t>Nombre del referente y de los dominios, por ley.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464F7CA-BDBC-4424-B640-94B4E69D9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8" y="313557"/>
            <a:ext cx="11951364" cy="64485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09E7EAF-7992-4272-AB3E-427F5CC3E726}"/>
              </a:ext>
            </a:extLst>
          </p:cNvPr>
          <p:cNvSpPr txBox="1">
            <a:spLocks/>
          </p:cNvSpPr>
          <p:nvPr/>
        </p:nvSpPr>
        <p:spPr>
          <a:xfrm>
            <a:off x="1143000" y="669926"/>
            <a:ext cx="9969137" cy="50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Consideraciones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F589BDD-5DBA-43C5-818B-C90450FE510F}"/>
              </a:ext>
            </a:extLst>
          </p:cNvPr>
          <p:cNvSpPr/>
          <p:nvPr/>
        </p:nvSpPr>
        <p:spPr>
          <a:xfrm>
            <a:off x="158358" y="115048"/>
            <a:ext cx="11913324" cy="1024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2" tIns="60906" rIns="121812" bIns="60906" rtlCol="0" anchor="ctr"/>
          <a:lstStyle/>
          <a:p>
            <a:pPr algn="ctr"/>
            <a:endParaRPr lang="es-ES_tradnl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77A5E2C-A660-4B41-B6FE-C7CC7CD164A1}"/>
              </a:ext>
            </a:extLst>
          </p:cNvPr>
          <p:cNvSpPr txBox="1"/>
          <p:nvPr/>
        </p:nvSpPr>
        <p:spPr>
          <a:xfrm>
            <a:off x="425118" y="304802"/>
            <a:ext cx="105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Revisemos la Historia 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xmlns="" id="{596E1D76-4C3E-4446-A1F8-7F59F03E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44" y="2985585"/>
            <a:ext cx="1102771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  <a:p>
            <a:pPr algn="just">
              <a:buNone/>
            </a:pPr>
            <a:endParaRPr lang="es-ES" altLang="es-CL" sz="2800" dirty="0">
              <a:solidFill>
                <a:schemeClr val="accent5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447C11C-3C71-4441-81E4-7D2231C337DA}"/>
              </a:ext>
            </a:extLst>
          </p:cNvPr>
          <p:cNvSpPr txBox="1"/>
          <p:nvPr/>
        </p:nvSpPr>
        <p:spPr>
          <a:xfrm>
            <a:off x="120317" y="1063353"/>
            <a:ext cx="112479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/>
            <a:endParaRPr lang="es-CL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A898696-5CCB-4BCE-9E31-BB0C2AA49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17" y="828022"/>
            <a:ext cx="10768148" cy="5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3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>
            <a:extLst>
              <a:ext uri="{FF2B5EF4-FFF2-40B4-BE49-F238E27FC236}">
                <a16:creationId xmlns:a16="http://schemas.microsoft.com/office/drawing/2014/main" xmlns="" id="{AFB05C8F-41AB-4175-BFA2-D396CF9C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9" y="708025"/>
            <a:ext cx="2687637" cy="22733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CL" altLang="es-CL" sz="18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51" name="object 5">
            <a:extLst>
              <a:ext uri="{FF2B5EF4-FFF2-40B4-BE49-F238E27FC236}">
                <a16:creationId xmlns:a16="http://schemas.microsoft.com/office/drawing/2014/main" xmlns="" id="{40CB2B76-51EF-42E4-923B-75E72449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4" y="3516313"/>
            <a:ext cx="2166937" cy="29400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CL" altLang="es-CL" sz="18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52" name="object 6">
            <a:extLst>
              <a:ext uri="{FF2B5EF4-FFF2-40B4-BE49-F238E27FC236}">
                <a16:creationId xmlns:a16="http://schemas.microsoft.com/office/drawing/2014/main" xmlns="" id="{0680C5EE-9BE2-4AAA-81DC-ED60ACB8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1511301"/>
            <a:ext cx="1312862" cy="20177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CL" altLang="es-CL" sz="18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xmlns="" id="{C8791CAF-77D3-42F5-833F-822003372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182" y="265291"/>
            <a:ext cx="1003782" cy="10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42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5731</Words>
  <Application>Microsoft Office PowerPoint</Application>
  <PresentationFormat>Personalizado</PresentationFormat>
  <Paragraphs>785</Paragraphs>
  <Slides>63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Tema de Office</vt:lpstr>
      <vt:lpstr>JORNADA REGIONAL</vt:lpstr>
      <vt:lpstr>Diapositiva 2</vt:lpstr>
      <vt:lpstr>consideraciones</vt:lpstr>
      <vt:lpstr>Diapositiva 4</vt:lpstr>
      <vt:lpstr>Diapositiva 5</vt:lpstr>
      <vt:lpstr>Diapositiva 6</vt:lpstr>
      <vt:lpstr>consideraciones</vt:lpstr>
      <vt:lpstr>consideraciones</vt:lpstr>
      <vt:lpstr>Diapositiva 9</vt:lpstr>
      <vt:lpstr>Diapositiva 10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Diapositiva 18</vt:lpstr>
      <vt:lpstr>Diapositiva 19</vt:lpstr>
      <vt:lpstr>Diapositiva 20</vt:lpstr>
      <vt:lpstr>consideraciones</vt:lpstr>
      <vt:lpstr>Diapositiva 22</vt:lpstr>
      <vt:lpstr>Diapositiva 23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consideraciones</vt:lpstr>
      <vt:lpstr>Diapositiva 35</vt:lpstr>
      <vt:lpstr>Principios Pedagógicos Enriquecidos</vt:lpstr>
      <vt:lpstr>Principios Pedagógicos Enriquecidos</vt:lpstr>
      <vt:lpstr> </vt:lpstr>
      <vt:lpstr>Diapositiva 39</vt:lpstr>
      <vt:lpstr>Diapositiva 40</vt:lpstr>
      <vt:lpstr>Diapositiva 41</vt:lpstr>
      <vt:lpstr>Diapositiva 42</vt:lpstr>
      <vt:lpstr>Diapositiva 43</vt:lpstr>
      <vt:lpstr>consideraciones</vt:lpstr>
      <vt:lpstr>Diapositiva 45</vt:lpstr>
      <vt:lpstr>Objetivos de Aprendizaje (206) 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consideraciones</vt:lpstr>
      <vt:lpstr>Diapositiva 55</vt:lpstr>
      <vt:lpstr> Rescate Identidad Pedagógica  de la Educación Parvularia  </vt:lpstr>
      <vt:lpstr>Diapositiva 57</vt:lpstr>
      <vt:lpstr>Diapositiva 58</vt:lpstr>
      <vt:lpstr>Diapositiva 59</vt:lpstr>
      <vt:lpstr>Diapositiva 60</vt:lpstr>
      <vt:lpstr>Diapositiva 61</vt:lpstr>
      <vt:lpstr>Precursores  </vt:lpstr>
      <vt:lpstr>Diapositiva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Becker Bozo</dc:creator>
  <cp:lastModifiedBy>Roxana Seguel</cp:lastModifiedBy>
  <cp:revision>1885</cp:revision>
  <cp:lastPrinted>2017-12-19T21:32:12Z</cp:lastPrinted>
  <dcterms:created xsi:type="dcterms:W3CDTF">2017-12-15T12:21:21Z</dcterms:created>
  <dcterms:modified xsi:type="dcterms:W3CDTF">2018-05-16T17:45:41Z</dcterms:modified>
</cp:coreProperties>
</file>