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0" r:id="rId5"/>
    <p:sldId id="261" r:id="rId6"/>
    <p:sldId id="257" r:id="rId7"/>
    <p:sldId id="256"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131C42C0-05D9-4D43-BC02-442C01B90E37}">
          <p14:sldIdLst>
            <p14:sldId id="262"/>
            <p14:sldId id="258"/>
            <p14:sldId id="259"/>
            <p14:sldId id="260"/>
            <p14:sldId id="261"/>
            <p14:sldId id="257"/>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2B2F0276-A63F-4749-9B24-B3E8D6EEE908}" type="datetimeFigureOut">
              <a:rPr lang="es-CL" smtClean="0"/>
              <a:t>11-06-2018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211541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B2F0276-A63F-4749-9B24-B3E8D6EEE908}" type="datetimeFigureOut">
              <a:rPr lang="es-CL" smtClean="0"/>
              <a:t>11-06-2018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283655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B2F0276-A63F-4749-9B24-B3E8D6EEE908}" type="datetimeFigureOut">
              <a:rPr lang="es-CL" smtClean="0"/>
              <a:t>11-06-2018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160818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B2F0276-A63F-4749-9B24-B3E8D6EEE908}" type="datetimeFigureOut">
              <a:rPr lang="es-CL" smtClean="0"/>
              <a:t>11-06-2018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218950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B2F0276-A63F-4749-9B24-B3E8D6EEE908}" type="datetimeFigureOut">
              <a:rPr lang="es-CL" smtClean="0"/>
              <a:t>11-06-2018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291240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2B2F0276-A63F-4749-9B24-B3E8D6EEE908}" type="datetimeFigureOut">
              <a:rPr lang="es-CL" smtClean="0"/>
              <a:t>11-06-2018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9526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2B2F0276-A63F-4749-9B24-B3E8D6EEE908}" type="datetimeFigureOut">
              <a:rPr lang="es-CL" smtClean="0"/>
              <a:t>11-06-2018</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130625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2B2F0276-A63F-4749-9B24-B3E8D6EEE908}" type="datetimeFigureOut">
              <a:rPr lang="es-CL" smtClean="0"/>
              <a:t>11-06-2018</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220509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2F0276-A63F-4749-9B24-B3E8D6EEE908}" type="datetimeFigureOut">
              <a:rPr lang="es-CL" smtClean="0"/>
              <a:t>11-06-2018</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212612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B2F0276-A63F-4749-9B24-B3E8D6EEE908}" type="datetimeFigureOut">
              <a:rPr lang="es-CL" smtClean="0"/>
              <a:t>11-06-2018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292723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B2F0276-A63F-4749-9B24-B3E8D6EEE908}" type="datetimeFigureOut">
              <a:rPr lang="es-CL" smtClean="0"/>
              <a:t>11-06-2018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31A863B-7039-4498-B9AF-0D2D08BA11EF}" type="slidenum">
              <a:rPr lang="es-CL" smtClean="0"/>
              <a:t>‹Nº›</a:t>
            </a:fld>
            <a:endParaRPr lang="es-CL"/>
          </a:p>
        </p:txBody>
      </p:sp>
    </p:spTree>
    <p:extLst>
      <p:ext uri="{BB962C8B-B14F-4D97-AF65-F5344CB8AC3E}">
        <p14:creationId xmlns:p14="http://schemas.microsoft.com/office/powerpoint/2010/main" val="327666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F0276-A63F-4749-9B24-B3E8D6EEE908}" type="datetimeFigureOut">
              <a:rPr lang="es-CL" smtClean="0"/>
              <a:t>11-06-2018</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A863B-7039-4498-B9AF-0D2D08BA11EF}" type="slidenum">
              <a:rPr lang="es-CL" smtClean="0"/>
              <a:t>‹Nº›</a:t>
            </a:fld>
            <a:endParaRPr lang="es-CL"/>
          </a:p>
        </p:txBody>
      </p:sp>
    </p:spTree>
    <p:extLst>
      <p:ext uri="{BB962C8B-B14F-4D97-AF65-F5344CB8AC3E}">
        <p14:creationId xmlns:p14="http://schemas.microsoft.com/office/powerpoint/2010/main" val="130941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296785" y="432262"/>
            <a:ext cx="9917084" cy="5419897"/>
          </a:xfrm>
          <a:prstGeom prst="rect">
            <a:avLst/>
          </a:prstGeom>
          <a:noFill/>
          <a:ln>
            <a:noFill/>
          </a:ln>
        </p:spPr>
      </p:pic>
    </p:spTree>
    <p:extLst>
      <p:ext uri="{BB962C8B-B14F-4D97-AF65-F5344CB8AC3E}">
        <p14:creationId xmlns:p14="http://schemas.microsoft.com/office/powerpoint/2010/main" val="29758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5593" y="232788"/>
            <a:ext cx="9642764" cy="4985019"/>
          </a:xfrm>
          <a:prstGeom prst="rect">
            <a:avLst/>
          </a:prstGeom>
        </p:spPr>
        <p:txBody>
          <a:bodyPr wrap="square">
            <a:spAutoFit/>
          </a:bodyPr>
          <a:lstStyle/>
          <a:p>
            <a:pPr algn="ctr">
              <a:lnSpc>
                <a:spcPct val="107000"/>
              </a:lnSpc>
              <a:spcAft>
                <a:spcPts val="800"/>
              </a:spcAft>
            </a:pPr>
            <a:r>
              <a:rPr lang="es-CL" sz="28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Presentación del Modelo de Gestión de Calidad</a:t>
            </a: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Los programas dirigidos a la primera infancia, deben ofrecer experiencias seguras y positivas para el desarrollo de los párvulos, donde se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respeten</a:t>
            </a:r>
            <a:r>
              <a:rPr lang="es-CL" sz="1100" dirty="0" smtClean="0">
                <a:latin typeface="Calibri" panose="020F0502020204030204" pitchFamily="34" charset="0"/>
                <a:ea typeface="Calibri" panose="020F0502020204030204" pitchFamily="34" charset="0"/>
                <a:cs typeface="Times New Roman" panose="02020603050405020304" pitchFamily="18" charset="0"/>
              </a:rPr>
              <a:t>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sus </a:t>
            </a:r>
            <a:r>
              <a:rPr lang="es-CL" sz="1400" dirty="0">
                <a:latin typeface="Century Gothic" panose="020B0502020202020204" pitchFamily="34" charset="0"/>
                <a:ea typeface="Calibri" panose="020F0502020204030204" pitchFamily="34" charset="0"/>
                <a:cs typeface="Times New Roman" panose="02020603050405020304" pitchFamily="18" charset="0"/>
              </a:rPr>
              <a:t>derechos y se proporcione un apoyo efectivo a las familias (1) . Pero, en definitiva, el que un niño(a) se encuentre dentro del sistema educativo,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no</a:t>
            </a:r>
            <a:r>
              <a:rPr lang="es-CL" sz="1100" dirty="0" smtClean="0">
                <a:latin typeface="Calibri" panose="020F0502020204030204" pitchFamily="34" charset="0"/>
                <a:ea typeface="Calibri" panose="020F0502020204030204" pitchFamily="34" charset="0"/>
                <a:cs typeface="Times New Roman" panose="02020603050405020304" pitchFamily="18" charset="0"/>
              </a:rPr>
              <a:t>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garantiza </a:t>
            </a:r>
            <a:r>
              <a:rPr lang="es-CL" sz="1400" dirty="0">
                <a:latin typeface="Century Gothic" panose="020B0502020202020204" pitchFamily="34" charset="0"/>
                <a:ea typeface="Calibri" panose="020F0502020204030204" pitchFamily="34" charset="0"/>
                <a:cs typeface="Times New Roman" panose="02020603050405020304" pitchFamily="18" charset="0"/>
              </a:rPr>
              <a:t>que los objetivos de la educación se cumplan, es decir, el que asista a una sala cuna o jardín infantil no asegura que en estos espacios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pueda</a:t>
            </a:r>
            <a:r>
              <a:rPr lang="es-CL" sz="1100" dirty="0" smtClean="0">
                <a:latin typeface="Calibri" panose="020F0502020204030204" pitchFamily="34" charset="0"/>
                <a:ea typeface="Calibri" panose="020F0502020204030204" pitchFamily="34" charset="0"/>
                <a:cs typeface="Times New Roman" panose="02020603050405020304" pitchFamily="18" charset="0"/>
              </a:rPr>
              <a:t>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desarrollar </a:t>
            </a:r>
            <a:r>
              <a:rPr lang="es-CL" sz="1400" dirty="0">
                <a:latin typeface="Century Gothic" panose="020B0502020202020204" pitchFamily="34" charset="0"/>
                <a:ea typeface="Calibri" panose="020F0502020204030204" pitchFamily="34" charset="0"/>
                <a:cs typeface="Times New Roman" panose="02020603050405020304" pitchFamily="18" charset="0"/>
              </a:rPr>
              <a:t>a cabalidad sus potencialidades ni sea sujeto de derechos.</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Para el logro de este objetivo, se hace necesario que los jardines infantiles y salas cunas, garanticen un servicio de atención y educación de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buena</a:t>
            </a:r>
            <a:r>
              <a:rPr lang="es-CL" sz="1100" dirty="0" smtClean="0">
                <a:latin typeface="Calibri" panose="020F0502020204030204" pitchFamily="34" charset="0"/>
                <a:ea typeface="Calibri" panose="020F0502020204030204" pitchFamily="34" charset="0"/>
                <a:cs typeface="Times New Roman" panose="02020603050405020304" pitchFamily="18" charset="0"/>
              </a:rPr>
              <a:t>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calidad</a:t>
            </a:r>
            <a:r>
              <a:rPr lang="es-CL" sz="1400" dirty="0">
                <a:latin typeface="Century Gothic" panose="020B0502020202020204" pitchFamily="34" charset="0"/>
                <a:ea typeface="Calibri" panose="020F0502020204030204" pitchFamily="34" charset="0"/>
                <a:cs typeface="Times New Roman" panose="02020603050405020304" pitchFamily="18" charset="0"/>
              </a:rPr>
              <a:t>.</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El Modelo de Gestión de Calidad para Centros de Educación Inicial creado por Fundación Chile</a:t>
            </a:r>
            <a:r>
              <a:rPr lang="es-CL" sz="1400" b="1" dirty="0">
                <a:latin typeface="Century Gothic" panose="020B0502020202020204" pitchFamily="34" charset="0"/>
                <a:ea typeface="Calibri" panose="020F0502020204030204" pitchFamily="34" charset="0"/>
                <a:cs typeface="Times New Roman" panose="02020603050405020304" pitchFamily="18" charset="0"/>
              </a:rPr>
              <a:t>, </a:t>
            </a:r>
            <a:r>
              <a:rPr lang="es-CL" sz="1400" dirty="0">
                <a:latin typeface="Century Gothic" panose="020B0502020202020204" pitchFamily="34" charset="0"/>
                <a:ea typeface="Calibri" panose="020F0502020204030204" pitchFamily="34" charset="0"/>
                <a:cs typeface="Times New Roman" panose="02020603050405020304" pitchFamily="18" charset="0"/>
              </a:rPr>
              <a:t>proporciona un referente de </a:t>
            </a:r>
            <a:r>
              <a:rPr lang="es-CL" sz="1400"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calidad</a:t>
            </a:r>
            <a:r>
              <a:rPr lang="es-CL" sz="1400" dirty="0">
                <a:latin typeface="Century Gothic" panose="020B0502020202020204" pitchFamily="34" charset="0"/>
                <a:ea typeface="Calibri" panose="020F0502020204030204" pitchFamily="34" charset="0"/>
                <a:cs typeface="Times New Roman" panose="02020603050405020304" pitchFamily="18" charset="0"/>
              </a:rPr>
              <a:t> y </a:t>
            </a:r>
            <a:r>
              <a:rPr lang="es-CL" sz="1400" dirty="0" smtClean="0">
                <a:solidFill>
                  <a:srgbClr val="008E40"/>
                </a:solidFill>
                <a:latin typeface="Century Gothic" panose="020B0502020202020204" pitchFamily="34" charset="0"/>
                <a:ea typeface="Calibri" panose="020F0502020204030204" pitchFamily="34" charset="0"/>
                <a:cs typeface="Times New Roman" panose="02020603050405020304" pitchFamily="18" charset="0"/>
              </a:rPr>
              <a:t>una</a:t>
            </a:r>
            <a:r>
              <a:rPr lang="es-CL" sz="1100" dirty="0" smtClean="0">
                <a:solidFill>
                  <a:srgbClr val="008E40"/>
                </a:solidFill>
                <a:latin typeface="Calibri" panose="020F0502020204030204" pitchFamily="34" charset="0"/>
                <a:ea typeface="Calibri" panose="020F0502020204030204" pitchFamily="34" charset="0"/>
                <a:cs typeface="Times New Roman" panose="02020603050405020304" pitchFamily="18" charset="0"/>
              </a:rPr>
              <a:t> </a:t>
            </a:r>
            <a:r>
              <a:rPr lang="es-CL" sz="1400" dirty="0" smtClean="0">
                <a:solidFill>
                  <a:srgbClr val="008E40"/>
                </a:solidFill>
                <a:latin typeface="Century Gothic" panose="020B0502020202020204" pitchFamily="34" charset="0"/>
                <a:ea typeface="Calibri" panose="020F0502020204030204" pitchFamily="34" charset="0"/>
                <a:cs typeface="Times New Roman" panose="02020603050405020304" pitchFamily="18" charset="0"/>
              </a:rPr>
              <a:t>metodología </a:t>
            </a:r>
            <a:r>
              <a:rPr lang="es-CL" sz="1400"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con instrumentos </a:t>
            </a:r>
            <a:r>
              <a:rPr lang="es-CL" sz="1400" dirty="0">
                <a:latin typeface="Century Gothic" panose="020B0502020202020204" pitchFamily="34" charset="0"/>
                <a:ea typeface="Calibri" panose="020F0502020204030204" pitchFamily="34" charset="0"/>
                <a:cs typeface="Times New Roman" panose="02020603050405020304" pitchFamily="18" charset="0"/>
              </a:rPr>
              <a:t>especialmente diseñados, para que sostenedores, directivos y equipos educativos, analicen la gestión de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manera</a:t>
            </a:r>
            <a:r>
              <a:rPr lang="es-CL" sz="1100" dirty="0" smtClean="0">
                <a:latin typeface="Calibri" panose="020F0502020204030204" pitchFamily="34" charset="0"/>
                <a:ea typeface="Calibri" panose="020F0502020204030204" pitchFamily="34" charset="0"/>
                <a:cs typeface="Times New Roman" panose="02020603050405020304" pitchFamily="18" charset="0"/>
              </a:rPr>
              <a:t>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integral </a:t>
            </a:r>
            <a:r>
              <a:rPr lang="es-CL" sz="1400" dirty="0">
                <a:latin typeface="Century Gothic" panose="020B0502020202020204" pitchFamily="34" charset="0"/>
                <a:ea typeface="Calibri" panose="020F0502020204030204" pitchFamily="34" charset="0"/>
                <a:cs typeface="Times New Roman" panose="02020603050405020304" pitchFamily="18" charset="0"/>
              </a:rPr>
              <a:t>e integrada, tomando acciones para fortalecer su proyecto educativo en beneficio del servicio que brindan a las familias, a fin de contribuir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al</a:t>
            </a:r>
            <a:r>
              <a:rPr lang="es-CL" sz="1100" dirty="0" smtClean="0">
                <a:latin typeface="Calibri" panose="020F0502020204030204" pitchFamily="34" charset="0"/>
                <a:ea typeface="Calibri" panose="020F0502020204030204" pitchFamily="34" charset="0"/>
                <a:cs typeface="Times New Roman" panose="02020603050405020304" pitchFamily="18" charset="0"/>
              </a:rPr>
              <a:t>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desarrollo </a:t>
            </a:r>
            <a:r>
              <a:rPr lang="es-CL" sz="1400" dirty="0">
                <a:latin typeface="Century Gothic" panose="020B0502020202020204" pitchFamily="34" charset="0"/>
                <a:ea typeface="Calibri" panose="020F0502020204030204" pitchFamily="34" charset="0"/>
                <a:cs typeface="Times New Roman" panose="02020603050405020304" pitchFamily="18" charset="0"/>
              </a:rPr>
              <a:t>integral de los niños y niñas, en un ambiente acogedor, protegido y estimulante.</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Nuestro estándar se estructura en función de 7 áreas o focos temáticos, cuyo desarrollo y articulación, sustentan el buen funcionamiento de un</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centro educativo. Cada área focaliza un conjunto de procesos que combinan los denominados “factores de estructura” y “factores de proceso”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 </a:t>
            </a:r>
            <a:r>
              <a:rPr lang="es-CL" sz="1400" dirty="0">
                <a:latin typeface="Century Gothic" panose="020B0502020202020204" pitchFamily="34" charset="0"/>
                <a:ea typeface="Calibri" panose="020F0502020204030204" pitchFamily="34" charset="0"/>
                <a:cs typeface="Times New Roman" panose="02020603050405020304" pitchFamily="18" charset="0"/>
              </a:rPr>
              <a: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16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0080" y="949155"/>
            <a:ext cx="10981113" cy="5473934"/>
          </a:xfrm>
          <a:prstGeom prst="rect">
            <a:avLst/>
          </a:prstGeom>
        </p:spPr>
        <p:txBody>
          <a:bodyPr wrap="square">
            <a:spAutoFit/>
          </a:bodyPr>
          <a:lstStyle/>
          <a:p>
            <a:pPr algn="ctr">
              <a:lnSpc>
                <a:spcPct val="107000"/>
              </a:lnSpc>
              <a:spcAft>
                <a:spcPts val="800"/>
              </a:spcAft>
            </a:pPr>
            <a:r>
              <a:rPr lang="es-CL" sz="1400" b="1" dirty="0" smtClean="0">
                <a:solidFill>
                  <a:srgbClr val="008E40"/>
                </a:solidFill>
                <a:latin typeface="Century Gothic" panose="020B0502020202020204" pitchFamily="34" charset="0"/>
                <a:ea typeface="Calibri" panose="020F0502020204030204" pitchFamily="34" charset="0"/>
                <a:cs typeface="Times New Roman" panose="02020603050405020304" pitchFamily="18" charset="0"/>
              </a:rPr>
              <a:t>AREAS O FOCOS TEMATICOS</a:t>
            </a:r>
          </a:p>
          <a:p>
            <a:pPr>
              <a:lnSpc>
                <a:spcPct val="107000"/>
              </a:lnSpc>
              <a:spcAft>
                <a:spcPts val="800"/>
              </a:spcAft>
            </a:pPr>
            <a:r>
              <a:rPr lang="es-CL" sz="1400" b="1" dirty="0" smtClean="0">
                <a:solidFill>
                  <a:srgbClr val="008E40"/>
                </a:solidFill>
                <a:latin typeface="Century Gothic" panose="020B0502020202020204" pitchFamily="34" charset="0"/>
                <a:ea typeface="Calibri" panose="020F0502020204030204" pitchFamily="34" charset="0"/>
                <a:cs typeface="Times New Roman" panose="02020603050405020304" pitchFamily="18" charset="0"/>
              </a:rPr>
              <a:t>Área </a:t>
            </a: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1: Orientación y Liderazgo</a:t>
            </a:r>
            <a:endParaRPr lang="es-CL" sz="1100" b="1" dirty="0">
              <a:solidFill>
                <a:srgbClr val="008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Esta área aborda los procesos y prácticas que la dirección del establecimiento utiliza para liderar, conducir y orientar el buen cumplimiento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del proyecto </a:t>
            </a:r>
            <a:r>
              <a:rPr lang="es-CL" sz="1400" dirty="0">
                <a:latin typeface="Century Gothic" panose="020B0502020202020204" pitchFamily="34" charset="0"/>
                <a:ea typeface="Calibri" panose="020F0502020204030204" pitchFamily="34" charset="0"/>
                <a:cs typeface="Times New Roman" panose="02020603050405020304" pitchFamily="18" charset="0"/>
              </a:rPr>
              <a:t>educativo. Considera la rendición de cuentas y la responsabilidad pública por los resultados del centro educativo y la gestión directiva.</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Área 2: Relación Familia y Comunidad</a:t>
            </a:r>
            <a:endParaRPr lang="es-CL" sz="1100" b="1" dirty="0">
              <a:solidFill>
                <a:srgbClr val="008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Esta área focaliza los procesos y las prácticas que se utilizan para conocer a los usuarios (los párvulos y sus familias) y establecer una relación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de mutua </a:t>
            </a:r>
            <a:r>
              <a:rPr lang="es-CL" sz="1400" dirty="0">
                <a:latin typeface="Century Gothic" panose="020B0502020202020204" pitchFamily="34" charset="0"/>
                <a:ea typeface="Calibri" panose="020F0502020204030204" pitchFamily="34" charset="0"/>
                <a:cs typeface="Times New Roman" panose="02020603050405020304" pitchFamily="18" charset="0"/>
              </a:rPr>
              <a:t>colaboración, en beneficio del proceso educativo. En cuanto a las redes sociales, revisa los procedimientos establecidos para conocer e </a:t>
            </a:r>
            <a:r>
              <a:rPr lang="es-CL" sz="1400" dirty="0" err="1" smtClean="0">
                <a:latin typeface="Century Gothic" panose="020B0502020202020204" pitchFamily="34" charset="0"/>
                <a:ea typeface="Calibri" panose="020F0502020204030204" pitchFamily="34" charset="0"/>
                <a:cs typeface="Times New Roman" panose="02020603050405020304" pitchFamily="18" charset="0"/>
              </a:rPr>
              <a:t>interactuarcon</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 </a:t>
            </a:r>
            <a:r>
              <a:rPr lang="es-CL" sz="1400" dirty="0">
                <a:latin typeface="Century Gothic" panose="020B0502020202020204" pitchFamily="34" charset="0"/>
                <a:ea typeface="Calibri" panose="020F0502020204030204" pitchFamily="34" charset="0"/>
                <a:cs typeface="Times New Roman" panose="02020603050405020304" pitchFamily="18" charset="0"/>
              </a:rPr>
              <a:t>los actores sociales de la comunidad externa, en búsqueda de contribuir al bienestar y educación infantil en general y de la calidad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del</a:t>
            </a:r>
            <a:r>
              <a:rPr lang="es-CL" sz="1100" dirty="0" smtClean="0">
                <a:latin typeface="Calibri" panose="020F0502020204030204" pitchFamily="34" charset="0"/>
                <a:ea typeface="Calibri" panose="020F0502020204030204" pitchFamily="34" charset="0"/>
                <a:cs typeface="Times New Roman" panose="02020603050405020304" pitchFamily="18" charset="0"/>
              </a:rPr>
              <a:t> </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servicio </a:t>
            </a:r>
            <a:r>
              <a:rPr lang="es-CL" sz="1400" dirty="0">
                <a:latin typeface="Century Gothic" panose="020B0502020202020204" pitchFamily="34" charset="0"/>
                <a:ea typeface="Calibri" panose="020F0502020204030204" pitchFamily="34" charset="0"/>
                <a:cs typeface="Times New Roman" panose="02020603050405020304" pitchFamily="18" charset="0"/>
              </a:rPr>
              <a:t>educativo que entrega, en particular</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Área 3: Competencias del Personal</a:t>
            </a:r>
            <a:endParaRPr lang="es-CL" sz="1100" b="1" dirty="0">
              <a:solidFill>
                <a:srgbClr val="008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Las actitudes, los conocimientos y las habilidades del personal profesional y técnico, son determinantes en la calidad de la atención que los ni- </a:t>
            </a:r>
            <a:r>
              <a:rPr lang="es-CL" sz="1400" dirty="0" err="1">
                <a:latin typeface="Century Gothic" panose="020B0502020202020204" pitchFamily="34" charset="0"/>
                <a:ea typeface="Calibri" panose="020F0502020204030204" pitchFamily="34" charset="0"/>
                <a:cs typeface="Times New Roman" panose="02020603050405020304" pitchFamily="18" charset="0"/>
              </a:rPr>
              <a:t>ños</a:t>
            </a:r>
            <a:r>
              <a:rPr lang="es-CL" sz="1400" dirty="0">
                <a:latin typeface="Century Gothic" panose="020B0502020202020204" pitchFamily="34" charset="0"/>
                <a:ea typeface="Calibri" panose="020F0502020204030204" pitchFamily="34" charset="0"/>
                <a:cs typeface="Times New Roman" panose="02020603050405020304" pitchFamily="18" charset="0"/>
              </a:rPr>
              <a:t> reciben. Es un estilo de interacciones afectivo, sensible a las necesidades y cognitiva e intelectualmente estimulante por parte de los agentes educativos con los niños(as), lo que hace una diferencia significativa. También importa y mucho, el estilo de relación que el personal del centro establece con las familias. Por lo mismo, esta área revisa los procesos y los procedimientos (selección, capacitación, evaluación del desempeño, promoción y desvinculación) utilizados, para asegurar que el personal (profesional y técnico) cuente con la preparación requerida para el cargo que ejerce.</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1400" dirty="0" smtClean="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29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6952" y="1268773"/>
            <a:ext cx="11047615" cy="5292796"/>
          </a:xfrm>
          <a:prstGeom prst="rect">
            <a:avLst/>
          </a:prstGeom>
        </p:spPr>
        <p:txBody>
          <a:bodyPr wrap="square">
            <a:spAutoFit/>
          </a:bodyPr>
          <a:lstStyle/>
          <a:p>
            <a:pPr>
              <a:lnSpc>
                <a:spcPct val="107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Área 4: Proyecto y proceso educativo</a:t>
            </a:r>
            <a:endParaRPr lang="es-CL" sz="1100" b="1" dirty="0">
              <a:solidFill>
                <a:srgbClr val="008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Esta área examina la planificación y el desarrollo de los procesos para una gestión integral, con especial énfasis en el ámbito curricular y pedagógico, considerando que independientemente del enfoque curricular al cual adhiere el centro educativo, su proyecto educativo debe respetar la diversidad cultural, ofrecer igualdad de oportunidades y atender las necesidades individuales, en un clima de afecto que busca el pleno desarrollo de todos </a:t>
            </a:r>
            <a:r>
              <a:rPr lang="es-CL" sz="1400" dirty="0" err="1">
                <a:latin typeface="Century Gothic" panose="020B0502020202020204" pitchFamily="34" charset="0"/>
                <a:ea typeface="Calibri" panose="020F0502020204030204" pitchFamily="34" charset="0"/>
                <a:cs typeface="Times New Roman" panose="02020603050405020304" pitchFamily="18" charset="0"/>
              </a:rPr>
              <a:t>losniños</a:t>
            </a:r>
            <a:r>
              <a:rPr lang="es-CL" sz="1400" dirty="0">
                <a:latin typeface="Century Gothic" panose="020B0502020202020204" pitchFamily="34" charset="0"/>
                <a:ea typeface="Calibri" panose="020F0502020204030204" pitchFamily="34" charset="0"/>
                <a:cs typeface="Times New Roman" panose="02020603050405020304" pitchFamily="18" charset="0"/>
              </a:rPr>
              <a:t> y niñas, evaluando periódicamente los logros de aprendizaje, con instrumentos y procedimientos acordes a la etapa y debidamente validados.</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Área 5: Cuidado y Bienestar</a:t>
            </a:r>
            <a:endParaRPr lang="es-CL" sz="1100" b="1" dirty="0">
              <a:solidFill>
                <a:srgbClr val="008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Esta área revisa el cumplimiento de normas y procedimientos que protegen y resguardan la seguridad de los niños y niñas. Por tratarse de una atención integral, considera los aspectos que impactan el bienestar infantil, desde la infraestructura y el equipamiento del local; hasta aquello referidos a la nutrición y la salud física y psicológica.</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Área 6: Administración de los recursos</a:t>
            </a:r>
            <a:endParaRPr lang="es-CL" sz="1100" b="1" dirty="0">
              <a:solidFill>
                <a:srgbClr val="008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Esta área revisa la aplicación de procedimientos y normas institucionales, para que la gestión de los recursos humanos, materiales y financieros apoye y favorezca el logro de los aprendizajes esperados y el bienestar de los niños y niñas atendidos.</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Área 7: Resultados</a:t>
            </a:r>
            <a:endParaRPr lang="es-CL" sz="1100" b="1" dirty="0">
              <a:solidFill>
                <a:srgbClr val="008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Aquí se aborda la evaluación de los procesos, así como el uso de los resultados obtenidos, considerando que estos procedimientos son clave para la toma de decisiones que mejoren el desempeño organizacional, y en definitiva, se logre un mayor bienestar y el logro de los aprendizajes esperados</a:t>
            </a:r>
            <a:r>
              <a:rPr lang="es-CL" sz="1400" dirty="0" smtClean="0">
                <a:latin typeface="Century Gothic" panose="020B0502020202020204" pitchFamily="34" charset="0"/>
                <a:ea typeface="Calibri" panose="020F0502020204030204" pitchFamily="34" charset="0"/>
                <a:cs typeface="Times New Roman" panose="02020603050405020304" pitchFamily="18" charset="0"/>
              </a:rPr>
              <a:t>, en </a:t>
            </a:r>
            <a:r>
              <a:rPr lang="es-CL" sz="1400" dirty="0">
                <a:latin typeface="Century Gothic" panose="020B0502020202020204" pitchFamily="34" charset="0"/>
                <a:ea typeface="Calibri" panose="020F0502020204030204" pitchFamily="34" charset="0"/>
                <a:cs typeface="Times New Roman" panose="02020603050405020304" pitchFamily="18" charset="0"/>
              </a:rPr>
              <a:t>todos los niños y niñas</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dirty="0">
                <a:latin typeface="Century Gothic" panose="020B050202020202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77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elo_ed_inicial_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117" y="1181100"/>
            <a:ext cx="7348451" cy="53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04949" y="157307"/>
            <a:ext cx="10515600" cy="915035"/>
          </a:xfrm>
        </p:spPr>
        <p:txBody>
          <a:bodyPr/>
          <a:lstStyle/>
          <a:p>
            <a:pPr algn="ctr"/>
            <a:r>
              <a:rPr lang="es-CL" b="1" dirty="0" smtClean="0">
                <a:solidFill>
                  <a:srgbClr val="007033"/>
                </a:solidFill>
                <a:latin typeface="Century Gothic" panose="020B0502020202020204" pitchFamily="34" charset="0"/>
              </a:rPr>
              <a:t>CICLO  DE  MEJORA</a:t>
            </a:r>
            <a:endParaRPr lang="es-CL" b="1" dirty="0">
              <a:solidFill>
                <a:srgbClr val="007033"/>
              </a:solidFill>
              <a:latin typeface="Century Gothic" panose="020B0502020202020204" pitchFamily="34" charset="0"/>
            </a:endParaRPr>
          </a:p>
        </p:txBody>
      </p:sp>
    </p:spTree>
    <p:extLst>
      <p:ext uri="{BB962C8B-B14F-4D97-AF65-F5344CB8AC3E}">
        <p14:creationId xmlns:p14="http://schemas.microsoft.com/office/powerpoint/2010/main" val="36139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3904" y="423949"/>
            <a:ext cx="10232967" cy="6294095"/>
          </a:xfrm>
          <a:prstGeom prst="rect">
            <a:avLst/>
          </a:prstGeom>
        </p:spPr>
        <p:txBody>
          <a:bodyPr wrap="square">
            <a:spAutoFit/>
          </a:bodyPr>
          <a:lstStyle/>
          <a:p>
            <a:pPr algn="ctr">
              <a:lnSpc>
                <a:spcPct val="150000"/>
              </a:lnSpc>
              <a:spcAft>
                <a:spcPts val="800"/>
              </a:spcAft>
            </a:pPr>
            <a:r>
              <a:rPr lang="es-CL" sz="1400" b="1" dirty="0">
                <a:solidFill>
                  <a:srgbClr val="008E40"/>
                </a:solidFill>
                <a:latin typeface="Century Gothic" panose="020B0502020202020204" pitchFamily="34" charset="0"/>
                <a:ea typeface="Calibri" panose="020F0502020204030204" pitchFamily="34" charset="0"/>
                <a:cs typeface="Times New Roman" panose="02020603050405020304" pitchFamily="18" charset="0"/>
              </a:rPr>
              <a:t>El Ciclo de Mejora </a:t>
            </a:r>
            <a:endParaRPr lang="es-CL" sz="1400" b="1" dirty="0" smtClean="0">
              <a:solidFill>
                <a:srgbClr val="008E4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CL" sz="1400" dirty="0" smtClean="0">
                <a:latin typeface="Century Gothic" panose="020B0502020202020204" pitchFamily="34" charset="0"/>
                <a:ea typeface="Calibri" panose="020F0502020204030204" pitchFamily="34" charset="0"/>
                <a:cs typeface="Times New Roman" panose="02020603050405020304" pitchFamily="18" charset="0"/>
              </a:rPr>
              <a:t>Para </a:t>
            </a:r>
            <a:r>
              <a:rPr lang="es-CL" sz="1400" dirty="0">
                <a:latin typeface="Century Gothic" panose="020B0502020202020204" pitchFamily="34" charset="0"/>
                <a:ea typeface="Calibri" panose="020F0502020204030204" pitchFamily="34" charset="0"/>
                <a:cs typeface="Times New Roman" panose="02020603050405020304" pitchFamily="18" charset="0"/>
              </a:rPr>
              <a:t>la instalación de este modelo de gestión, en primer lugar, se busca que el equipo del establecimiento, revise metódicamente el nivel de implementación y desarrollo que alcanzan los 62 indicadores que hasta ahora constituyen el modelo. Los instrumentos permiten una recolección de datos “duros”, de antecedentes y de evidencias, que también son analizadas considerando las opiniones del personal y los apoderados (cuestionarios anónimos). De este modo, el equipo liderado por la dirección del establecimiento, puede levantar un (auto) diagnóstico institucional y en base a este, plantearse un plan de mejoramiento para tratar las áreas y aspectos que lo requieran, de manera de lograr cambios positivos en el corto y mediano plazo, que se sostengan en el tiempo y sean congruentes con el proyecto educativo. Por sus características y requerimientos, la aplicación del modelo permite que la dirección en conjunto con el equipo educativo, analicen la gestión y el funcionamiento del centro educativo desde una perspectiva integral; pero teniendo como base las características de su proyecto educativo, para lograr los aprendizajes esperados y el pleno desarrollo de los niños y niñas, en un ambiente de afecto y bienestar. Es por esto, que nuestro estándar prioriza el conocimiento, tanto de las características y expectativas de los niños(as) como de sus familias, para lograr un trabajo colaborativo que responda a las necesidades de los usuarios, considerando la diversidad. Porque su implementación requiere una revisión y reflexión sistemática para identificar las fortalezas y debilidades del centro educativo desde sus propios protagonistas (3) (profesionales, técnicos y familias), el modelo demanda el trabajo en equipo, y promueve que profesionales y técnicos participen informada y responsablemente para generar un plan de mejoramiento de la calidad, acorde a su capacidad de acción y en plazos factibles de cumplir.</a:t>
            </a:r>
            <a:endParaRPr lang="es-CL"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01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L" dirty="0"/>
          </a:p>
        </p:txBody>
      </p:sp>
      <p:sp>
        <p:nvSpPr>
          <p:cNvPr id="3" name="Subtítulo 2"/>
          <p:cNvSpPr>
            <a:spLocks noGrp="1"/>
          </p:cNvSpPr>
          <p:nvPr>
            <p:ph type="subTitle" idx="1"/>
          </p:nvPr>
        </p:nvSpPr>
        <p:spPr/>
        <p:txBody>
          <a:bodyPr/>
          <a:lstStyle/>
          <a:p>
            <a:endParaRPr lang="es-CL"/>
          </a:p>
        </p:txBody>
      </p:sp>
      <p:pic>
        <p:nvPicPr>
          <p:cNvPr id="1026" name="Picture 2" descr="infografia modelo de gestion de c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82551"/>
            <a:ext cx="12192000" cy="3563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32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1162</Words>
  <Application>Microsoft Office PowerPoint</Application>
  <PresentationFormat>Panorámica</PresentationFormat>
  <Paragraphs>25</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CICLO  DE  MEJORA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cp:revision>
  <dcterms:created xsi:type="dcterms:W3CDTF">2018-06-11T13:09:11Z</dcterms:created>
  <dcterms:modified xsi:type="dcterms:W3CDTF">2018-06-11T13:45:19Z</dcterms:modified>
</cp:coreProperties>
</file>