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69" r:id="rId4"/>
    <p:sldId id="259" r:id="rId5"/>
    <p:sldId id="267" r:id="rId6"/>
    <p:sldId id="266" r:id="rId7"/>
    <p:sldId id="260" r:id="rId8"/>
    <p:sldId id="261" r:id="rId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00"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74DF0-9427-497C-AA48-D80FD8E14DE3}" type="datetimeFigureOut">
              <a:rPr lang="es-ES" smtClean="0"/>
              <a:t>11/04/2019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7983C8-ABC8-4982-A90D-D58B075416A2}" type="slidenum">
              <a:rPr lang="es-ES" smtClean="0"/>
              <a:t>‹Nº›</a:t>
            </a:fld>
            <a:endParaRPr lang="es-ES"/>
          </a:p>
        </p:txBody>
      </p:sp>
    </p:spTree>
    <p:extLst>
      <p:ext uri="{BB962C8B-B14F-4D97-AF65-F5344CB8AC3E}">
        <p14:creationId xmlns:p14="http://schemas.microsoft.com/office/powerpoint/2010/main" val="42121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D7983C8-ABC8-4982-A90D-D58B075416A2}" type="slidenum">
              <a:rPr lang="es-ES" smtClean="0"/>
              <a:t>1</a:t>
            </a:fld>
            <a:endParaRPr lang="es-ES"/>
          </a:p>
        </p:txBody>
      </p:sp>
    </p:spTree>
    <p:extLst>
      <p:ext uri="{BB962C8B-B14F-4D97-AF65-F5344CB8AC3E}">
        <p14:creationId xmlns:p14="http://schemas.microsoft.com/office/powerpoint/2010/main" val="143624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331A08B-501B-4080-BCB9-934B68347DF4}" type="datetimeFigureOut">
              <a:rPr lang="es-CL" smtClean="0"/>
              <a:t>11-04-2019</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A452311D-1169-401F-A13A-46AD4F9BA66A}" type="slidenum">
              <a:rPr lang="es-CL" smtClean="0"/>
              <a:t>‹Nº›</a:t>
            </a:fld>
            <a:endParaRPr lang="es-CL"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331A08B-501B-4080-BCB9-934B68347DF4}" type="datetimeFigureOut">
              <a:rPr lang="es-CL" smtClean="0"/>
              <a:t>11-04-2019</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A452311D-1169-401F-A13A-46AD4F9BA66A}" type="slidenum">
              <a:rPr lang="es-CL" smtClean="0"/>
              <a:t>‹Nº›</a:t>
            </a:fld>
            <a:endParaRPr lang="es-CL"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31A08B-501B-4080-BCB9-934B68347DF4}" type="datetimeFigureOut">
              <a:rPr lang="es-CL" smtClean="0"/>
              <a:t>11-04-2019</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A452311D-1169-401F-A13A-46AD4F9BA66A}" type="slidenum">
              <a:rPr lang="es-CL" smtClean="0"/>
              <a:t>‹Nº›</a:t>
            </a:fld>
            <a:endParaRPr lang="es-CL"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31A08B-501B-4080-BCB9-934B68347DF4}" type="datetimeFigureOut">
              <a:rPr lang="es-CL" smtClean="0"/>
              <a:t>11-04-2019</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A452311D-1169-401F-A13A-46AD4F9BA66A}" type="slidenum">
              <a:rPr lang="es-CL" smtClean="0"/>
              <a:t>‹Nº›</a:t>
            </a:fld>
            <a:endParaRPr lang="es-CL"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331A08B-501B-4080-BCB9-934B68347DF4}" type="datetimeFigureOut">
              <a:rPr lang="es-CL" smtClean="0"/>
              <a:t>11-04-2019</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A452311D-1169-401F-A13A-46AD4F9BA66A}" type="slidenum">
              <a:rPr lang="es-CL" smtClean="0"/>
              <a:t>‹Nº›</a:t>
            </a:fld>
            <a:endParaRPr lang="es-CL"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31A08B-501B-4080-BCB9-934B68347DF4}" type="datetimeFigureOut">
              <a:rPr lang="es-CL" smtClean="0"/>
              <a:t>11-04-2019</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A452311D-1169-401F-A13A-46AD4F9BA66A}" type="slidenum">
              <a:rPr lang="es-CL" smtClean="0"/>
              <a:t>‹Nº›</a:t>
            </a:fld>
            <a:endParaRPr lang="es-CL"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331A08B-501B-4080-BCB9-934B68347DF4}" type="datetimeFigureOut">
              <a:rPr lang="es-CL" smtClean="0"/>
              <a:t>11-04-2019</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A452311D-1169-401F-A13A-46AD4F9BA66A}" type="slidenum">
              <a:rPr lang="es-CL" smtClean="0"/>
              <a:t>‹Nº›</a:t>
            </a:fld>
            <a:endParaRPr lang="es-CL"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331A08B-501B-4080-BCB9-934B68347DF4}" type="datetimeFigureOut">
              <a:rPr lang="es-CL" smtClean="0"/>
              <a:t>11-04-2019</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A452311D-1169-401F-A13A-46AD4F9BA66A}" type="slidenum">
              <a:rPr lang="es-CL" smtClean="0"/>
              <a:t>‹Nº›</a:t>
            </a:fld>
            <a:endParaRPr lang="es-CL"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1A08B-501B-4080-BCB9-934B68347DF4}" type="datetimeFigureOut">
              <a:rPr lang="es-CL" smtClean="0"/>
              <a:t>11-04-2019</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A452311D-1169-401F-A13A-46AD4F9BA66A}" type="slidenum">
              <a:rPr lang="es-CL" smtClean="0"/>
              <a:t>‹Nº›</a:t>
            </a:fld>
            <a:endParaRPr lang="es-C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331A08B-501B-4080-BCB9-934B68347DF4}" type="datetimeFigureOut">
              <a:rPr lang="es-CL" smtClean="0"/>
              <a:t>11-04-2019</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A452311D-1169-401F-A13A-46AD4F9BA66A}" type="slidenum">
              <a:rPr lang="es-CL" smtClean="0"/>
              <a:t>‹Nº›</a:t>
            </a:fld>
            <a:endParaRPr lang="es-CL"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331A08B-501B-4080-BCB9-934B68347DF4}" type="datetimeFigureOut">
              <a:rPr lang="es-CL" smtClean="0"/>
              <a:t>11-04-2019</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A452311D-1169-401F-A13A-46AD4F9BA66A}" type="slidenum">
              <a:rPr lang="es-CL" smtClean="0"/>
              <a:t>‹Nº›</a:t>
            </a:fld>
            <a:endParaRPr lang="es-CL"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331A08B-501B-4080-BCB9-934B68347DF4}" type="datetimeFigureOut">
              <a:rPr lang="es-CL" smtClean="0"/>
              <a:t>11-04-2019</a:t>
            </a:fld>
            <a:endParaRPr lang="es-CL"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CL"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452311D-1169-401F-A13A-46AD4F9BA66A}" type="slidenum">
              <a:rPr lang="es-CL" smtClean="0"/>
              <a:t>‹Nº›</a:t>
            </a:fld>
            <a:endParaRPr lang="es-C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7" y="188640"/>
            <a:ext cx="1080120" cy="910899"/>
          </a:xfrm>
          <a:prstGeom prst="rect">
            <a:avLst/>
          </a:prstGeom>
        </p:spPr>
      </p:pic>
      <p:sp>
        <p:nvSpPr>
          <p:cNvPr id="3" name="2 Marcador de texto"/>
          <p:cNvSpPr>
            <a:spLocks noGrp="1"/>
          </p:cNvSpPr>
          <p:nvPr>
            <p:ph type="body" sz="half" idx="2"/>
          </p:nvPr>
        </p:nvSpPr>
        <p:spPr>
          <a:xfrm>
            <a:off x="396469" y="1099539"/>
            <a:ext cx="4320480" cy="762330"/>
          </a:xfrm>
        </p:spPr>
        <p:txBody>
          <a:bodyPr>
            <a:normAutofit lnSpcReduction="10000"/>
          </a:bodyPr>
          <a:lstStyle/>
          <a:p>
            <a:pPr marL="0" indent="0" algn="ctr">
              <a:buNone/>
            </a:pPr>
            <a:r>
              <a:rPr lang="es-CL" sz="1200" b="1" dirty="0" smtClean="0">
                <a:solidFill>
                  <a:srgbClr val="002060"/>
                </a:solidFill>
                <a:latin typeface="Century Gothic" panose="020B0502020202020204" pitchFamily="34" charset="0"/>
                <a:cs typeface="Arial" panose="020B0604020202020204" pitchFamily="34" charset="0"/>
              </a:rPr>
              <a:t>JARDÍN INFANTIL “TORTUGUITA MARINA”</a:t>
            </a:r>
          </a:p>
          <a:p>
            <a:pPr marL="0" indent="0" algn="ctr">
              <a:buNone/>
            </a:pPr>
            <a:r>
              <a:rPr lang="es-CL" sz="1200" b="1" dirty="0" smtClean="0">
                <a:solidFill>
                  <a:srgbClr val="002060"/>
                </a:solidFill>
                <a:latin typeface="Century Gothic" panose="020B0502020202020204" pitchFamily="34" charset="0"/>
                <a:cs typeface="Arial" panose="020B0604020202020204" pitchFamily="34" charset="0"/>
              </a:rPr>
              <a:t>DEPTO. DE BIENESTAR SOCIAL</a:t>
            </a:r>
          </a:p>
          <a:p>
            <a:pPr marL="0" indent="0" algn="ctr">
              <a:buNone/>
            </a:pPr>
            <a:r>
              <a:rPr lang="es-CL" sz="1200" b="1" dirty="0" smtClean="0">
                <a:solidFill>
                  <a:srgbClr val="002060"/>
                </a:solidFill>
                <a:latin typeface="Century Gothic" panose="020B0502020202020204" pitchFamily="34" charset="0"/>
                <a:cs typeface="Arial" panose="020B0604020202020204" pitchFamily="34" charset="0"/>
              </a:rPr>
              <a:t> DE LA </a:t>
            </a:r>
            <a:r>
              <a:rPr lang="es-CL" sz="1200" b="1" dirty="0" err="1" smtClean="0">
                <a:solidFill>
                  <a:srgbClr val="002060"/>
                </a:solidFill>
                <a:latin typeface="Century Gothic" panose="020B0502020202020204" pitchFamily="34" charset="0"/>
                <a:cs typeface="Arial" panose="020B0604020202020204" pitchFamily="34" charset="0"/>
              </a:rPr>
              <a:t>IIa</a:t>
            </a:r>
            <a:r>
              <a:rPr lang="es-CL" sz="1200" b="1" dirty="0" smtClean="0">
                <a:solidFill>
                  <a:srgbClr val="002060"/>
                </a:solidFill>
                <a:latin typeface="Century Gothic" panose="020B0502020202020204" pitchFamily="34" charset="0"/>
                <a:cs typeface="Arial" panose="020B0604020202020204" pitchFamily="34" charset="0"/>
              </a:rPr>
              <a:t>. ZONA NAVAL</a:t>
            </a:r>
            <a:endParaRPr lang="es-CL" sz="1200" b="1" dirty="0">
              <a:solidFill>
                <a:srgbClr val="002060"/>
              </a:solidFill>
              <a:latin typeface="Century Gothic" panose="020B0502020202020204" pitchFamily="34" charset="0"/>
              <a:cs typeface="Arial" panose="020B0604020202020204" pitchFamily="34" charset="0"/>
            </a:endParaRPr>
          </a:p>
        </p:txBody>
      </p:sp>
      <p:sp>
        <p:nvSpPr>
          <p:cNvPr id="4" name="3 Título"/>
          <p:cNvSpPr>
            <a:spLocks noGrp="1"/>
          </p:cNvSpPr>
          <p:nvPr>
            <p:ph type="title"/>
          </p:nvPr>
        </p:nvSpPr>
        <p:spPr>
          <a:xfrm>
            <a:off x="179512" y="2492896"/>
            <a:ext cx="4824536" cy="1944216"/>
          </a:xfrm>
        </p:spPr>
        <p:txBody>
          <a:bodyPr/>
          <a:lstStyle/>
          <a:p>
            <a:pPr marL="0" indent="0" algn="ctr">
              <a:buNone/>
            </a:pPr>
            <a:r>
              <a:rPr lang="es-CL" sz="3000" dirty="0" smtClean="0">
                <a:solidFill>
                  <a:srgbClr val="002060"/>
                </a:solidFill>
                <a:latin typeface="Century Gothic" panose="020B0502020202020204" pitchFamily="34" charset="0"/>
              </a:rPr>
              <a:t>“Taller de </a:t>
            </a:r>
            <a:r>
              <a:rPr lang="es-CL" sz="3000" dirty="0">
                <a:solidFill>
                  <a:srgbClr val="002060"/>
                </a:solidFill>
                <a:latin typeface="Century Gothic" panose="020B0502020202020204" pitchFamily="34" charset="0"/>
              </a:rPr>
              <a:t>E</a:t>
            </a:r>
            <a:r>
              <a:rPr lang="es-CL" sz="3000" dirty="0" smtClean="0">
                <a:solidFill>
                  <a:srgbClr val="002060"/>
                </a:solidFill>
                <a:latin typeface="Century Gothic" panose="020B0502020202020204" pitchFamily="34" charset="0"/>
              </a:rPr>
              <a:t>stimulación </a:t>
            </a:r>
            <a:r>
              <a:rPr lang="es-CL" sz="3000" dirty="0">
                <a:solidFill>
                  <a:srgbClr val="002060"/>
                </a:solidFill>
                <a:latin typeface="Century Gothic" panose="020B0502020202020204" pitchFamily="34" charset="0"/>
              </a:rPr>
              <a:t>M</a:t>
            </a:r>
            <a:r>
              <a:rPr lang="es-CL" sz="3000" dirty="0" smtClean="0">
                <a:solidFill>
                  <a:srgbClr val="002060"/>
                </a:solidFill>
                <a:latin typeface="Century Gothic" panose="020B0502020202020204" pitchFamily="34" charset="0"/>
              </a:rPr>
              <a:t>otriz”</a:t>
            </a:r>
            <a:endParaRPr lang="es-CL" sz="3000" dirty="0">
              <a:solidFill>
                <a:srgbClr val="002060"/>
              </a:solidFill>
              <a:latin typeface="Century Gothic" panose="020B0502020202020204" pitchFamily="34" charset="0"/>
            </a:endParaRPr>
          </a:p>
        </p:txBody>
      </p:sp>
      <p:pic>
        <p:nvPicPr>
          <p:cNvPr id="7" name="6 Marcador de posición de imagen"/>
          <p:cNvPicPr>
            <a:picLocks noGrp="1" noChangeAspect="1"/>
          </p:cNvPicPr>
          <p:nvPr>
            <p:ph type="pic" idx="1"/>
          </p:nvPr>
        </p:nvPicPr>
        <p:blipFill>
          <a:blip r:embed="rId4" cstate="print">
            <a:extLst>
              <a:ext uri="{28A0092B-C50C-407E-A947-70E740481C1C}">
                <a14:useLocalDpi xmlns:a14="http://schemas.microsoft.com/office/drawing/2010/main" val="0"/>
              </a:ext>
            </a:extLst>
          </a:blip>
          <a:stretch>
            <a:fillRect/>
          </a:stretch>
        </p:blipFill>
        <p:spPr>
          <a:xfrm rot="5400000">
            <a:off x="3541723" y="1319408"/>
            <a:ext cx="6236886" cy="4032316"/>
          </a:xfrm>
        </p:spPr>
      </p:pic>
    </p:spTree>
    <p:extLst>
      <p:ext uri="{BB962C8B-B14F-4D97-AF65-F5344CB8AC3E}">
        <p14:creationId xmlns:p14="http://schemas.microsoft.com/office/powerpoint/2010/main" val="418519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3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7" y="188640"/>
            <a:ext cx="1080120" cy="910899"/>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78722" y="188640"/>
            <a:ext cx="4076340" cy="3057255"/>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83611" y="980728"/>
            <a:ext cx="4068133" cy="538413"/>
          </a:xfrm>
        </p:spPr>
        <p:txBody>
          <a:bodyPr/>
          <a:lstStyle/>
          <a:p>
            <a:pPr marL="0" indent="0" algn="ctr">
              <a:buNone/>
            </a:pPr>
            <a:r>
              <a:rPr lang="es-CL" dirty="0" smtClean="0">
                <a:solidFill>
                  <a:srgbClr val="002060"/>
                </a:solidFill>
                <a:latin typeface="Century Gothic" panose="020B0502020202020204" pitchFamily="34" charset="0"/>
              </a:rPr>
              <a:t>CONTEXTO</a:t>
            </a:r>
            <a:endParaRPr lang="es-CL" dirty="0">
              <a:solidFill>
                <a:srgbClr val="002060"/>
              </a:solidFill>
              <a:latin typeface="Century Gothic" panose="020B0502020202020204" pitchFamily="34" charset="0"/>
            </a:endParaRPr>
          </a:p>
        </p:txBody>
      </p:sp>
      <p:sp>
        <p:nvSpPr>
          <p:cNvPr id="3" name="2 Marcador de contenido"/>
          <p:cNvSpPr>
            <a:spLocks noGrp="1"/>
          </p:cNvSpPr>
          <p:nvPr>
            <p:ph idx="1"/>
          </p:nvPr>
        </p:nvSpPr>
        <p:spPr>
          <a:xfrm>
            <a:off x="395537" y="4005064"/>
            <a:ext cx="4017085" cy="2232247"/>
          </a:xfrm>
        </p:spPr>
        <p:txBody>
          <a:bodyPr>
            <a:noAutofit/>
          </a:bodyPr>
          <a:lstStyle/>
          <a:p>
            <a:pPr marL="45720" indent="0" algn="just">
              <a:buNone/>
            </a:pPr>
            <a:endParaRPr lang="es-CL" sz="1800" dirty="0" smtClean="0">
              <a:solidFill>
                <a:srgbClr val="002060"/>
              </a:solidFill>
              <a:latin typeface="Century Gothic" panose="020B0502020202020204" pitchFamily="34" charset="0"/>
            </a:endParaRPr>
          </a:p>
          <a:p>
            <a:pPr marL="45720" indent="0" algn="just">
              <a:buNone/>
            </a:pPr>
            <a:r>
              <a:rPr lang="es-CL" sz="1800" dirty="0" smtClean="0">
                <a:solidFill>
                  <a:srgbClr val="002060"/>
                </a:solidFill>
                <a:latin typeface="Century Gothic" panose="020B0502020202020204" pitchFamily="34" charset="0"/>
              </a:rPr>
              <a:t>Nuestro J.I. atiende a niños en edad preescolar entre 2 a 5 años, cuenta con dos niveles educativos:</a:t>
            </a:r>
          </a:p>
          <a:p>
            <a:pPr marL="45720" indent="0" algn="just">
              <a:buNone/>
            </a:pPr>
            <a:endParaRPr lang="es-CL" sz="1800" dirty="0" smtClean="0">
              <a:solidFill>
                <a:srgbClr val="002060"/>
              </a:solidFill>
              <a:latin typeface="Century Gothic" panose="020B0502020202020204" pitchFamily="34" charset="0"/>
            </a:endParaRPr>
          </a:p>
          <a:p>
            <a:pPr algn="just"/>
            <a:r>
              <a:rPr lang="es-CL" sz="1800" dirty="0" smtClean="0">
                <a:solidFill>
                  <a:srgbClr val="002060"/>
                </a:solidFill>
                <a:latin typeface="Century Gothic" panose="020B0502020202020204" pitchFamily="34" charset="0"/>
              </a:rPr>
              <a:t>Nivel Medio (diez niños y niñas)</a:t>
            </a:r>
          </a:p>
          <a:p>
            <a:pPr algn="just"/>
            <a:r>
              <a:rPr lang="es-CL" sz="1800" dirty="0" smtClean="0">
                <a:solidFill>
                  <a:srgbClr val="002060"/>
                </a:solidFill>
                <a:latin typeface="Century Gothic" panose="020B0502020202020204" pitchFamily="34" charset="0"/>
              </a:rPr>
              <a:t>Nivel transición (doce niños y niñas)</a:t>
            </a:r>
          </a:p>
          <a:p>
            <a:pPr marL="45720" indent="0" algn="just">
              <a:buNone/>
            </a:pPr>
            <a:endParaRPr lang="es-CL" sz="1800" dirty="0" smtClean="0">
              <a:solidFill>
                <a:srgbClr val="002060"/>
              </a:solidFill>
              <a:latin typeface="Century Gothic" panose="020B0502020202020204" pitchFamily="34" charset="0"/>
            </a:endParaRPr>
          </a:p>
          <a:p>
            <a:pPr marL="45720" indent="0" algn="just">
              <a:buNone/>
            </a:pPr>
            <a:r>
              <a:rPr lang="es-CL" sz="1800" dirty="0" smtClean="0">
                <a:solidFill>
                  <a:srgbClr val="002060"/>
                </a:solidFill>
                <a:latin typeface="Century Gothic" panose="020B0502020202020204" pitchFamily="34" charset="0"/>
              </a:rPr>
              <a:t>.</a:t>
            </a:r>
          </a:p>
          <a:p>
            <a:pPr marL="45720" indent="0" algn="just">
              <a:buNone/>
            </a:pPr>
            <a:endParaRPr lang="es-CL" sz="1800" dirty="0" smtClean="0">
              <a:solidFill>
                <a:srgbClr val="002060"/>
              </a:solidFill>
              <a:latin typeface="Century Gothic" panose="020B0502020202020204" pitchFamily="34" charset="0"/>
            </a:endParaRPr>
          </a:p>
        </p:txBody>
      </p:sp>
      <p:sp>
        <p:nvSpPr>
          <p:cNvPr id="4" name="3 Marcador de texto"/>
          <p:cNvSpPr>
            <a:spLocks noGrp="1"/>
          </p:cNvSpPr>
          <p:nvPr>
            <p:ph type="body" sz="half" idx="2"/>
          </p:nvPr>
        </p:nvSpPr>
        <p:spPr>
          <a:xfrm>
            <a:off x="395537" y="1589711"/>
            <a:ext cx="4068889" cy="1656184"/>
          </a:xfrm>
        </p:spPr>
        <p:txBody>
          <a:bodyPr>
            <a:noAutofit/>
          </a:bodyPr>
          <a:lstStyle/>
          <a:p>
            <a:pPr algn="just"/>
            <a:r>
              <a:rPr lang="es-CL" sz="1800" dirty="0" smtClean="0">
                <a:solidFill>
                  <a:srgbClr val="002060"/>
                </a:solidFill>
                <a:latin typeface="Century Gothic" panose="020B0502020202020204" pitchFamily="34" charset="0"/>
              </a:rPr>
              <a:t>El Jardín Infantil “Tortuguita Marina” es un centro educativo ubicado en la isla </a:t>
            </a:r>
            <a:r>
              <a:rPr lang="es-CL" sz="1800" dirty="0" err="1" smtClean="0">
                <a:solidFill>
                  <a:srgbClr val="002060"/>
                </a:solidFill>
                <a:latin typeface="Century Gothic" panose="020B0502020202020204" pitchFamily="34" charset="0"/>
              </a:rPr>
              <a:t>Quiriquina</a:t>
            </a:r>
            <a:r>
              <a:rPr lang="es-CL" sz="1800" dirty="0" smtClean="0">
                <a:solidFill>
                  <a:srgbClr val="002060"/>
                </a:solidFill>
                <a:latin typeface="Century Gothic" panose="020B0502020202020204" pitchFamily="34" charset="0"/>
              </a:rPr>
              <a:t>, que atiende a los hijos e hijas de  servidores  de la Escuela de Grumetes. </a:t>
            </a:r>
          </a:p>
          <a:p>
            <a:pPr algn="just"/>
            <a:endParaRPr lang="es-CL" sz="1800" dirty="0">
              <a:solidFill>
                <a:srgbClr val="002060"/>
              </a:solidFill>
              <a:latin typeface="Century Gothic" panose="020B0502020202020204" pitchFamily="34" charset="0"/>
            </a:endParaRPr>
          </a:p>
          <a:p>
            <a:pPr algn="just"/>
            <a:endParaRPr lang="es-CL" sz="1800" dirty="0" smtClean="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57184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900" fill="hold"/>
                                        <p:tgtEl>
                                          <p:spTgt spid="2"/>
                                        </p:tgtEl>
                                        <p:attrNameLst>
                                          <p:attrName>ppt_x</p:attrName>
                                        </p:attrNameLst>
                                      </p:cBhvr>
                                      <p:tavLst>
                                        <p:tav tm="0">
                                          <p:val>
                                            <p:strVal val="#ppt_x"/>
                                          </p:val>
                                        </p:tav>
                                        <p:tav tm="100000">
                                          <p:val>
                                            <p:strVal val="#ppt_x"/>
                                          </p:val>
                                        </p:tav>
                                      </p:tavLst>
                                    </p:anim>
                                    <p:anim calcmode="lin" valueType="num">
                                      <p:cBhvr additive="base">
                                        <p:cTn id="13" dur="19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700"/>
                                        <p:tgtEl>
                                          <p:spTgt spid="4">
                                            <p:txEl>
                                              <p:pRg st="0" end="0"/>
                                            </p:txEl>
                                          </p:spTgt>
                                        </p:tgtEl>
                                      </p:cBhvr>
                                    </p:animEffect>
                                    <p:anim calcmode="lin" valueType="num">
                                      <p:cBhvr>
                                        <p:cTn id="19" dur="17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7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circle(in)">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circle(in)">
                                      <p:cBhvr>
                                        <p:cTn id="35" dur="2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ircle(in)">
                                      <p:cBhvr>
                                        <p:cTn id="4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7" y="188640"/>
            <a:ext cx="1080120" cy="910899"/>
          </a:xfrm>
          <a:prstGeom prst="rect">
            <a:avLst/>
          </a:prstGeom>
        </p:spPr>
      </p:pic>
      <p:sp>
        <p:nvSpPr>
          <p:cNvPr id="3" name="2 Marcador de texto"/>
          <p:cNvSpPr>
            <a:spLocks noGrp="1"/>
          </p:cNvSpPr>
          <p:nvPr>
            <p:ph type="body" sz="half" idx="2"/>
          </p:nvPr>
        </p:nvSpPr>
        <p:spPr>
          <a:xfrm>
            <a:off x="899591" y="1333651"/>
            <a:ext cx="5782345" cy="3821800"/>
          </a:xfrm>
        </p:spPr>
        <p:txBody>
          <a:bodyPr>
            <a:normAutofit fontScale="85000" lnSpcReduction="20000"/>
          </a:bodyPr>
          <a:lstStyle/>
          <a:p>
            <a:pPr marL="45720" indent="0" algn="ctr">
              <a:buNone/>
            </a:pPr>
            <a:r>
              <a:rPr lang="es-CL" sz="1900" dirty="0" smtClean="0">
                <a:solidFill>
                  <a:srgbClr val="002060"/>
                </a:solidFill>
                <a:effectLst>
                  <a:outerShdw blurRad="38100" dist="38100" dir="2700000" algn="tl">
                    <a:srgbClr val="000000">
                      <a:alpha val="43137"/>
                    </a:srgbClr>
                  </a:outerShdw>
                </a:effectLst>
                <a:latin typeface="Century Gothic" panose="020B0502020202020204" pitchFamily="34" charset="0"/>
              </a:rPr>
              <a:t>                              </a:t>
            </a:r>
            <a:r>
              <a:rPr lang="es-CL" sz="1900" u="sng" dirty="0" smtClean="0">
                <a:solidFill>
                  <a:srgbClr val="002060"/>
                </a:solidFill>
                <a:effectLst>
                  <a:outerShdw blurRad="38100" dist="38100" dir="2700000" algn="tl">
                    <a:srgbClr val="000000">
                      <a:alpha val="43137"/>
                    </a:srgbClr>
                  </a:outerShdw>
                </a:effectLst>
                <a:latin typeface="Century Gothic" panose="020B0502020202020204" pitchFamily="34" charset="0"/>
              </a:rPr>
              <a:t>Personal </a:t>
            </a:r>
            <a:r>
              <a:rPr lang="es-CL" sz="1900" u="sng" dirty="0">
                <a:solidFill>
                  <a:srgbClr val="002060"/>
                </a:solidFill>
                <a:effectLst>
                  <a:outerShdw blurRad="38100" dist="38100" dir="2700000" algn="tl">
                    <a:srgbClr val="000000">
                      <a:alpha val="43137"/>
                    </a:srgbClr>
                  </a:outerShdw>
                </a:effectLst>
                <a:latin typeface="Century Gothic" panose="020B0502020202020204" pitchFamily="34" charset="0"/>
              </a:rPr>
              <a:t>por nivel educativo</a:t>
            </a:r>
            <a:r>
              <a:rPr lang="es-CL" sz="1900" u="sng" dirty="0" smtClean="0">
                <a:solidFill>
                  <a:srgbClr val="002060"/>
                </a:solidFill>
                <a:effectLst>
                  <a:outerShdw blurRad="38100" dist="38100" dir="2700000" algn="tl">
                    <a:srgbClr val="000000">
                      <a:alpha val="43137"/>
                    </a:srgbClr>
                  </a:outerShdw>
                </a:effectLst>
                <a:latin typeface="Century Gothic" panose="020B0502020202020204" pitchFamily="34" charset="0"/>
              </a:rPr>
              <a:t>:</a:t>
            </a:r>
          </a:p>
          <a:p>
            <a:pPr marL="45720" indent="0" algn="just">
              <a:buNone/>
            </a:pPr>
            <a:endParaRPr lang="es-CL" sz="1900" b="1" u="sng" dirty="0">
              <a:solidFill>
                <a:srgbClr val="002060"/>
              </a:solidFill>
              <a:effectLst>
                <a:outerShdw blurRad="38100" dist="38100" dir="2700000" algn="tl">
                  <a:srgbClr val="000000">
                    <a:alpha val="43137"/>
                  </a:srgbClr>
                </a:outerShdw>
              </a:effectLst>
              <a:latin typeface="Century Gothic" panose="020B0502020202020204" pitchFamily="34" charset="0"/>
            </a:endParaRPr>
          </a:p>
          <a:p>
            <a:pPr marL="45720" indent="0" algn="just">
              <a:buNone/>
            </a:pPr>
            <a:r>
              <a:rPr lang="es-CL" sz="2100" b="1" dirty="0">
                <a:solidFill>
                  <a:srgbClr val="002060"/>
                </a:solidFill>
                <a:latin typeface="Century Gothic" panose="020B0502020202020204" pitchFamily="34" charset="0"/>
              </a:rPr>
              <a:t>  Transición:</a:t>
            </a:r>
          </a:p>
          <a:p>
            <a:pPr algn="just">
              <a:buFont typeface="Wingdings" panose="05000000000000000000" pitchFamily="2" charset="2"/>
              <a:buChar char="§"/>
            </a:pPr>
            <a:r>
              <a:rPr lang="es-CL" sz="2100" dirty="0">
                <a:solidFill>
                  <a:srgbClr val="002060"/>
                </a:solidFill>
                <a:latin typeface="Century Gothic" panose="020B0502020202020204" pitchFamily="34" charset="0"/>
              </a:rPr>
              <a:t>01 Directora/Educadora Pedagógica</a:t>
            </a:r>
          </a:p>
          <a:p>
            <a:pPr algn="just">
              <a:buFont typeface="Wingdings" panose="05000000000000000000" pitchFamily="2" charset="2"/>
              <a:buChar char="§"/>
            </a:pPr>
            <a:r>
              <a:rPr lang="es-CL" sz="2100" dirty="0">
                <a:solidFill>
                  <a:srgbClr val="002060"/>
                </a:solidFill>
                <a:latin typeface="Century Gothic" panose="020B0502020202020204" pitchFamily="34" charset="0"/>
              </a:rPr>
              <a:t> (nivel Transición).</a:t>
            </a:r>
          </a:p>
          <a:p>
            <a:pPr algn="just">
              <a:buFont typeface="Wingdings" panose="05000000000000000000" pitchFamily="2" charset="2"/>
              <a:buChar char="§"/>
            </a:pPr>
            <a:r>
              <a:rPr lang="es-CL" sz="2100" dirty="0">
                <a:solidFill>
                  <a:srgbClr val="002060"/>
                </a:solidFill>
                <a:latin typeface="Century Gothic" panose="020B0502020202020204" pitchFamily="34" charset="0"/>
              </a:rPr>
              <a:t>01 Técnico en Párvulos.</a:t>
            </a:r>
          </a:p>
          <a:p>
            <a:pPr marL="45720" indent="0" algn="just">
              <a:buNone/>
            </a:pPr>
            <a:r>
              <a:rPr lang="es-CL" sz="2100" b="1" dirty="0">
                <a:solidFill>
                  <a:srgbClr val="002060"/>
                </a:solidFill>
                <a:latin typeface="Century Gothic" panose="020B0502020202020204" pitchFamily="34" charset="0"/>
              </a:rPr>
              <a:t> </a:t>
            </a:r>
            <a:endParaRPr lang="es-CL" sz="2100" b="1" dirty="0" smtClean="0">
              <a:solidFill>
                <a:srgbClr val="002060"/>
              </a:solidFill>
              <a:latin typeface="Century Gothic" panose="020B0502020202020204" pitchFamily="34" charset="0"/>
            </a:endParaRPr>
          </a:p>
          <a:p>
            <a:pPr marL="45720" indent="0" algn="just">
              <a:buNone/>
            </a:pPr>
            <a:r>
              <a:rPr lang="es-CL" sz="2100" b="1" dirty="0" smtClean="0">
                <a:solidFill>
                  <a:srgbClr val="002060"/>
                </a:solidFill>
                <a:latin typeface="Century Gothic" panose="020B0502020202020204" pitchFamily="34" charset="0"/>
              </a:rPr>
              <a:t> </a:t>
            </a:r>
            <a:r>
              <a:rPr lang="es-CL" sz="2100" b="1" dirty="0">
                <a:solidFill>
                  <a:srgbClr val="002060"/>
                </a:solidFill>
                <a:latin typeface="Century Gothic" panose="020B0502020202020204" pitchFamily="34" charset="0"/>
              </a:rPr>
              <a:t>Medio</a:t>
            </a:r>
          </a:p>
          <a:p>
            <a:pPr algn="just">
              <a:buFont typeface="Wingdings" panose="05000000000000000000" pitchFamily="2" charset="2"/>
              <a:buChar char="§"/>
            </a:pPr>
            <a:r>
              <a:rPr lang="es-CL" sz="2100" dirty="0">
                <a:solidFill>
                  <a:srgbClr val="002060"/>
                </a:solidFill>
                <a:latin typeface="Century Gothic" panose="020B0502020202020204" pitchFamily="34" charset="0"/>
              </a:rPr>
              <a:t> 01 Educadora de Párvulos (nivel medio).</a:t>
            </a:r>
          </a:p>
          <a:p>
            <a:pPr algn="just">
              <a:buFont typeface="Wingdings" panose="05000000000000000000" pitchFamily="2" charset="2"/>
              <a:buChar char="§"/>
            </a:pPr>
            <a:r>
              <a:rPr lang="es-CL" sz="2100" dirty="0">
                <a:solidFill>
                  <a:srgbClr val="002060"/>
                </a:solidFill>
                <a:latin typeface="Century Gothic" panose="020B0502020202020204" pitchFamily="34" charset="0"/>
              </a:rPr>
              <a:t> 01 Técnico en Párvulos.</a:t>
            </a:r>
          </a:p>
          <a:p>
            <a:pPr algn="just">
              <a:buFont typeface="Wingdings" panose="05000000000000000000" pitchFamily="2" charset="2"/>
              <a:buChar char="§"/>
            </a:pPr>
            <a:endParaRPr lang="es-CL" sz="2100" dirty="0">
              <a:solidFill>
                <a:srgbClr val="002060"/>
              </a:solidFill>
              <a:latin typeface="Century Gothic" panose="020B0502020202020204" pitchFamily="34" charset="0"/>
            </a:endParaRPr>
          </a:p>
          <a:p>
            <a:pPr algn="just">
              <a:buFont typeface="Wingdings" panose="05000000000000000000" pitchFamily="2" charset="2"/>
              <a:buChar char="§"/>
            </a:pPr>
            <a:r>
              <a:rPr lang="es-CL" sz="2100" dirty="0">
                <a:solidFill>
                  <a:srgbClr val="002060"/>
                </a:solidFill>
                <a:latin typeface="Century Gothic" panose="020B0502020202020204" pitchFamily="34" charset="0"/>
              </a:rPr>
              <a:t>01 Auxiliar de aseo.</a:t>
            </a:r>
          </a:p>
          <a:p>
            <a:pPr marL="45720" indent="0" algn="just">
              <a:buNone/>
            </a:pPr>
            <a:endParaRPr lang="es-CL" sz="2100" dirty="0">
              <a:solidFill>
                <a:srgbClr val="002060"/>
              </a:solidFill>
              <a:latin typeface="Century Gothic" panose="020B0502020202020204" pitchFamily="34" charset="0"/>
            </a:endParaRPr>
          </a:p>
          <a:p>
            <a:endParaRPr lang="es-ES" dirty="0"/>
          </a:p>
        </p:txBody>
      </p:sp>
      <p:sp>
        <p:nvSpPr>
          <p:cNvPr id="5" name="4 Rectángulo"/>
          <p:cNvSpPr/>
          <p:nvPr/>
        </p:nvSpPr>
        <p:spPr>
          <a:xfrm>
            <a:off x="890946" y="4844561"/>
            <a:ext cx="7952673" cy="646331"/>
          </a:xfrm>
          <a:prstGeom prst="rect">
            <a:avLst/>
          </a:prstGeom>
        </p:spPr>
        <p:txBody>
          <a:bodyPr wrap="square">
            <a:spAutoFit/>
          </a:bodyPr>
          <a:lstStyle/>
          <a:p>
            <a:pPr marL="45720" indent="0">
              <a:buNone/>
            </a:pPr>
            <a:r>
              <a:rPr lang="es-CL" b="1" dirty="0">
                <a:solidFill>
                  <a:srgbClr val="002060"/>
                </a:solidFill>
                <a:latin typeface="Century Gothic" panose="020B0502020202020204" pitchFamily="34" charset="0"/>
              </a:rPr>
              <a:t>SELLO</a:t>
            </a:r>
            <a:r>
              <a:rPr lang="es-CL" dirty="0">
                <a:solidFill>
                  <a:srgbClr val="002060"/>
                </a:solidFill>
                <a:latin typeface="Century Gothic" panose="020B0502020202020204" pitchFamily="34" charset="0"/>
              </a:rPr>
              <a:t>: </a:t>
            </a:r>
            <a:endParaRPr lang="es-CL" dirty="0" smtClean="0">
              <a:solidFill>
                <a:srgbClr val="002060"/>
              </a:solidFill>
              <a:latin typeface="Century Gothic" panose="020B0502020202020204" pitchFamily="34" charset="0"/>
            </a:endParaRPr>
          </a:p>
          <a:p>
            <a:pPr marL="45720" indent="0" algn="ctr">
              <a:buNone/>
            </a:pPr>
            <a:r>
              <a:rPr lang="es-CL" b="1" dirty="0" smtClean="0">
                <a:solidFill>
                  <a:srgbClr val="002060"/>
                </a:solidFill>
                <a:latin typeface="Century Gothic" panose="020B0502020202020204" pitchFamily="34" charset="0"/>
              </a:rPr>
              <a:t>”Comprometidos </a:t>
            </a:r>
            <a:r>
              <a:rPr lang="es-CL" b="1" dirty="0">
                <a:solidFill>
                  <a:srgbClr val="002060"/>
                </a:solidFill>
                <a:latin typeface="Century Gothic" panose="020B0502020202020204" pitchFamily="34" charset="0"/>
              </a:rPr>
              <a:t>con hábitos de </a:t>
            </a:r>
            <a:r>
              <a:rPr lang="es-CL" b="1" dirty="0" smtClean="0">
                <a:solidFill>
                  <a:srgbClr val="002060"/>
                </a:solidFill>
                <a:latin typeface="Century Gothic" panose="020B0502020202020204" pitchFamily="34" charset="0"/>
              </a:rPr>
              <a:t>vida </a:t>
            </a:r>
            <a:r>
              <a:rPr lang="es-CL" b="1" dirty="0">
                <a:solidFill>
                  <a:srgbClr val="002060"/>
                </a:solidFill>
                <a:latin typeface="Century Gothic" panose="020B0502020202020204" pitchFamily="34" charset="0"/>
              </a:rPr>
              <a:t>saludable”.</a:t>
            </a:r>
          </a:p>
        </p:txBody>
      </p:sp>
    </p:spTree>
    <p:extLst>
      <p:ext uri="{BB962C8B-B14F-4D97-AF65-F5344CB8AC3E}">
        <p14:creationId xmlns:p14="http://schemas.microsoft.com/office/powerpoint/2010/main" val="66347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8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8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2500" fill="hold"/>
                                        <p:tgtEl>
                                          <p:spTgt spid="5"/>
                                        </p:tgtEl>
                                        <p:attrNameLst>
                                          <p:attrName>ppt_w</p:attrName>
                                        </p:attrNameLst>
                                      </p:cBhvr>
                                      <p:tavLst>
                                        <p:tav tm="0">
                                          <p:val>
                                            <p:fltVal val="0"/>
                                          </p:val>
                                        </p:tav>
                                        <p:tav tm="100000">
                                          <p:val>
                                            <p:strVal val="#ppt_w"/>
                                          </p:val>
                                        </p:tav>
                                      </p:tavLst>
                                    </p:anim>
                                    <p:anim calcmode="lin" valueType="num">
                                      <p:cBhvr>
                                        <p:cTn id="68" dur="2500" fill="hold"/>
                                        <p:tgtEl>
                                          <p:spTgt spid="5"/>
                                        </p:tgtEl>
                                        <p:attrNameLst>
                                          <p:attrName>ppt_h</p:attrName>
                                        </p:attrNameLst>
                                      </p:cBhvr>
                                      <p:tavLst>
                                        <p:tav tm="0">
                                          <p:val>
                                            <p:fltVal val="0"/>
                                          </p:val>
                                        </p:tav>
                                        <p:tav tm="100000">
                                          <p:val>
                                            <p:strVal val="#ppt_h"/>
                                          </p:val>
                                        </p:tav>
                                      </p:tavLst>
                                    </p:anim>
                                    <p:anim calcmode="lin" valueType="num">
                                      <p:cBhvr>
                                        <p:cTn id="69" dur="2500" fill="hold"/>
                                        <p:tgtEl>
                                          <p:spTgt spid="5"/>
                                        </p:tgtEl>
                                        <p:attrNameLst>
                                          <p:attrName>style.rotation</p:attrName>
                                        </p:attrNameLst>
                                      </p:cBhvr>
                                      <p:tavLst>
                                        <p:tav tm="0">
                                          <p:val>
                                            <p:fltVal val="90"/>
                                          </p:val>
                                        </p:tav>
                                        <p:tav tm="100000">
                                          <p:val>
                                            <p:fltVal val="0"/>
                                          </p:val>
                                        </p:tav>
                                      </p:tavLst>
                                    </p:anim>
                                    <p:animEffect transition="in" filter="fade">
                                      <p:cBhvr>
                                        <p:cTn id="70"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43808" y="0"/>
            <a:ext cx="3204037" cy="674314"/>
          </a:xfrm>
        </p:spPr>
        <p:txBody>
          <a:bodyPr/>
          <a:lstStyle/>
          <a:p>
            <a:pPr marL="0" indent="0" algn="ctr">
              <a:buNone/>
            </a:pPr>
            <a:r>
              <a:rPr lang="es-CL" sz="1800" dirty="0" smtClean="0">
                <a:solidFill>
                  <a:srgbClr val="002060"/>
                </a:solidFill>
                <a:latin typeface="Century Gothic" panose="020B0502020202020204" pitchFamily="34" charset="0"/>
              </a:rPr>
              <a:t/>
            </a:r>
            <a:br>
              <a:rPr lang="es-CL" sz="1800" dirty="0" smtClean="0">
                <a:solidFill>
                  <a:srgbClr val="002060"/>
                </a:solidFill>
                <a:latin typeface="Century Gothic" panose="020B0502020202020204" pitchFamily="34" charset="0"/>
              </a:rPr>
            </a:br>
            <a:r>
              <a:rPr lang="es-CL" sz="1800" dirty="0" smtClean="0">
                <a:solidFill>
                  <a:srgbClr val="002060"/>
                </a:solidFill>
                <a:latin typeface="Century Gothic" panose="020B0502020202020204" pitchFamily="34" charset="0"/>
              </a:rPr>
              <a:t>CONTEXTO</a:t>
            </a:r>
            <a:endParaRPr lang="es-CL" sz="1800" dirty="0">
              <a:solidFill>
                <a:srgbClr val="002060"/>
              </a:solidFill>
              <a:latin typeface="Century Gothic" panose="020B0502020202020204" pitchFamily="34" charset="0"/>
            </a:endParaRPr>
          </a:p>
        </p:txBody>
      </p:sp>
      <p:sp>
        <p:nvSpPr>
          <p:cNvPr id="3" name="2 Marcador de contenido"/>
          <p:cNvSpPr>
            <a:spLocks noGrp="1"/>
          </p:cNvSpPr>
          <p:nvPr>
            <p:ph idx="1"/>
          </p:nvPr>
        </p:nvSpPr>
        <p:spPr>
          <a:xfrm>
            <a:off x="395536" y="2852936"/>
            <a:ext cx="8462226" cy="3600400"/>
          </a:xfrm>
        </p:spPr>
        <p:txBody>
          <a:bodyPr>
            <a:normAutofit fontScale="25000" lnSpcReduction="20000"/>
          </a:bodyPr>
          <a:lstStyle/>
          <a:p>
            <a:pPr marL="45720" indent="0" algn="just">
              <a:buNone/>
            </a:pPr>
            <a:endParaRPr lang="es-CL" sz="1800" b="1" dirty="0" smtClean="0">
              <a:solidFill>
                <a:srgbClr val="002060"/>
              </a:solidFill>
              <a:latin typeface="Century Gothic" panose="020B0502020202020204" pitchFamily="34" charset="0"/>
            </a:endParaRPr>
          </a:p>
          <a:p>
            <a:pPr marL="45720" indent="0" algn="ctr">
              <a:buNone/>
            </a:pPr>
            <a:endParaRPr lang="es-CL" sz="1900" b="1" dirty="0" smtClean="0">
              <a:solidFill>
                <a:srgbClr val="002060"/>
              </a:solidFill>
              <a:latin typeface="Century Gothic" panose="020B0502020202020204" pitchFamily="34" charset="0"/>
            </a:endParaRPr>
          </a:p>
          <a:p>
            <a:pPr marL="45720" indent="0" algn="ctr">
              <a:buNone/>
            </a:pPr>
            <a:r>
              <a:rPr lang="es-CL" sz="7200" b="1" dirty="0" smtClean="0">
                <a:solidFill>
                  <a:srgbClr val="002060"/>
                </a:solidFill>
                <a:latin typeface="Century Gothic" panose="020B0502020202020204" pitchFamily="34" charset="0"/>
              </a:rPr>
              <a:t>Realidad </a:t>
            </a:r>
            <a:r>
              <a:rPr lang="es-CL" sz="7200" b="1" dirty="0">
                <a:solidFill>
                  <a:srgbClr val="002060"/>
                </a:solidFill>
                <a:latin typeface="Century Gothic" panose="020B0502020202020204" pitchFamily="34" charset="0"/>
              </a:rPr>
              <a:t>año </a:t>
            </a:r>
            <a:r>
              <a:rPr lang="es-CL" sz="7200" b="1" dirty="0" smtClean="0">
                <a:solidFill>
                  <a:srgbClr val="002060"/>
                </a:solidFill>
                <a:latin typeface="Century Gothic" panose="020B0502020202020204" pitchFamily="34" charset="0"/>
              </a:rPr>
              <a:t>2018-2019:</a:t>
            </a:r>
            <a:endParaRPr lang="es-CL" sz="7200" b="1" dirty="0">
              <a:solidFill>
                <a:srgbClr val="002060"/>
              </a:solidFill>
              <a:latin typeface="Century Gothic" panose="020B0502020202020204" pitchFamily="34" charset="0"/>
            </a:endParaRPr>
          </a:p>
          <a:p>
            <a:pPr marL="285750" indent="-285750" algn="just">
              <a:lnSpc>
                <a:spcPct val="120000"/>
              </a:lnSpc>
              <a:buFont typeface="Wingdings" panose="05000000000000000000" pitchFamily="2" charset="2"/>
              <a:buChar char="§"/>
            </a:pPr>
            <a:r>
              <a:rPr lang="es-CL" sz="7200" b="1" dirty="0" smtClean="0">
                <a:solidFill>
                  <a:srgbClr val="002060"/>
                </a:solidFill>
                <a:latin typeface="Century Gothic" panose="020B0502020202020204" pitchFamily="34" charset="0"/>
              </a:rPr>
              <a:t>Fortaleza</a:t>
            </a:r>
            <a:r>
              <a:rPr lang="es-CL" sz="7200" dirty="0" smtClean="0">
                <a:solidFill>
                  <a:srgbClr val="002060"/>
                </a:solidFill>
                <a:latin typeface="Century Gothic" panose="020B0502020202020204" pitchFamily="34" charset="0"/>
              </a:rPr>
              <a:t>: Gimnasio techado.</a:t>
            </a:r>
          </a:p>
          <a:p>
            <a:pPr marL="285750" indent="-285750" algn="just">
              <a:lnSpc>
                <a:spcPct val="120000"/>
              </a:lnSpc>
              <a:buFont typeface="Wingdings" panose="05000000000000000000" pitchFamily="2" charset="2"/>
              <a:buChar char="§"/>
            </a:pPr>
            <a:r>
              <a:rPr lang="es-CL" sz="7200" b="1" dirty="0" smtClean="0">
                <a:solidFill>
                  <a:srgbClr val="002060"/>
                </a:solidFill>
                <a:latin typeface="Century Gothic" panose="020B0502020202020204" pitchFamily="34" charset="0"/>
              </a:rPr>
              <a:t>Oportunidad</a:t>
            </a:r>
            <a:r>
              <a:rPr lang="es-CL" sz="7200" dirty="0" smtClean="0">
                <a:solidFill>
                  <a:srgbClr val="002060"/>
                </a:solidFill>
                <a:latin typeface="Century Gothic" panose="020B0502020202020204" pitchFamily="34" charset="0"/>
              </a:rPr>
              <a:t>: Internos de la carrera de Kinesiología de la Universidad del Desarrollo, interesados en evaluar desarrollo Psicomotor de los niños y niñas (TADI) para, posteriormente realizar taller psicomotor en el Jardín Infantil.</a:t>
            </a:r>
          </a:p>
          <a:p>
            <a:pPr marL="285750" indent="-285750" algn="just">
              <a:lnSpc>
                <a:spcPct val="120000"/>
              </a:lnSpc>
              <a:buFont typeface="Wingdings" panose="05000000000000000000" pitchFamily="2" charset="2"/>
              <a:buChar char="§"/>
            </a:pPr>
            <a:r>
              <a:rPr lang="es-CL" sz="7200" b="1" dirty="0" smtClean="0">
                <a:solidFill>
                  <a:srgbClr val="002060"/>
                </a:solidFill>
                <a:latin typeface="Century Gothic" panose="020B0502020202020204" pitchFamily="34" charset="0"/>
              </a:rPr>
              <a:t>Desafío: </a:t>
            </a:r>
            <a:r>
              <a:rPr lang="es-CL" sz="7200" dirty="0" smtClean="0">
                <a:solidFill>
                  <a:srgbClr val="002060"/>
                </a:solidFill>
                <a:latin typeface="Century Gothic" panose="020B0502020202020204" pitchFamily="34" charset="0"/>
              </a:rPr>
              <a:t>Elaborar proyecto de trabajo en conjunto con internos de kinesiología, para realizar actividades de estimulación motora en el gimnasio del J.I.</a:t>
            </a:r>
          </a:p>
          <a:p>
            <a:pPr marL="285750" indent="-285750" algn="just">
              <a:lnSpc>
                <a:spcPct val="120000"/>
              </a:lnSpc>
              <a:buFont typeface="Wingdings" panose="05000000000000000000" pitchFamily="2" charset="2"/>
              <a:buChar char="§"/>
            </a:pPr>
            <a:r>
              <a:rPr lang="es-CL" sz="7200" b="1" dirty="0" smtClean="0">
                <a:solidFill>
                  <a:srgbClr val="002060"/>
                </a:solidFill>
                <a:latin typeface="Century Gothic" panose="020B0502020202020204" pitchFamily="34" charset="0"/>
              </a:rPr>
              <a:t>Actualización Bases Curriculares: </a:t>
            </a:r>
            <a:r>
              <a:rPr lang="es-CL" sz="7200" dirty="0" smtClean="0">
                <a:solidFill>
                  <a:srgbClr val="002060"/>
                </a:solidFill>
                <a:latin typeface="Century Gothic" panose="020B0502020202020204" pitchFamily="34" charset="0"/>
              </a:rPr>
              <a:t>Surgen </a:t>
            </a:r>
            <a:r>
              <a:rPr lang="es-CL" sz="7200" dirty="0" err="1" smtClean="0">
                <a:solidFill>
                  <a:srgbClr val="002060"/>
                </a:solidFill>
                <a:latin typeface="Century Gothic" panose="020B0502020202020204" pitchFamily="34" charset="0"/>
              </a:rPr>
              <a:t>Obj</a:t>
            </a:r>
            <a:r>
              <a:rPr lang="es-CL" sz="7200" dirty="0" smtClean="0">
                <a:solidFill>
                  <a:srgbClr val="002060"/>
                </a:solidFill>
                <a:latin typeface="Century Gothic" panose="020B0502020202020204" pitchFamily="34" charset="0"/>
              </a:rPr>
              <a:t>. Transversales, que pertenecen al ámbito: Desarrollo Personal y Social, núcleo “Corporalidad y Movimiento”, el que será desarrollado a través de la realización de un Taller Psicomotor.</a:t>
            </a:r>
            <a:endParaRPr lang="es-CL" sz="7200" dirty="0">
              <a:solidFill>
                <a:srgbClr val="002060"/>
              </a:solidFill>
              <a:latin typeface="Century Gothic" panose="020B0502020202020204" pitchFamily="34" charset="0"/>
            </a:endParaRPr>
          </a:p>
          <a:p>
            <a:pPr marL="0" indent="0" algn="just">
              <a:buNone/>
            </a:pPr>
            <a:endParaRPr lang="es-CL" sz="7200" dirty="0">
              <a:solidFill>
                <a:srgbClr val="002060"/>
              </a:solidFill>
              <a:latin typeface="Century Gothic" panose="020B0502020202020204" pitchFamily="34" charset="0"/>
            </a:endParaRPr>
          </a:p>
        </p:txBody>
      </p:sp>
      <p:sp>
        <p:nvSpPr>
          <p:cNvPr id="4" name="3 Marcador de texto"/>
          <p:cNvSpPr>
            <a:spLocks noGrp="1"/>
          </p:cNvSpPr>
          <p:nvPr>
            <p:ph type="body" sz="half" idx="2"/>
          </p:nvPr>
        </p:nvSpPr>
        <p:spPr>
          <a:xfrm>
            <a:off x="251520" y="692696"/>
            <a:ext cx="8280920" cy="2376264"/>
          </a:xfrm>
        </p:spPr>
        <p:txBody>
          <a:bodyPr>
            <a:noAutofit/>
          </a:bodyPr>
          <a:lstStyle/>
          <a:p>
            <a:pPr marL="285750" indent="-285750" algn="just">
              <a:buFont typeface="Arial" panose="020B0604020202020204" pitchFamily="34" charset="0"/>
              <a:buChar char="•"/>
            </a:pPr>
            <a:r>
              <a:rPr lang="es-CL" sz="1800" dirty="0" smtClean="0">
                <a:solidFill>
                  <a:srgbClr val="002060"/>
                </a:solidFill>
                <a:latin typeface="Century Gothic" panose="020B0502020202020204" pitchFamily="34" charset="0"/>
              </a:rPr>
              <a:t>Durante el año 2018, Considerando nuestro SELLO educativo “Comprometido con hábitos de vida saludable”, se realiza la aplicación del instrumento FODA, con el propósito de asegurar calidad de entrega del servicio educacional (modelo SACGE) y orientar nuestro quehacer educativo de acuerdo a nuestro sello, de lo cual se desprende lo siguiente.</a:t>
            </a:r>
            <a:endParaRPr lang="es-CL" sz="18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3530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749"/>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48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ircle(in)">
                                      <p:cBhvr>
                                        <p:cTn id="3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11560" y="-459432"/>
            <a:ext cx="8064896" cy="2160240"/>
          </a:xfrm>
        </p:spPr>
        <p:txBody>
          <a:bodyPr/>
          <a:lstStyle/>
          <a:p>
            <a:pPr marL="0" indent="0" algn="ctr">
              <a:buNone/>
            </a:pPr>
            <a:r>
              <a:rPr lang="es-CL" dirty="0" smtClean="0">
                <a:solidFill>
                  <a:srgbClr val="002060"/>
                </a:solidFill>
                <a:latin typeface="Century Gothic" panose="020B0502020202020204" pitchFamily="34" charset="0"/>
              </a:rPr>
              <a:t>	</a:t>
            </a:r>
            <a:br>
              <a:rPr lang="es-CL" dirty="0" smtClean="0">
                <a:solidFill>
                  <a:srgbClr val="002060"/>
                </a:solidFill>
                <a:latin typeface="Century Gothic" panose="020B0502020202020204" pitchFamily="34" charset="0"/>
              </a:rPr>
            </a:br>
            <a:r>
              <a:rPr lang="es-CL" sz="2000" dirty="0" smtClean="0">
                <a:solidFill>
                  <a:srgbClr val="002060"/>
                </a:solidFill>
                <a:latin typeface="Century Gothic" panose="020B0502020202020204" pitchFamily="34" charset="0"/>
              </a:rPr>
              <a:t>PROYECTO </a:t>
            </a:r>
            <a:r>
              <a:rPr lang="es-CL" sz="2000" dirty="0">
                <a:solidFill>
                  <a:srgbClr val="002060"/>
                </a:solidFill>
                <a:latin typeface="Century Gothic" panose="020B0502020202020204" pitchFamily="34" charset="0"/>
              </a:rPr>
              <a:t>A DESARROLLAR</a:t>
            </a:r>
            <a:br>
              <a:rPr lang="es-CL" sz="2000" dirty="0">
                <a:solidFill>
                  <a:srgbClr val="002060"/>
                </a:solidFill>
                <a:latin typeface="Century Gothic" panose="020B0502020202020204" pitchFamily="34" charset="0"/>
              </a:rPr>
            </a:br>
            <a:r>
              <a:rPr lang="es-CL" sz="2000" dirty="0">
                <a:solidFill>
                  <a:srgbClr val="002060"/>
                </a:solidFill>
                <a:latin typeface="Century Gothic" panose="020B0502020202020204" pitchFamily="34" charset="0"/>
              </a:rPr>
              <a:t/>
            </a:r>
            <a:br>
              <a:rPr lang="es-CL" sz="2000" dirty="0">
                <a:solidFill>
                  <a:srgbClr val="002060"/>
                </a:solidFill>
                <a:latin typeface="Century Gothic" panose="020B0502020202020204" pitchFamily="34" charset="0"/>
              </a:rPr>
            </a:br>
            <a:r>
              <a:rPr lang="es-CL" sz="2000" dirty="0">
                <a:solidFill>
                  <a:srgbClr val="002060"/>
                </a:solidFill>
                <a:latin typeface="Century Gothic" panose="020B0502020202020204" pitchFamily="34" charset="0"/>
              </a:rPr>
              <a:t>Taller Psicomotor para niños y niñas del Jardín Infantil “Tortuguita Marina”</a:t>
            </a:r>
            <a:endParaRPr lang="es-ES" sz="2000" dirty="0">
              <a:latin typeface="Century Gothic" panose="020B0502020202020204" pitchFamily="34" charset="0"/>
            </a:endParaRPr>
          </a:p>
        </p:txBody>
      </p:sp>
      <p:sp>
        <p:nvSpPr>
          <p:cNvPr id="7" name="6 CuadroTexto"/>
          <p:cNvSpPr txBox="1"/>
          <p:nvPr/>
        </p:nvSpPr>
        <p:spPr>
          <a:xfrm>
            <a:off x="539552" y="4005064"/>
            <a:ext cx="8280920" cy="2031325"/>
          </a:xfrm>
          <a:prstGeom prst="rect">
            <a:avLst/>
          </a:prstGeom>
          <a:noFill/>
        </p:spPr>
        <p:txBody>
          <a:bodyPr wrap="square" rtlCol="0">
            <a:spAutoFit/>
          </a:bodyPr>
          <a:lstStyle/>
          <a:p>
            <a:r>
              <a:rPr lang="es-CL" b="1" dirty="0" smtClean="0">
                <a:solidFill>
                  <a:srgbClr val="002060"/>
                </a:solidFill>
                <a:latin typeface="Century Gothic" panose="020B0502020202020204" pitchFamily="34" charset="0"/>
              </a:rPr>
              <a:t>OBJETIVOS ESPECÍFICOS:</a:t>
            </a:r>
          </a:p>
          <a:p>
            <a:pPr>
              <a:buFont typeface="Wingdings" panose="05000000000000000000" pitchFamily="2" charset="2"/>
              <a:buChar char="§"/>
            </a:pPr>
            <a:r>
              <a:rPr lang="es-CL" dirty="0" smtClean="0">
                <a:solidFill>
                  <a:srgbClr val="002060"/>
                </a:solidFill>
                <a:latin typeface="Century Gothic" panose="020B0502020202020204" pitchFamily="34" charset="0"/>
              </a:rPr>
              <a:t>Reconocer </a:t>
            </a:r>
            <a:r>
              <a:rPr lang="es-CL" dirty="0">
                <a:solidFill>
                  <a:srgbClr val="002060"/>
                </a:solidFill>
                <a:latin typeface="Century Gothic" panose="020B0502020202020204" pitchFamily="34" charset="0"/>
              </a:rPr>
              <a:t>principales funciones de su cuerpo en situaciones de juego.</a:t>
            </a:r>
          </a:p>
          <a:p>
            <a:pPr>
              <a:buFont typeface="Wingdings" panose="05000000000000000000" pitchFamily="2" charset="2"/>
              <a:buChar char="§"/>
            </a:pPr>
            <a:r>
              <a:rPr lang="es-CL" dirty="0">
                <a:solidFill>
                  <a:srgbClr val="002060"/>
                </a:solidFill>
                <a:latin typeface="Century Gothic" panose="020B0502020202020204" pitchFamily="34" charset="0"/>
              </a:rPr>
              <a:t>Adquirir control y equilibrio en movimientos, posturas y desplazamientos que realiza en diferentes direcciones.</a:t>
            </a:r>
          </a:p>
          <a:p>
            <a:pPr>
              <a:buFont typeface="Wingdings" panose="05000000000000000000" pitchFamily="2" charset="2"/>
              <a:buChar char="§"/>
            </a:pPr>
            <a:r>
              <a:rPr lang="es-CL" dirty="0">
                <a:solidFill>
                  <a:srgbClr val="002060"/>
                </a:solidFill>
                <a:latin typeface="Century Gothic" panose="020B0502020202020204" pitchFamily="34" charset="0"/>
              </a:rPr>
              <a:t>Reconocer categorías de ubicación espacial y temporal, con su propio cuerpo.</a:t>
            </a:r>
          </a:p>
          <a:p>
            <a:pPr>
              <a:buFont typeface="Wingdings" panose="05000000000000000000" pitchFamily="2" charset="2"/>
              <a:buChar char="§"/>
            </a:pPr>
            <a:r>
              <a:rPr lang="es-CL" dirty="0">
                <a:solidFill>
                  <a:srgbClr val="002060"/>
                </a:solidFill>
                <a:latin typeface="Century Gothic" panose="020B0502020202020204" pitchFamily="34" charset="0"/>
              </a:rPr>
              <a:t>Desarrollar lateralidad a través de situaciones cotidianas y de juego.</a:t>
            </a:r>
          </a:p>
        </p:txBody>
      </p:sp>
      <p:sp>
        <p:nvSpPr>
          <p:cNvPr id="10" name="9 CuadroTexto"/>
          <p:cNvSpPr txBox="1"/>
          <p:nvPr/>
        </p:nvSpPr>
        <p:spPr>
          <a:xfrm>
            <a:off x="539819" y="1496046"/>
            <a:ext cx="8280653" cy="2419124"/>
          </a:xfrm>
          <a:prstGeom prst="rect">
            <a:avLst/>
          </a:prstGeom>
          <a:noFill/>
        </p:spPr>
        <p:txBody>
          <a:bodyPr wrap="square" rtlCol="0">
            <a:spAutoFit/>
          </a:bodyPr>
          <a:lstStyle/>
          <a:p>
            <a:pPr algn="just">
              <a:lnSpc>
                <a:spcPct val="120000"/>
              </a:lnSpc>
              <a:spcBef>
                <a:spcPts val="0"/>
              </a:spcBef>
              <a:spcAft>
                <a:spcPts val="0"/>
              </a:spcAft>
            </a:pPr>
            <a:endParaRPr lang="es-ES" b="1" dirty="0" smtClean="0">
              <a:solidFill>
                <a:schemeClr val="accent1">
                  <a:lumMod val="50000"/>
                </a:schemeClr>
              </a:solidFill>
              <a:latin typeface="Century Gothic" panose="020B0502020202020204" pitchFamily="34" charset="0"/>
            </a:endParaRPr>
          </a:p>
          <a:p>
            <a:pPr algn="just">
              <a:lnSpc>
                <a:spcPct val="120000"/>
              </a:lnSpc>
              <a:spcBef>
                <a:spcPts val="0"/>
              </a:spcBef>
              <a:spcAft>
                <a:spcPts val="0"/>
              </a:spcAft>
            </a:pPr>
            <a:r>
              <a:rPr lang="es-ES" b="1" dirty="0" smtClean="0">
                <a:solidFill>
                  <a:schemeClr val="accent1">
                    <a:lumMod val="50000"/>
                  </a:schemeClr>
                </a:solidFill>
                <a:latin typeface="Century Gothic" panose="020B0502020202020204" pitchFamily="34" charset="0"/>
              </a:rPr>
              <a:t>OBJETIVO GENERAL:</a:t>
            </a:r>
          </a:p>
          <a:p>
            <a:pPr algn="just">
              <a:spcBef>
                <a:spcPts val="0"/>
              </a:spcBef>
              <a:spcAft>
                <a:spcPts val="0"/>
              </a:spcAft>
            </a:pPr>
            <a:r>
              <a:rPr lang="es-ES" dirty="0" smtClean="0">
                <a:solidFill>
                  <a:schemeClr val="accent1">
                    <a:lumMod val="50000"/>
                  </a:schemeClr>
                </a:solidFill>
                <a:latin typeface="Century Gothic" panose="020B0502020202020204" pitchFamily="34" charset="0"/>
              </a:rPr>
              <a:t>Generar </a:t>
            </a:r>
            <a:r>
              <a:rPr lang="es-ES" dirty="0">
                <a:solidFill>
                  <a:schemeClr val="accent1">
                    <a:lumMod val="50000"/>
                  </a:schemeClr>
                </a:solidFill>
                <a:latin typeface="Century Gothic" panose="020B0502020202020204" pitchFamily="34" charset="0"/>
              </a:rPr>
              <a:t>las condiciones necesarias para que los niños y niñas aprecien su cuerpo y se sientan cómodos con el, se expresen con libertad, exploren activamente y experimenten; para contribuir con el desarrollo de una percepción adecuada a su imagen, conciencia de su esquema corporal, definición de su lateralidad e identificación de sus recursos corporales</a:t>
            </a:r>
            <a:r>
              <a:rPr lang="es-ES" dirty="0" smtClean="0">
                <a:solidFill>
                  <a:schemeClr val="accent1">
                    <a:lumMod val="50000"/>
                  </a:schemeClr>
                </a:solidFill>
                <a:latin typeface="Century Gothic" panose="020B0502020202020204" pitchFamily="34" charset="0"/>
              </a:rPr>
              <a:t>.</a:t>
            </a:r>
          </a:p>
        </p:txBody>
      </p:sp>
    </p:spTree>
    <p:extLst>
      <p:ext uri="{BB962C8B-B14F-4D97-AF65-F5344CB8AC3E}">
        <p14:creationId xmlns:p14="http://schemas.microsoft.com/office/powerpoint/2010/main" val="27382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800" fill="hold"/>
                                        <p:tgtEl>
                                          <p:spTgt spid="5"/>
                                        </p:tgtEl>
                                        <p:attrNameLst>
                                          <p:attrName>ppt_w</p:attrName>
                                        </p:attrNameLst>
                                      </p:cBhvr>
                                      <p:tavLst>
                                        <p:tav tm="0">
                                          <p:val>
                                            <p:fltVal val="0"/>
                                          </p:val>
                                        </p:tav>
                                        <p:tav tm="100000">
                                          <p:val>
                                            <p:strVal val="#ppt_w"/>
                                          </p:val>
                                        </p:tav>
                                      </p:tavLst>
                                    </p:anim>
                                    <p:anim calcmode="lin" valueType="num">
                                      <p:cBhvr>
                                        <p:cTn id="8" dur="2800" fill="hold"/>
                                        <p:tgtEl>
                                          <p:spTgt spid="5"/>
                                        </p:tgtEl>
                                        <p:attrNameLst>
                                          <p:attrName>ppt_h</p:attrName>
                                        </p:attrNameLst>
                                      </p:cBhvr>
                                      <p:tavLst>
                                        <p:tav tm="0">
                                          <p:val>
                                            <p:fltVal val="0"/>
                                          </p:val>
                                        </p:tav>
                                        <p:tav tm="100000">
                                          <p:val>
                                            <p:strVal val="#ppt_h"/>
                                          </p:val>
                                        </p:tav>
                                      </p:tavLst>
                                    </p:anim>
                                    <p:animEffect transition="in" filter="fade">
                                      <p:cBhvr>
                                        <p:cTn id="9" dur="28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400" fill="hold"/>
                                        <p:tgtEl>
                                          <p:spTgt spid="10"/>
                                        </p:tgtEl>
                                        <p:attrNameLst>
                                          <p:attrName>ppt_w</p:attrName>
                                        </p:attrNameLst>
                                      </p:cBhvr>
                                      <p:tavLst>
                                        <p:tav tm="0">
                                          <p:val>
                                            <p:fltVal val="0"/>
                                          </p:val>
                                        </p:tav>
                                        <p:tav tm="100000">
                                          <p:val>
                                            <p:strVal val="#ppt_w"/>
                                          </p:val>
                                        </p:tav>
                                      </p:tavLst>
                                    </p:anim>
                                    <p:anim calcmode="lin" valueType="num">
                                      <p:cBhvr>
                                        <p:cTn id="15" dur="1400" fill="hold"/>
                                        <p:tgtEl>
                                          <p:spTgt spid="10"/>
                                        </p:tgtEl>
                                        <p:attrNameLst>
                                          <p:attrName>ppt_h</p:attrName>
                                        </p:attrNameLst>
                                      </p:cBhvr>
                                      <p:tavLst>
                                        <p:tav tm="0">
                                          <p:val>
                                            <p:fltVal val="0"/>
                                          </p:val>
                                        </p:tav>
                                        <p:tav tm="100000">
                                          <p:val>
                                            <p:strVal val="#ppt_h"/>
                                          </p:val>
                                        </p:tav>
                                      </p:tavLst>
                                    </p:anim>
                                    <p:anim calcmode="lin" valueType="num">
                                      <p:cBhvr>
                                        <p:cTn id="16" dur="1400" fill="hold"/>
                                        <p:tgtEl>
                                          <p:spTgt spid="10"/>
                                        </p:tgtEl>
                                        <p:attrNameLst>
                                          <p:attrName>style.rotation</p:attrName>
                                        </p:attrNameLst>
                                      </p:cBhvr>
                                      <p:tavLst>
                                        <p:tav tm="0">
                                          <p:val>
                                            <p:fltVal val="90"/>
                                          </p:val>
                                        </p:tav>
                                        <p:tav tm="100000">
                                          <p:val>
                                            <p:fltVal val="0"/>
                                          </p:val>
                                        </p:tav>
                                      </p:tavLst>
                                    </p:anim>
                                    <p:animEffect transition="in" filter="fade">
                                      <p:cBhvr>
                                        <p:cTn id="17" dur="14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627784" y="764704"/>
            <a:ext cx="4392488" cy="400110"/>
          </a:xfrm>
          <a:prstGeom prst="rect">
            <a:avLst/>
          </a:prstGeom>
          <a:noFill/>
        </p:spPr>
        <p:txBody>
          <a:bodyPr wrap="square" rtlCol="0">
            <a:spAutoFit/>
          </a:bodyPr>
          <a:lstStyle/>
          <a:p>
            <a:pPr algn="ctr"/>
            <a:r>
              <a:rPr lang="es-ES" sz="2000" b="1" dirty="0" smtClean="0">
                <a:solidFill>
                  <a:schemeClr val="accent1">
                    <a:lumMod val="50000"/>
                  </a:schemeClr>
                </a:solidFill>
                <a:latin typeface="Century Gothic" panose="020B0502020202020204" pitchFamily="34" charset="0"/>
              </a:rPr>
              <a:t>HABILIDADES A DESARROLLAR</a:t>
            </a:r>
            <a:endParaRPr lang="es-ES" sz="2000" b="1" dirty="0">
              <a:solidFill>
                <a:schemeClr val="accent1">
                  <a:lumMod val="50000"/>
                </a:schemeClr>
              </a:solidFill>
              <a:latin typeface="Century Gothic" panose="020B0502020202020204"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2967989339"/>
              </p:ext>
            </p:extLst>
          </p:nvPr>
        </p:nvGraphicFramePr>
        <p:xfrm>
          <a:off x="1331640" y="1628800"/>
          <a:ext cx="6984776" cy="4160416"/>
        </p:xfrm>
        <a:graphic>
          <a:graphicData uri="http://schemas.openxmlformats.org/drawingml/2006/table">
            <a:tbl>
              <a:tblPr firstRow="1" bandRow="1">
                <a:tableStyleId>{5C22544A-7EE6-4342-B048-85BDC9FD1C3A}</a:tableStyleId>
              </a:tblPr>
              <a:tblGrid>
                <a:gridCol w="3492388"/>
                <a:gridCol w="3492388"/>
              </a:tblGrid>
              <a:tr h="616058">
                <a:tc>
                  <a:txBody>
                    <a:bodyPr/>
                    <a:lstStyle/>
                    <a:p>
                      <a:pPr algn="ctr"/>
                      <a:r>
                        <a:rPr lang="es-ES" b="1" dirty="0" smtClean="0">
                          <a:latin typeface="Century Gothic" panose="020B0502020202020204" pitchFamily="34" charset="0"/>
                        </a:rPr>
                        <a:t>SEGUNDO NIVEL </a:t>
                      </a:r>
                    </a:p>
                    <a:p>
                      <a:pPr algn="ctr"/>
                      <a:r>
                        <a:rPr lang="es-ES" b="1" dirty="0" smtClean="0">
                          <a:latin typeface="Century Gothic" panose="020B0502020202020204" pitchFamily="34" charset="0"/>
                        </a:rPr>
                        <a:t>(MEDIO) </a:t>
                      </a:r>
                      <a:endParaRPr lang="es-ES" b="1" dirty="0">
                        <a:latin typeface="Century Gothic" panose="020B0502020202020204" pitchFamily="34" charset="0"/>
                      </a:endParaRPr>
                    </a:p>
                  </a:txBody>
                  <a:tcPr/>
                </a:tc>
                <a:tc>
                  <a:txBody>
                    <a:bodyPr/>
                    <a:lstStyle/>
                    <a:p>
                      <a:pPr algn="ctr"/>
                      <a:r>
                        <a:rPr lang="es-ES" dirty="0" smtClean="0">
                          <a:latin typeface="Century Gothic" panose="020B0502020202020204" pitchFamily="34" charset="0"/>
                        </a:rPr>
                        <a:t>TERCER NIVEL</a:t>
                      </a:r>
                    </a:p>
                    <a:p>
                      <a:pPr algn="ctr"/>
                      <a:r>
                        <a:rPr lang="es-ES" dirty="0" smtClean="0">
                          <a:latin typeface="Century Gothic" panose="020B0502020202020204" pitchFamily="34" charset="0"/>
                        </a:rPr>
                        <a:t>(TRANSICIÓN)</a:t>
                      </a:r>
                      <a:endParaRPr lang="es-ES" dirty="0">
                        <a:latin typeface="Century Gothic" panose="020B0502020202020204" pitchFamily="34" charset="0"/>
                      </a:endParaRPr>
                    </a:p>
                  </a:txBody>
                  <a:tcPr/>
                </a:tc>
              </a:tr>
              <a:tr h="3520336">
                <a:tc>
                  <a:txBody>
                    <a:bodyPr/>
                    <a:lstStyle/>
                    <a:p>
                      <a:pPr marL="285750" indent="-285750">
                        <a:buFont typeface="Arial" panose="020B0604020202020204" pitchFamily="34" charset="0"/>
                        <a:buChar char="•"/>
                      </a:pPr>
                      <a:r>
                        <a:rPr lang="es-ES" b="1" dirty="0" smtClean="0">
                          <a:solidFill>
                            <a:schemeClr val="accent1">
                              <a:lumMod val="50000"/>
                            </a:schemeClr>
                          </a:solidFill>
                          <a:latin typeface="Century Gothic" panose="020B0502020202020204" pitchFamily="34" charset="0"/>
                        </a:rPr>
                        <a:t>Conciencia</a:t>
                      </a:r>
                      <a:r>
                        <a:rPr lang="es-ES" b="1" baseline="0" dirty="0" smtClean="0">
                          <a:solidFill>
                            <a:schemeClr val="accent1">
                              <a:lumMod val="50000"/>
                            </a:schemeClr>
                          </a:solidFill>
                          <a:latin typeface="Century Gothic" panose="020B0502020202020204" pitchFamily="34" charset="0"/>
                        </a:rPr>
                        <a:t> corporal</a:t>
                      </a:r>
                    </a:p>
                    <a:p>
                      <a:pPr marL="285750" indent="-285750">
                        <a:buFont typeface="Arial" panose="020B0604020202020204" pitchFamily="34" charset="0"/>
                        <a:buChar char="•"/>
                      </a:pPr>
                      <a:r>
                        <a:rPr lang="es-ES" b="1" baseline="0" dirty="0" smtClean="0">
                          <a:solidFill>
                            <a:schemeClr val="accent1">
                              <a:lumMod val="50000"/>
                            </a:schemeClr>
                          </a:solidFill>
                          <a:latin typeface="Century Gothic" panose="020B0502020202020204" pitchFamily="34" charset="0"/>
                        </a:rPr>
                        <a:t>Apreciar sus características</a:t>
                      </a:r>
                    </a:p>
                    <a:p>
                      <a:pPr marL="285750" indent="-285750">
                        <a:buFont typeface="Arial" panose="020B0604020202020204" pitchFamily="34" charset="0"/>
                        <a:buChar char="•"/>
                      </a:pPr>
                      <a:r>
                        <a:rPr lang="es-ES" b="1" baseline="0" dirty="0" smtClean="0">
                          <a:solidFill>
                            <a:schemeClr val="accent1">
                              <a:lumMod val="50000"/>
                            </a:schemeClr>
                          </a:solidFill>
                          <a:latin typeface="Century Gothic" panose="020B0502020202020204" pitchFamily="34" charset="0"/>
                        </a:rPr>
                        <a:t>Experimentación espacial</a:t>
                      </a:r>
                    </a:p>
                    <a:p>
                      <a:pPr marL="285750" indent="-285750">
                        <a:buFont typeface="Arial" panose="020B0604020202020204" pitchFamily="34" charset="0"/>
                        <a:buChar char="•"/>
                      </a:pPr>
                      <a:r>
                        <a:rPr lang="es-ES" b="1" baseline="0" dirty="0" smtClean="0">
                          <a:solidFill>
                            <a:schemeClr val="accent1">
                              <a:lumMod val="50000"/>
                            </a:schemeClr>
                          </a:solidFill>
                          <a:latin typeface="Century Gothic" panose="020B0502020202020204" pitchFamily="34" charset="0"/>
                        </a:rPr>
                        <a:t>Expresar satisfacción al moverse</a:t>
                      </a:r>
                    </a:p>
                    <a:p>
                      <a:pPr marL="285750" indent="-285750">
                        <a:buFont typeface="Arial" panose="020B0604020202020204" pitchFamily="34" charset="0"/>
                        <a:buChar char="•"/>
                      </a:pPr>
                      <a:r>
                        <a:rPr lang="es-ES" b="1" baseline="0" dirty="0" smtClean="0">
                          <a:solidFill>
                            <a:schemeClr val="accent1">
                              <a:lumMod val="50000"/>
                            </a:schemeClr>
                          </a:solidFill>
                          <a:latin typeface="Century Gothic" panose="020B0502020202020204" pitchFamily="34" charset="0"/>
                        </a:rPr>
                        <a:t>Control y equilibrio</a:t>
                      </a:r>
                    </a:p>
                    <a:p>
                      <a:pPr marL="285750" indent="-285750">
                        <a:buFont typeface="Arial" panose="020B0604020202020204" pitchFamily="34" charset="0"/>
                        <a:buChar char="•"/>
                      </a:pPr>
                      <a:r>
                        <a:rPr lang="es-ES" b="1" baseline="0" dirty="0" smtClean="0">
                          <a:solidFill>
                            <a:schemeClr val="accent1">
                              <a:lumMod val="50000"/>
                            </a:schemeClr>
                          </a:solidFill>
                          <a:latin typeface="Century Gothic" panose="020B0502020202020204" pitchFamily="34" charset="0"/>
                        </a:rPr>
                        <a:t>Coordinación gruesa</a:t>
                      </a:r>
                    </a:p>
                    <a:p>
                      <a:pPr marL="285750" indent="-285750">
                        <a:buFont typeface="Arial" panose="020B0604020202020204" pitchFamily="34" charset="0"/>
                        <a:buChar char="•"/>
                      </a:pPr>
                      <a:r>
                        <a:rPr lang="es-ES" b="1" baseline="0" dirty="0" smtClean="0">
                          <a:solidFill>
                            <a:schemeClr val="accent1">
                              <a:lumMod val="50000"/>
                            </a:schemeClr>
                          </a:solidFill>
                          <a:latin typeface="Century Gothic" panose="020B0502020202020204" pitchFamily="34" charset="0"/>
                        </a:rPr>
                        <a:t>Orientación espacial</a:t>
                      </a:r>
                    </a:p>
                  </a:txBody>
                  <a:tcPr/>
                </a:tc>
                <a:tc>
                  <a:txBody>
                    <a:bodyPr/>
                    <a:lstStyle/>
                    <a:p>
                      <a:pPr marL="285750" indent="-285750">
                        <a:buFont typeface="Arial" panose="020B0604020202020204" pitchFamily="34" charset="0"/>
                        <a:buChar char="•"/>
                      </a:pPr>
                      <a:r>
                        <a:rPr lang="es-ES" b="1" dirty="0" smtClean="0">
                          <a:solidFill>
                            <a:schemeClr val="accent1">
                              <a:lumMod val="50000"/>
                            </a:schemeClr>
                          </a:solidFill>
                          <a:latin typeface="Century Gothic" panose="020B0502020202020204" pitchFamily="34" charset="0"/>
                        </a:rPr>
                        <a:t>Conciencia corporal</a:t>
                      </a:r>
                    </a:p>
                    <a:p>
                      <a:pPr marL="285750" indent="-285750">
                        <a:buFont typeface="Arial" panose="020B0604020202020204" pitchFamily="34" charset="0"/>
                        <a:buChar char="•"/>
                      </a:pPr>
                      <a:r>
                        <a:rPr lang="es-ES" b="1" dirty="0" smtClean="0">
                          <a:solidFill>
                            <a:schemeClr val="accent1">
                              <a:lumMod val="50000"/>
                            </a:schemeClr>
                          </a:solidFill>
                          <a:latin typeface="Century Gothic" panose="020B0502020202020204" pitchFamily="34" charset="0"/>
                        </a:rPr>
                        <a:t>Apreciar sus características</a:t>
                      </a:r>
                    </a:p>
                    <a:p>
                      <a:pPr marL="285750" indent="-285750">
                        <a:buFont typeface="Arial" panose="020B0604020202020204" pitchFamily="34" charset="0"/>
                        <a:buChar char="•"/>
                      </a:pPr>
                      <a:r>
                        <a:rPr lang="es-ES" b="1" dirty="0" smtClean="0">
                          <a:solidFill>
                            <a:schemeClr val="accent1">
                              <a:lumMod val="50000"/>
                            </a:schemeClr>
                          </a:solidFill>
                          <a:latin typeface="Century Gothic" panose="020B0502020202020204" pitchFamily="34" charset="0"/>
                        </a:rPr>
                        <a:t>Expresar logros corporales</a:t>
                      </a:r>
                    </a:p>
                    <a:p>
                      <a:pPr marL="285750" indent="-285750">
                        <a:buFont typeface="Arial" panose="020B0604020202020204" pitchFamily="34" charset="0"/>
                        <a:buChar char="•"/>
                      </a:pPr>
                      <a:r>
                        <a:rPr lang="es-ES" b="1" dirty="0" smtClean="0">
                          <a:solidFill>
                            <a:schemeClr val="accent1">
                              <a:lumMod val="50000"/>
                            </a:schemeClr>
                          </a:solidFill>
                          <a:latin typeface="Century Gothic" panose="020B0502020202020204" pitchFamily="34" charset="0"/>
                        </a:rPr>
                        <a:t>Expresar satisfacción al moverse</a:t>
                      </a:r>
                    </a:p>
                    <a:p>
                      <a:pPr marL="285750" indent="-285750">
                        <a:buFont typeface="Arial" panose="020B0604020202020204" pitchFamily="34" charset="0"/>
                        <a:buChar char="•"/>
                      </a:pPr>
                      <a:r>
                        <a:rPr lang="es-ES" b="1" dirty="0" smtClean="0">
                          <a:solidFill>
                            <a:schemeClr val="accent1">
                              <a:lumMod val="50000"/>
                            </a:schemeClr>
                          </a:solidFill>
                          <a:latin typeface="Century Gothic" panose="020B0502020202020204" pitchFamily="34" charset="0"/>
                        </a:rPr>
                        <a:t>Equilibrio y coordinación de movimientos</a:t>
                      </a:r>
                    </a:p>
                    <a:p>
                      <a:pPr marL="285750" indent="-285750">
                        <a:buFont typeface="Arial" panose="020B0604020202020204" pitchFamily="34" charset="0"/>
                        <a:buChar char="•"/>
                      </a:pPr>
                      <a:r>
                        <a:rPr lang="es-ES" b="1" dirty="0" smtClean="0">
                          <a:solidFill>
                            <a:schemeClr val="accent1">
                              <a:lumMod val="50000"/>
                            </a:schemeClr>
                          </a:solidFill>
                          <a:latin typeface="Century Gothic" panose="020B0502020202020204" pitchFamily="34" charset="0"/>
                        </a:rPr>
                        <a:t>Coordinación</a:t>
                      </a:r>
                      <a:r>
                        <a:rPr lang="es-ES" b="1" baseline="0" dirty="0" smtClean="0">
                          <a:solidFill>
                            <a:schemeClr val="accent1">
                              <a:lumMod val="50000"/>
                            </a:schemeClr>
                          </a:solidFill>
                          <a:latin typeface="Century Gothic" panose="020B0502020202020204" pitchFamily="34" charset="0"/>
                        </a:rPr>
                        <a:t> gruesa </a:t>
                      </a:r>
                    </a:p>
                    <a:p>
                      <a:pPr marL="285750" indent="-285750">
                        <a:buFont typeface="Arial" panose="020B0604020202020204" pitchFamily="34" charset="0"/>
                        <a:buChar char="•"/>
                      </a:pPr>
                      <a:r>
                        <a:rPr lang="es-ES" b="1" baseline="0" dirty="0" smtClean="0">
                          <a:solidFill>
                            <a:schemeClr val="accent1">
                              <a:lumMod val="50000"/>
                            </a:schemeClr>
                          </a:solidFill>
                          <a:latin typeface="Century Gothic" panose="020B0502020202020204" pitchFamily="34" charset="0"/>
                        </a:rPr>
                        <a:t>Orientación espacial.</a:t>
                      </a:r>
                      <a:endParaRPr lang="es-ES" b="1" dirty="0">
                        <a:solidFill>
                          <a:schemeClr val="accent1">
                            <a:lumMod val="50000"/>
                          </a:schemeClr>
                        </a:solidFill>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232059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9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619672" y="548680"/>
            <a:ext cx="6480720" cy="1200329"/>
          </a:xfrm>
          <a:prstGeom prst="rect">
            <a:avLst/>
          </a:prstGeom>
          <a:noFill/>
        </p:spPr>
        <p:txBody>
          <a:bodyPr wrap="square" rtlCol="0">
            <a:spAutoFit/>
          </a:bodyPr>
          <a:lstStyle/>
          <a:p>
            <a:pPr algn="ctr"/>
            <a:r>
              <a:rPr lang="es-ES" b="1" dirty="0" smtClean="0">
                <a:solidFill>
                  <a:schemeClr val="accent1">
                    <a:lumMod val="50000"/>
                  </a:schemeClr>
                </a:solidFill>
                <a:latin typeface="Century Gothic" panose="020B0502020202020204" pitchFamily="34" charset="0"/>
              </a:rPr>
              <a:t>ESTRATÉGIAS Y ACTIVIDADES</a:t>
            </a:r>
          </a:p>
          <a:p>
            <a:endParaRPr lang="es-ES" dirty="0">
              <a:solidFill>
                <a:schemeClr val="accent1">
                  <a:lumMod val="50000"/>
                </a:schemeClr>
              </a:solidFill>
            </a:endParaRPr>
          </a:p>
          <a:p>
            <a:endParaRPr lang="es-ES" dirty="0" smtClean="0">
              <a:solidFill>
                <a:schemeClr val="accent1">
                  <a:lumMod val="50000"/>
                </a:schemeClr>
              </a:solidFill>
            </a:endParaRPr>
          </a:p>
          <a:p>
            <a:endParaRPr lang="es-ES" dirty="0">
              <a:solidFill>
                <a:schemeClr val="accent1">
                  <a:lumMod val="50000"/>
                </a:schemeClr>
              </a:solidFill>
            </a:endParaRP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527" y="1733557"/>
            <a:ext cx="3208131" cy="2406098"/>
          </a:xfrm>
          <a:prstGeom prst="rect">
            <a:avLst/>
          </a:prstGeom>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1580892"/>
            <a:ext cx="2560154" cy="1920116"/>
          </a:xfrm>
          <a:prstGeom prst="rect">
            <a:avLst/>
          </a:prstGeom>
        </p:spPr>
      </p:pic>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0263" y="1332540"/>
            <a:ext cx="2653880" cy="3538507"/>
          </a:xfrm>
          <a:prstGeom prst="rect">
            <a:avLst/>
          </a:prstGeom>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1071" y="3501008"/>
            <a:ext cx="2283718" cy="3044957"/>
          </a:xfrm>
          <a:prstGeom prst="rect">
            <a:avLst/>
          </a:prstGeom>
        </p:spPr>
      </p:pic>
    </p:spTree>
    <p:extLst>
      <p:ext uri="{BB962C8B-B14F-4D97-AF65-F5344CB8AC3E}">
        <p14:creationId xmlns:p14="http://schemas.microsoft.com/office/powerpoint/2010/main" val="43530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7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19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1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82098" y="1642238"/>
            <a:ext cx="4139952" cy="3104964"/>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412776"/>
            <a:ext cx="3665815" cy="2749361"/>
          </a:xfrm>
          <a:prstGeom prst="rect">
            <a:avLst/>
          </a:prstGeom>
        </p:spPr>
      </p:pic>
    </p:spTree>
    <p:extLst>
      <p:ext uri="{BB962C8B-B14F-4D97-AF65-F5344CB8AC3E}">
        <p14:creationId xmlns:p14="http://schemas.microsoft.com/office/powerpoint/2010/main" val="332215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600" fill="hold"/>
                                        <p:tgtEl>
                                          <p:spTgt spid="3"/>
                                        </p:tgtEl>
                                        <p:attrNameLst>
                                          <p:attrName>ppt_w</p:attrName>
                                        </p:attrNameLst>
                                      </p:cBhvr>
                                      <p:tavLst>
                                        <p:tav tm="0">
                                          <p:val>
                                            <p:fltVal val="0"/>
                                          </p:val>
                                        </p:tav>
                                        <p:tav tm="100000">
                                          <p:val>
                                            <p:strVal val="#ppt_w"/>
                                          </p:val>
                                        </p:tav>
                                      </p:tavLst>
                                    </p:anim>
                                    <p:anim calcmode="lin" valueType="num">
                                      <p:cBhvr>
                                        <p:cTn id="8" dur="1600" fill="hold"/>
                                        <p:tgtEl>
                                          <p:spTgt spid="3"/>
                                        </p:tgtEl>
                                        <p:attrNameLst>
                                          <p:attrName>ppt_h</p:attrName>
                                        </p:attrNameLst>
                                      </p:cBhvr>
                                      <p:tavLst>
                                        <p:tav tm="0">
                                          <p:val>
                                            <p:fltVal val="0"/>
                                          </p:val>
                                        </p:tav>
                                        <p:tav tm="100000">
                                          <p:val>
                                            <p:strVal val="#ppt_h"/>
                                          </p:val>
                                        </p:tav>
                                      </p:tavLst>
                                    </p:anim>
                                    <p:anim calcmode="lin" valueType="num">
                                      <p:cBhvr>
                                        <p:cTn id="9" dur="1600" fill="hold"/>
                                        <p:tgtEl>
                                          <p:spTgt spid="3"/>
                                        </p:tgtEl>
                                        <p:attrNameLst>
                                          <p:attrName>style.rotation</p:attrName>
                                        </p:attrNameLst>
                                      </p:cBhvr>
                                      <p:tavLst>
                                        <p:tav tm="0">
                                          <p:val>
                                            <p:fltVal val="90"/>
                                          </p:val>
                                        </p:tav>
                                        <p:tav tm="100000">
                                          <p:val>
                                            <p:fltVal val="0"/>
                                          </p:val>
                                        </p:tav>
                                      </p:tavLst>
                                    </p:anim>
                                    <p:animEffect transition="in" filter="fade">
                                      <p:cBhvr>
                                        <p:cTn id="10" dur="16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1367</TotalTime>
  <Words>494</Words>
  <Application>Microsoft Office PowerPoint</Application>
  <PresentationFormat>Presentación en pantalla (4:3)</PresentationFormat>
  <Paragraphs>67</Paragraphs>
  <Slides>8</Slides>
  <Notes>1</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Transmisión de listas</vt:lpstr>
      <vt:lpstr>“Taller de Estimulación Motriz”</vt:lpstr>
      <vt:lpstr>CONTEXTO</vt:lpstr>
      <vt:lpstr>Presentación de PowerPoint</vt:lpstr>
      <vt:lpstr> CONTEXTO</vt:lpstr>
      <vt:lpstr>  PROYECTO A DESARROLLAR  Taller Psicomotor para niños y niñas del Jardín Infantil “Tortuguita Marina”</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RECREARTE</dc:title>
  <dc:creator>121812118</dc:creator>
  <cp:lastModifiedBy>INFORMATICA</cp:lastModifiedBy>
  <cp:revision>64</cp:revision>
  <dcterms:created xsi:type="dcterms:W3CDTF">2019-03-20T19:22:50Z</dcterms:created>
  <dcterms:modified xsi:type="dcterms:W3CDTF">2019-04-11T20:26:40Z</dcterms:modified>
</cp:coreProperties>
</file>